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50"/>
  </p:notesMasterIdLst>
  <p:handoutMasterIdLst>
    <p:handoutMasterId r:id="rId51"/>
  </p:handoutMasterIdLst>
  <p:sldIdLst>
    <p:sldId id="943" r:id="rId6"/>
    <p:sldId id="1108" r:id="rId7"/>
    <p:sldId id="895" r:id="rId8"/>
    <p:sldId id="1099" r:id="rId9"/>
    <p:sldId id="1091" r:id="rId10"/>
    <p:sldId id="1092" r:id="rId11"/>
    <p:sldId id="857" r:id="rId12"/>
    <p:sldId id="1094" r:id="rId13"/>
    <p:sldId id="859" r:id="rId14"/>
    <p:sldId id="1096" r:id="rId15"/>
    <p:sldId id="1097" r:id="rId16"/>
    <p:sldId id="1067" r:id="rId17"/>
    <p:sldId id="1069" r:id="rId18"/>
    <p:sldId id="1109" r:id="rId19"/>
    <p:sldId id="1098" r:id="rId20"/>
    <p:sldId id="1102" r:id="rId21"/>
    <p:sldId id="860" r:id="rId22"/>
    <p:sldId id="1089" r:id="rId23"/>
    <p:sldId id="1110" r:id="rId24"/>
    <p:sldId id="880" r:id="rId25"/>
    <p:sldId id="1062" r:id="rId26"/>
    <p:sldId id="1065" r:id="rId27"/>
    <p:sldId id="1100" r:id="rId28"/>
    <p:sldId id="864" r:id="rId29"/>
    <p:sldId id="1111" r:id="rId30"/>
    <p:sldId id="867" r:id="rId31"/>
    <p:sldId id="868" r:id="rId32"/>
    <p:sldId id="1104" r:id="rId33"/>
    <p:sldId id="869" r:id="rId34"/>
    <p:sldId id="1066" r:id="rId35"/>
    <p:sldId id="872" r:id="rId36"/>
    <p:sldId id="1106" r:id="rId37"/>
    <p:sldId id="873" r:id="rId38"/>
    <p:sldId id="1105" r:id="rId39"/>
    <p:sldId id="870" r:id="rId40"/>
    <p:sldId id="874" r:id="rId41"/>
    <p:sldId id="1103" r:id="rId42"/>
    <p:sldId id="1056" r:id="rId43"/>
    <p:sldId id="1057" r:id="rId44"/>
    <p:sldId id="1063" r:id="rId45"/>
    <p:sldId id="1107" r:id="rId46"/>
    <p:sldId id="582" r:id="rId47"/>
    <p:sldId id="585" r:id="rId48"/>
    <p:sldId id="96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DD465E-FF15-46E4-809D-FE199E0972B0}">
          <p14:sldIdLst>
            <p14:sldId id="943"/>
            <p14:sldId id="1108"/>
            <p14:sldId id="895"/>
          </p14:sldIdLst>
        </p14:section>
        <p14:section name="Performance-based Compliance Options" id="{CC431534-E712-4525-8436-E20599DA43C5}">
          <p14:sldIdLst>
            <p14:sldId id="1099"/>
            <p14:sldId id="1091"/>
            <p14:sldId id="1092"/>
            <p14:sldId id="857"/>
            <p14:sldId id="1094"/>
            <p14:sldId id="859"/>
            <p14:sldId id="1096"/>
            <p14:sldId id="1097"/>
            <p14:sldId id="1067"/>
            <p14:sldId id="1069"/>
            <p14:sldId id="1109"/>
            <p14:sldId id="1098"/>
            <p14:sldId id="1102"/>
            <p14:sldId id="860"/>
            <p14:sldId id="1089"/>
          </p14:sldIdLst>
        </p14:section>
        <p14:section name="90.1 Appendix G - General Concept" id="{2C33521A-3FAC-463A-A234-EB1F87A8784B}">
          <p14:sldIdLst>
            <p14:sldId id="1110"/>
            <p14:sldId id="880"/>
            <p14:sldId id="1062"/>
            <p14:sldId id="1065"/>
            <p14:sldId id="1100"/>
            <p14:sldId id="864"/>
          </p14:sldIdLst>
        </p14:section>
        <p14:section name="90.1 Appendix G - Sample Requirements" id="{995B98BE-4AE2-473E-BC37-0CC282B6B3AA}">
          <p14:sldIdLst>
            <p14:sldId id="1111"/>
            <p14:sldId id="867"/>
            <p14:sldId id="868"/>
            <p14:sldId id="1104"/>
            <p14:sldId id="869"/>
            <p14:sldId id="1066"/>
            <p14:sldId id="872"/>
            <p14:sldId id="1106"/>
            <p14:sldId id="873"/>
            <p14:sldId id="1105"/>
            <p14:sldId id="870"/>
            <p14:sldId id="874"/>
            <p14:sldId id="1103"/>
            <p14:sldId id="1056"/>
            <p14:sldId id="1057"/>
            <p14:sldId id="1063"/>
            <p14:sldId id="1107"/>
            <p14:sldId id="582"/>
            <p14:sldId id="585"/>
            <p14:sldId id="9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" initials="N" lastIdx="2" clrIdx="0">
    <p:extLst>
      <p:ext uri="{19B8F6BF-5375-455C-9EA6-DF929625EA0E}">
        <p15:presenceInfo xmlns:p15="http://schemas.microsoft.com/office/powerpoint/2012/main" userId="Nick" providerId="None"/>
      </p:ext>
    </p:extLst>
  </p:cmAuthor>
  <p:cmAuthor id="2" name="Bing Liu" initials="BL" lastIdx="18" clrIdx="1">
    <p:extLst>
      <p:ext uri="{19B8F6BF-5375-455C-9EA6-DF929625EA0E}">
        <p15:presenceInfo xmlns:p15="http://schemas.microsoft.com/office/powerpoint/2012/main" userId="S::BLiu@neea.org::9b1a5b38-eb74-47cc-85d2-a3b4bb793d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7B943"/>
    <a:srgbClr val="717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4" autoAdjust="0"/>
    <p:restoredTop sz="84585" autoAdjust="0"/>
  </p:normalViewPr>
  <p:slideViewPr>
    <p:cSldViewPr>
      <p:cViewPr varScale="1">
        <p:scale>
          <a:sx n="66" d="100"/>
          <a:sy n="66" d="100"/>
        </p:scale>
        <p:origin x="58" y="1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824"/>
    </p:cViewPr>
  </p:sorterViewPr>
  <p:notesViewPr>
    <p:cSldViewPr>
      <p:cViewPr>
        <p:scale>
          <a:sx n="100" d="100"/>
          <a:sy n="100" d="100"/>
        </p:scale>
        <p:origin x="2028" y="-6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Karpman%20Consulting)\KarpmanConsulting\PNNL\Compliance%20Research\Stakeholders\_NEEA%20Performance-based%20Compliance%20Survey%20Rev%201a%20-%20Summary%20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Karpman%20Consulting)\KarpmanConsulting\PNNL\Compliance%20Research\Task%201\Stakeholders\_Poll%205-30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0047146884418"/>
          <c:y val="6.8498398570964028E-2"/>
          <c:w val="0.82823187032176537"/>
          <c:h val="0.515646413763496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Graphs_Cleaned!$L$54</c:f>
              <c:strCache>
                <c:ptCount val="1"/>
                <c:pt idx="0">
                  <c:v>Most Common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Graphs_Cleaned!$K$55:$K$60</c:f>
              <c:strCache>
                <c:ptCount val="6"/>
                <c:pt idx="0">
                  <c:v>ASHRAE 90.1 Performance Rating Method (Appendix G)</c:v>
                </c:pt>
                <c:pt idx="1">
                  <c:v>ASHRAE 90.1 Energy Cost Budget Method (Section 11)</c:v>
                </c:pt>
                <c:pt idx="2">
                  <c:v>IECC Total Building Performance (Section C407)</c:v>
                </c:pt>
                <c:pt idx="3">
                  <c:v>Fixed Energy Use Intensity (EUI) target</c:v>
                </c:pt>
                <c:pt idx="4">
                  <c:v>Compliance via Participation in an Above-code Program</c:v>
                </c:pt>
                <c:pt idx="5">
                  <c:v>Other </c:v>
                </c:pt>
              </c:strCache>
            </c:strRef>
          </c:cat>
          <c:val>
            <c:numRef>
              <c:f>Graphs_Cleaned!$L$55:$L$60</c:f>
              <c:numCache>
                <c:formatCode>0%</c:formatCode>
                <c:ptCount val="6"/>
                <c:pt idx="0">
                  <c:v>0.25714285714285712</c:v>
                </c:pt>
                <c:pt idx="1">
                  <c:v>0.34285714285714286</c:v>
                </c:pt>
                <c:pt idx="2">
                  <c:v>0.11428571428571428</c:v>
                </c:pt>
                <c:pt idx="3">
                  <c:v>0</c:v>
                </c:pt>
                <c:pt idx="4">
                  <c:v>2.8571428571428571E-2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13-4425-8BE2-6B904B6EE5DC}"/>
            </c:ext>
          </c:extLst>
        </c:ser>
        <c:ser>
          <c:idx val="1"/>
          <c:order val="1"/>
          <c:tx>
            <c:strRef>
              <c:f>Graphs_Cleaned!$M$54</c:f>
              <c:strCache>
                <c:ptCount val="1"/>
                <c:pt idx="0">
                  <c:v>2nd Most Common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Graphs_Cleaned!$K$55:$K$60</c:f>
              <c:strCache>
                <c:ptCount val="6"/>
                <c:pt idx="0">
                  <c:v>ASHRAE 90.1 Performance Rating Method (Appendix G)</c:v>
                </c:pt>
                <c:pt idx="1">
                  <c:v>ASHRAE 90.1 Energy Cost Budget Method (Section 11)</c:v>
                </c:pt>
                <c:pt idx="2">
                  <c:v>IECC Total Building Performance (Section C407)</c:v>
                </c:pt>
                <c:pt idx="3">
                  <c:v>Fixed Energy Use Intensity (EUI) target</c:v>
                </c:pt>
                <c:pt idx="4">
                  <c:v>Compliance via Participation in an Above-code Program</c:v>
                </c:pt>
                <c:pt idx="5">
                  <c:v>Other </c:v>
                </c:pt>
              </c:strCache>
            </c:strRef>
          </c:cat>
          <c:val>
            <c:numRef>
              <c:f>Graphs_Cleaned!$M$55:$M$60</c:f>
              <c:numCache>
                <c:formatCode>0%</c:formatCode>
                <c:ptCount val="6"/>
                <c:pt idx="0">
                  <c:v>0.2857142857142857</c:v>
                </c:pt>
                <c:pt idx="1">
                  <c:v>5.7142857142857141E-2</c:v>
                </c:pt>
                <c:pt idx="2">
                  <c:v>2.8571428571428571E-2</c:v>
                </c:pt>
                <c:pt idx="3">
                  <c:v>8.5714285714285715E-2</c:v>
                </c:pt>
                <c:pt idx="4">
                  <c:v>0</c:v>
                </c:pt>
                <c:pt idx="5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13-4425-8BE2-6B904B6EE5DC}"/>
            </c:ext>
          </c:extLst>
        </c:ser>
        <c:ser>
          <c:idx val="2"/>
          <c:order val="2"/>
          <c:tx>
            <c:strRef>
              <c:f>Graphs_Cleaned!$N$54</c:f>
              <c:strCache>
                <c:ptCount val="1"/>
                <c:pt idx="0">
                  <c:v>3rd Most Common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Graphs_Cleaned!$K$55:$K$60</c:f>
              <c:strCache>
                <c:ptCount val="6"/>
                <c:pt idx="0">
                  <c:v>ASHRAE 90.1 Performance Rating Method (Appendix G)</c:v>
                </c:pt>
                <c:pt idx="1">
                  <c:v>ASHRAE 90.1 Energy Cost Budget Method (Section 11)</c:v>
                </c:pt>
                <c:pt idx="2">
                  <c:v>IECC Total Building Performance (Section C407)</c:v>
                </c:pt>
                <c:pt idx="3">
                  <c:v>Fixed Energy Use Intensity (EUI) target</c:v>
                </c:pt>
                <c:pt idx="4">
                  <c:v>Compliance via Participation in an Above-code Program</c:v>
                </c:pt>
                <c:pt idx="5">
                  <c:v>Other </c:v>
                </c:pt>
              </c:strCache>
            </c:strRef>
          </c:cat>
          <c:val>
            <c:numRef>
              <c:f>Graphs_Cleaned!$N$55:$N$60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0.11428571428571428</c:v>
                </c:pt>
                <c:pt idx="3">
                  <c:v>0</c:v>
                </c:pt>
                <c:pt idx="4">
                  <c:v>2.8571428571428571E-2</c:v>
                </c:pt>
                <c:pt idx="5">
                  <c:v>8.5714285714285715E-2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13-4425-8BE2-6B904B6EE5DC}"/>
            </c:ext>
          </c:extLst>
        </c:ser>
        <c:ser>
          <c:idx val="3"/>
          <c:order val="3"/>
          <c:tx>
            <c:strRef>
              <c:f>Graphs_Cleaned!$O$54</c:f>
              <c:strCache>
                <c:ptCount val="1"/>
                <c:pt idx="0">
                  <c:v>4th Most Common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Graphs_Cleaned!$K$55:$K$60</c:f>
              <c:strCache>
                <c:ptCount val="6"/>
                <c:pt idx="0">
                  <c:v>ASHRAE 90.1 Performance Rating Method (Appendix G)</c:v>
                </c:pt>
                <c:pt idx="1">
                  <c:v>ASHRAE 90.1 Energy Cost Budget Method (Section 11)</c:v>
                </c:pt>
                <c:pt idx="2">
                  <c:v>IECC Total Building Performance (Section C407)</c:v>
                </c:pt>
                <c:pt idx="3">
                  <c:v>Fixed Energy Use Intensity (EUI) target</c:v>
                </c:pt>
                <c:pt idx="4">
                  <c:v>Compliance via Participation in an Above-code Program</c:v>
                </c:pt>
                <c:pt idx="5">
                  <c:v>Other </c:v>
                </c:pt>
              </c:strCache>
            </c:strRef>
          </c:cat>
          <c:val>
            <c:numRef>
              <c:f>Graphs_Cleaned!$O$55:$O$60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2.8571428571428571E-2</c:v>
                </c:pt>
                <c:pt idx="3">
                  <c:v>0</c:v>
                </c:pt>
                <c:pt idx="4">
                  <c:v>0</c:v>
                </c:pt>
                <c:pt idx="5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13-4425-8BE2-6B904B6EE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40164223"/>
        <c:axId val="2110825695"/>
      </c:barChart>
      <c:catAx>
        <c:axId val="24016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825695"/>
        <c:crosses val="autoZero"/>
        <c:auto val="1"/>
        <c:lblAlgn val="ctr"/>
        <c:lblOffset val="100"/>
        <c:noMultiLvlLbl val="0"/>
      </c:catAx>
      <c:valAx>
        <c:axId val="211082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 of Respondents</a:t>
                </a:r>
                <a:r>
                  <a:rPr lang="en-US" sz="1800" baseline="0"/>
                  <a:t> 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2.0192650918635174E-2"/>
              <c:y val="0.20339161166246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16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259259259259262E-2"/>
          <c:y val="0.8551343527890054"/>
          <c:w val="0.9"/>
          <c:h val="6.5148538668163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Worse than Code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'Conference Poll'!$AB$111:$AB$113</c:f>
              <c:strCache>
                <c:ptCount val="3"/>
                <c:pt idx="0">
                  <c:v>Envelope</c:v>
                </c:pt>
                <c:pt idx="1">
                  <c:v>HVAC</c:v>
                </c:pt>
                <c:pt idx="2">
                  <c:v>Lighting</c:v>
                </c:pt>
              </c:strCache>
            </c:strRef>
          </c:cat>
          <c:val>
            <c:numRef>
              <c:f>'Conference Poll'!$AC$111:$AC$113</c:f>
              <c:numCache>
                <c:formatCode>0%</c:formatCode>
                <c:ptCount val="3"/>
                <c:pt idx="0">
                  <c:v>-0.75</c:v>
                </c:pt>
                <c:pt idx="1">
                  <c:v>-0.25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9-4642-9BE1-6686216A079C}"/>
            </c:ext>
          </c:extLst>
        </c:ser>
        <c:ser>
          <c:idx val="1"/>
          <c:order val="1"/>
          <c:tx>
            <c:v>Better than Code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'Conference Poll'!$AB$111:$AB$113</c:f>
              <c:strCache>
                <c:ptCount val="3"/>
                <c:pt idx="0">
                  <c:v>Envelope</c:v>
                </c:pt>
                <c:pt idx="1">
                  <c:v>HVAC</c:v>
                </c:pt>
                <c:pt idx="2">
                  <c:v>Lighting</c:v>
                </c:pt>
              </c:strCache>
            </c:strRef>
          </c:cat>
          <c:val>
            <c:numRef>
              <c:f>'Conference Poll'!$AD$111:$AD$113</c:f>
              <c:numCache>
                <c:formatCode>0%</c:formatCode>
                <c:ptCount val="3"/>
                <c:pt idx="0">
                  <c:v>0.12195121951219512</c:v>
                </c:pt>
                <c:pt idx="1">
                  <c:v>0.36585365853658536</c:v>
                </c:pt>
                <c:pt idx="2">
                  <c:v>0.51219512195121952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9-4642-9BE1-6686216A0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1108354624"/>
        <c:axId val="1108355016"/>
      </c:barChart>
      <c:catAx>
        <c:axId val="110835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355016"/>
        <c:crosses val="autoZero"/>
        <c:auto val="1"/>
        <c:lblAlgn val="ctr"/>
        <c:lblOffset val="100"/>
        <c:noMultiLvlLbl val="0"/>
      </c:catAx>
      <c:valAx>
        <c:axId val="1108355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Percent of projects</a:t>
                </a:r>
              </a:p>
            </c:rich>
          </c:tx>
          <c:layout>
            <c:manualLayout>
              <c:xMode val="edge"/>
              <c:yMode val="edge"/>
              <c:x val="0.39148268231176986"/>
              <c:y val="0.87446888231469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35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04C5C-178D-460D-A732-E123143431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26BC8-C96A-4FAD-83F2-16064B8E0DF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5: Building Envelope </a:t>
          </a:r>
        </a:p>
        <a:p>
          <a:r>
            <a:rPr lang="en-US" sz="1200" dirty="0"/>
            <a:t>Mandatory + Prescriptive Requirements</a:t>
          </a:r>
        </a:p>
      </dgm:t>
    </dgm:pt>
    <dgm:pt modelId="{B7517AAB-02FB-42CD-A73C-28AB1B818548}" type="parTrans" cxnId="{014A29F5-225F-4339-9721-2DEE82E8CBF3}">
      <dgm:prSet/>
      <dgm:spPr/>
      <dgm:t>
        <a:bodyPr/>
        <a:lstStyle/>
        <a:p>
          <a:endParaRPr lang="en-US"/>
        </a:p>
      </dgm:t>
    </dgm:pt>
    <dgm:pt modelId="{A14E8CF6-8415-4985-88AB-ACF34B6F97F6}" type="sibTrans" cxnId="{014A29F5-225F-4339-9721-2DEE82E8CBF3}">
      <dgm:prSet/>
      <dgm:spPr/>
      <dgm:t>
        <a:bodyPr/>
        <a:lstStyle/>
        <a:p>
          <a:endParaRPr lang="en-US"/>
        </a:p>
      </dgm:t>
    </dgm:pt>
    <dgm:pt modelId="{2F9761D3-FE97-4816-8406-92F727FCCD85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6: HVAC </a:t>
          </a:r>
        </a:p>
        <a:p>
          <a:r>
            <a:rPr lang="en-US" sz="1200" dirty="0"/>
            <a:t>Mandatory + Prescriptive Requirements</a:t>
          </a:r>
        </a:p>
      </dgm:t>
    </dgm:pt>
    <dgm:pt modelId="{26C0A418-93D1-4DE7-B6A8-DB714102E42F}" type="parTrans" cxnId="{956C6A39-9B30-4FFC-A8E3-BB7F837795F2}">
      <dgm:prSet/>
      <dgm:spPr/>
      <dgm:t>
        <a:bodyPr/>
        <a:lstStyle/>
        <a:p>
          <a:endParaRPr lang="en-US"/>
        </a:p>
      </dgm:t>
    </dgm:pt>
    <dgm:pt modelId="{BA703F12-15BD-41EC-9EC5-C99EF4567E80}" type="sibTrans" cxnId="{956C6A39-9B30-4FFC-A8E3-BB7F837795F2}">
      <dgm:prSet/>
      <dgm:spPr/>
      <dgm:t>
        <a:bodyPr/>
        <a:lstStyle/>
        <a:p>
          <a:endParaRPr lang="en-US"/>
        </a:p>
      </dgm:t>
    </dgm:pt>
    <dgm:pt modelId="{9530E318-07E1-43C0-814F-67E5101300E2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7: Service Water Heating</a:t>
          </a:r>
        </a:p>
        <a:p>
          <a:r>
            <a:rPr lang="en-US" sz="1200" dirty="0"/>
            <a:t>Mandatory + Prescriptive Requirements</a:t>
          </a:r>
        </a:p>
      </dgm:t>
    </dgm:pt>
    <dgm:pt modelId="{7840A9F5-2914-4D41-9FFC-DB76DBB7F906}" type="parTrans" cxnId="{67527E7A-538C-40FE-A1B8-D6EA9FED9414}">
      <dgm:prSet/>
      <dgm:spPr/>
      <dgm:t>
        <a:bodyPr/>
        <a:lstStyle/>
        <a:p>
          <a:endParaRPr lang="en-US"/>
        </a:p>
      </dgm:t>
    </dgm:pt>
    <dgm:pt modelId="{7FF345D9-BA95-449B-9275-A3E073517C82}" type="sibTrans" cxnId="{67527E7A-538C-40FE-A1B8-D6EA9FED9414}">
      <dgm:prSet/>
      <dgm:spPr/>
      <dgm:t>
        <a:bodyPr/>
        <a:lstStyle/>
        <a:p>
          <a:endParaRPr lang="en-US"/>
        </a:p>
      </dgm:t>
    </dgm:pt>
    <dgm:pt modelId="{AD64606D-2297-46A8-B29C-07FD53300F3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8: Power</a:t>
          </a:r>
        </a:p>
        <a:p>
          <a:r>
            <a:rPr lang="en-US" sz="1200" dirty="0"/>
            <a:t>Mandatory + Prescriptive Requirements</a:t>
          </a:r>
        </a:p>
      </dgm:t>
    </dgm:pt>
    <dgm:pt modelId="{651F6373-8DA3-4104-B1D8-799B0E20A74F}" type="parTrans" cxnId="{B715DBAA-ECB0-4905-855A-44DD94542EAF}">
      <dgm:prSet/>
      <dgm:spPr/>
      <dgm:t>
        <a:bodyPr/>
        <a:lstStyle/>
        <a:p>
          <a:endParaRPr lang="en-US"/>
        </a:p>
      </dgm:t>
    </dgm:pt>
    <dgm:pt modelId="{D806B068-05D8-477D-9488-7F6F0561EEBF}" type="sibTrans" cxnId="{B715DBAA-ECB0-4905-855A-44DD94542EAF}">
      <dgm:prSet/>
      <dgm:spPr/>
      <dgm:t>
        <a:bodyPr/>
        <a:lstStyle/>
        <a:p>
          <a:endParaRPr lang="en-US"/>
        </a:p>
      </dgm:t>
    </dgm:pt>
    <dgm:pt modelId="{3CB5A507-4394-4827-9DBF-F9B5AC66DDF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9: Lighting</a:t>
          </a:r>
        </a:p>
        <a:p>
          <a:r>
            <a:rPr lang="en-US" sz="1200" dirty="0"/>
            <a:t>Mandatory + Prescriptive Requirements</a:t>
          </a:r>
        </a:p>
      </dgm:t>
    </dgm:pt>
    <dgm:pt modelId="{A33443B8-0C2B-4089-8922-00977A0041A3}" type="parTrans" cxnId="{C63F07C7-45A6-4508-97EC-764F27FB74A3}">
      <dgm:prSet/>
      <dgm:spPr/>
      <dgm:t>
        <a:bodyPr/>
        <a:lstStyle/>
        <a:p>
          <a:endParaRPr lang="en-US"/>
        </a:p>
      </dgm:t>
    </dgm:pt>
    <dgm:pt modelId="{BDA70AD6-23FD-4628-8589-6E435DA57D70}" type="sibTrans" cxnId="{C63F07C7-45A6-4508-97EC-764F27FB74A3}">
      <dgm:prSet/>
      <dgm:spPr/>
      <dgm:t>
        <a:bodyPr/>
        <a:lstStyle/>
        <a:p>
          <a:endParaRPr lang="en-US"/>
        </a:p>
      </dgm:t>
    </dgm:pt>
    <dgm:pt modelId="{D6D4F176-04B6-48B6-862A-59B7237B6E4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/>
            <a:t>Section 10: Other Equipment </a:t>
          </a:r>
        </a:p>
        <a:p>
          <a:r>
            <a:rPr lang="en-US" sz="1200" dirty="0"/>
            <a:t>Mandatory + Prescriptive Requirements</a:t>
          </a:r>
        </a:p>
      </dgm:t>
    </dgm:pt>
    <dgm:pt modelId="{C82D813B-A41A-47D8-A124-47A87C16BE2F}" type="parTrans" cxnId="{BCBF4956-B6A1-41C1-9533-D3E534053117}">
      <dgm:prSet/>
      <dgm:spPr/>
      <dgm:t>
        <a:bodyPr/>
        <a:lstStyle/>
        <a:p>
          <a:endParaRPr lang="en-US"/>
        </a:p>
      </dgm:t>
    </dgm:pt>
    <dgm:pt modelId="{485CF096-B2C9-4405-987D-E2BD55F317A5}" type="sibTrans" cxnId="{BCBF4956-B6A1-41C1-9533-D3E534053117}">
      <dgm:prSet/>
      <dgm:spPr/>
      <dgm:t>
        <a:bodyPr/>
        <a:lstStyle/>
        <a:p>
          <a:endParaRPr lang="en-US"/>
        </a:p>
      </dgm:t>
    </dgm:pt>
    <dgm:pt modelId="{25328CE1-6215-4B0F-9166-30E2835231AD}" type="pres">
      <dgm:prSet presAssocID="{E0404C5C-178D-460D-A732-E1231434311A}" presName="CompostProcess" presStyleCnt="0">
        <dgm:presLayoutVars>
          <dgm:dir/>
          <dgm:resizeHandles val="exact"/>
        </dgm:presLayoutVars>
      </dgm:prSet>
      <dgm:spPr/>
    </dgm:pt>
    <dgm:pt modelId="{FFAC3944-7B67-455D-A58A-15DE6F3A5674}" type="pres">
      <dgm:prSet presAssocID="{E0404C5C-178D-460D-A732-E1231434311A}" presName="arrow" presStyleLbl="bgShp" presStyleIdx="0" presStyleCnt="1" custLinFactNeighborX="226" custLinFactNeighborY="1250"/>
      <dgm:spPr/>
    </dgm:pt>
    <dgm:pt modelId="{3EF4D047-92AC-4C6D-85B7-740947B8AE92}" type="pres">
      <dgm:prSet presAssocID="{E0404C5C-178D-460D-A732-E1231434311A}" presName="linearProcess" presStyleCnt="0"/>
      <dgm:spPr/>
    </dgm:pt>
    <dgm:pt modelId="{27194651-9AB3-421A-A30A-C38F2F583484}" type="pres">
      <dgm:prSet presAssocID="{43326BC8-C96A-4FAD-83F2-16064B8E0DF4}" presName="textNode" presStyleLbl="node1" presStyleIdx="0" presStyleCnt="6" custScaleY="102459">
        <dgm:presLayoutVars>
          <dgm:bulletEnabled val="1"/>
        </dgm:presLayoutVars>
      </dgm:prSet>
      <dgm:spPr/>
    </dgm:pt>
    <dgm:pt modelId="{54EB4D71-E7DE-4E75-BCB4-31813C8DE387}" type="pres">
      <dgm:prSet presAssocID="{A14E8CF6-8415-4985-88AB-ACF34B6F97F6}" presName="sibTrans" presStyleCnt="0"/>
      <dgm:spPr/>
    </dgm:pt>
    <dgm:pt modelId="{1BA77086-6C2C-4EAA-8E2E-D44971B66B65}" type="pres">
      <dgm:prSet presAssocID="{2F9761D3-FE97-4816-8406-92F727FCCD85}" presName="textNode" presStyleLbl="node1" presStyleIdx="1" presStyleCnt="6">
        <dgm:presLayoutVars>
          <dgm:bulletEnabled val="1"/>
        </dgm:presLayoutVars>
      </dgm:prSet>
      <dgm:spPr/>
    </dgm:pt>
    <dgm:pt modelId="{6D33C364-4C5D-4797-9EF9-DE8B8692DDD8}" type="pres">
      <dgm:prSet presAssocID="{BA703F12-15BD-41EC-9EC5-C99EF4567E80}" presName="sibTrans" presStyleCnt="0"/>
      <dgm:spPr/>
    </dgm:pt>
    <dgm:pt modelId="{316FCF5F-2BDD-42F9-9E2A-29334719FD09}" type="pres">
      <dgm:prSet presAssocID="{9530E318-07E1-43C0-814F-67E5101300E2}" presName="textNode" presStyleLbl="node1" presStyleIdx="2" presStyleCnt="6">
        <dgm:presLayoutVars>
          <dgm:bulletEnabled val="1"/>
        </dgm:presLayoutVars>
      </dgm:prSet>
      <dgm:spPr/>
    </dgm:pt>
    <dgm:pt modelId="{B6747A61-3B94-4D66-8410-36D0816C5C7F}" type="pres">
      <dgm:prSet presAssocID="{7FF345D9-BA95-449B-9275-A3E073517C82}" presName="sibTrans" presStyleCnt="0"/>
      <dgm:spPr/>
    </dgm:pt>
    <dgm:pt modelId="{2F7A75F0-B8B2-48BF-A816-A88AE358A316}" type="pres">
      <dgm:prSet presAssocID="{AD64606D-2297-46A8-B29C-07FD53300F32}" presName="textNode" presStyleLbl="node1" presStyleIdx="3" presStyleCnt="6">
        <dgm:presLayoutVars>
          <dgm:bulletEnabled val="1"/>
        </dgm:presLayoutVars>
      </dgm:prSet>
      <dgm:spPr/>
    </dgm:pt>
    <dgm:pt modelId="{E2512D69-0BC9-49BA-9373-D3CAB62DF0EC}" type="pres">
      <dgm:prSet presAssocID="{D806B068-05D8-477D-9488-7F6F0561EEBF}" presName="sibTrans" presStyleCnt="0"/>
      <dgm:spPr/>
    </dgm:pt>
    <dgm:pt modelId="{04934815-2A38-409D-B634-C4065D00C7DF}" type="pres">
      <dgm:prSet presAssocID="{3CB5A507-4394-4827-9DBF-F9B5AC66DDF1}" presName="textNode" presStyleLbl="node1" presStyleIdx="4" presStyleCnt="6">
        <dgm:presLayoutVars>
          <dgm:bulletEnabled val="1"/>
        </dgm:presLayoutVars>
      </dgm:prSet>
      <dgm:spPr/>
    </dgm:pt>
    <dgm:pt modelId="{DFF1C68F-F216-47BB-85F7-1FEB3C1A4A87}" type="pres">
      <dgm:prSet presAssocID="{BDA70AD6-23FD-4628-8589-6E435DA57D70}" presName="sibTrans" presStyleCnt="0"/>
      <dgm:spPr/>
    </dgm:pt>
    <dgm:pt modelId="{81F54259-0598-490A-91C4-ED1251A7005D}" type="pres">
      <dgm:prSet presAssocID="{D6D4F176-04B6-48B6-862A-59B7237B6E4A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C81E500B-BCC1-4E6F-8E10-12AEF6306AD9}" type="presOf" srcId="{E0404C5C-178D-460D-A732-E1231434311A}" destId="{25328CE1-6215-4B0F-9166-30E2835231AD}" srcOrd="0" destOrd="0" presId="urn:microsoft.com/office/officeart/2005/8/layout/hProcess9"/>
    <dgm:cxn modelId="{5342622E-B682-4FCF-82CA-38F47D1EA621}" type="presOf" srcId="{9530E318-07E1-43C0-814F-67E5101300E2}" destId="{316FCF5F-2BDD-42F9-9E2A-29334719FD09}" srcOrd="0" destOrd="0" presId="urn:microsoft.com/office/officeart/2005/8/layout/hProcess9"/>
    <dgm:cxn modelId="{956C6A39-9B30-4FFC-A8E3-BB7F837795F2}" srcId="{E0404C5C-178D-460D-A732-E1231434311A}" destId="{2F9761D3-FE97-4816-8406-92F727FCCD85}" srcOrd="1" destOrd="0" parTransId="{26C0A418-93D1-4DE7-B6A8-DB714102E42F}" sibTransId="{BA703F12-15BD-41EC-9EC5-C99EF4567E80}"/>
    <dgm:cxn modelId="{BCBF4956-B6A1-41C1-9533-D3E534053117}" srcId="{E0404C5C-178D-460D-A732-E1231434311A}" destId="{D6D4F176-04B6-48B6-862A-59B7237B6E4A}" srcOrd="5" destOrd="0" parTransId="{C82D813B-A41A-47D8-A124-47A87C16BE2F}" sibTransId="{485CF096-B2C9-4405-987D-E2BD55F317A5}"/>
    <dgm:cxn modelId="{67527E7A-538C-40FE-A1B8-D6EA9FED9414}" srcId="{E0404C5C-178D-460D-A732-E1231434311A}" destId="{9530E318-07E1-43C0-814F-67E5101300E2}" srcOrd="2" destOrd="0" parTransId="{7840A9F5-2914-4D41-9FFC-DB76DBB7F906}" sibTransId="{7FF345D9-BA95-449B-9275-A3E073517C82}"/>
    <dgm:cxn modelId="{3C40E996-B439-4015-9836-BFFDD1E12595}" type="presOf" srcId="{AD64606D-2297-46A8-B29C-07FD53300F32}" destId="{2F7A75F0-B8B2-48BF-A816-A88AE358A316}" srcOrd="0" destOrd="0" presId="urn:microsoft.com/office/officeart/2005/8/layout/hProcess9"/>
    <dgm:cxn modelId="{C6FED6AA-CB51-420D-BB68-2FA4F551E691}" type="presOf" srcId="{2F9761D3-FE97-4816-8406-92F727FCCD85}" destId="{1BA77086-6C2C-4EAA-8E2E-D44971B66B65}" srcOrd="0" destOrd="0" presId="urn:microsoft.com/office/officeart/2005/8/layout/hProcess9"/>
    <dgm:cxn modelId="{B715DBAA-ECB0-4905-855A-44DD94542EAF}" srcId="{E0404C5C-178D-460D-A732-E1231434311A}" destId="{AD64606D-2297-46A8-B29C-07FD53300F32}" srcOrd="3" destOrd="0" parTransId="{651F6373-8DA3-4104-B1D8-799B0E20A74F}" sibTransId="{D806B068-05D8-477D-9488-7F6F0561EEBF}"/>
    <dgm:cxn modelId="{C63F07C7-45A6-4508-97EC-764F27FB74A3}" srcId="{E0404C5C-178D-460D-A732-E1231434311A}" destId="{3CB5A507-4394-4827-9DBF-F9B5AC66DDF1}" srcOrd="4" destOrd="0" parTransId="{A33443B8-0C2B-4089-8922-00977A0041A3}" sibTransId="{BDA70AD6-23FD-4628-8589-6E435DA57D70}"/>
    <dgm:cxn modelId="{8C24A7D5-5A9E-4F9B-BDAB-0FFDF52B7177}" type="presOf" srcId="{43326BC8-C96A-4FAD-83F2-16064B8E0DF4}" destId="{27194651-9AB3-421A-A30A-C38F2F583484}" srcOrd="0" destOrd="0" presId="urn:microsoft.com/office/officeart/2005/8/layout/hProcess9"/>
    <dgm:cxn modelId="{093557E3-B242-4B83-88C3-75185A131B70}" type="presOf" srcId="{D6D4F176-04B6-48B6-862A-59B7237B6E4A}" destId="{81F54259-0598-490A-91C4-ED1251A7005D}" srcOrd="0" destOrd="0" presId="urn:microsoft.com/office/officeart/2005/8/layout/hProcess9"/>
    <dgm:cxn modelId="{7F4CE0F2-BCB0-4B20-B4F8-18DD496B5B05}" type="presOf" srcId="{3CB5A507-4394-4827-9DBF-F9B5AC66DDF1}" destId="{04934815-2A38-409D-B634-C4065D00C7DF}" srcOrd="0" destOrd="0" presId="urn:microsoft.com/office/officeart/2005/8/layout/hProcess9"/>
    <dgm:cxn modelId="{014A29F5-225F-4339-9721-2DEE82E8CBF3}" srcId="{E0404C5C-178D-460D-A732-E1231434311A}" destId="{43326BC8-C96A-4FAD-83F2-16064B8E0DF4}" srcOrd="0" destOrd="0" parTransId="{B7517AAB-02FB-42CD-A73C-28AB1B818548}" sibTransId="{A14E8CF6-8415-4985-88AB-ACF34B6F97F6}"/>
    <dgm:cxn modelId="{61503D4F-1C4A-43C5-9AAB-4AB5B2F87A2F}" type="presParOf" srcId="{25328CE1-6215-4B0F-9166-30E2835231AD}" destId="{FFAC3944-7B67-455D-A58A-15DE6F3A5674}" srcOrd="0" destOrd="0" presId="urn:microsoft.com/office/officeart/2005/8/layout/hProcess9"/>
    <dgm:cxn modelId="{27003A7F-9761-4147-AAB8-6027BB0DC02E}" type="presParOf" srcId="{25328CE1-6215-4B0F-9166-30E2835231AD}" destId="{3EF4D047-92AC-4C6D-85B7-740947B8AE92}" srcOrd="1" destOrd="0" presId="urn:microsoft.com/office/officeart/2005/8/layout/hProcess9"/>
    <dgm:cxn modelId="{CE82894C-4AF2-4390-B1EE-654D36EE3F53}" type="presParOf" srcId="{3EF4D047-92AC-4C6D-85B7-740947B8AE92}" destId="{27194651-9AB3-421A-A30A-C38F2F583484}" srcOrd="0" destOrd="0" presId="urn:microsoft.com/office/officeart/2005/8/layout/hProcess9"/>
    <dgm:cxn modelId="{4927D3A9-4580-4939-A414-BE89C0FECCA1}" type="presParOf" srcId="{3EF4D047-92AC-4C6D-85B7-740947B8AE92}" destId="{54EB4D71-E7DE-4E75-BCB4-31813C8DE387}" srcOrd="1" destOrd="0" presId="urn:microsoft.com/office/officeart/2005/8/layout/hProcess9"/>
    <dgm:cxn modelId="{41C5BC6F-E57E-4E54-AA64-A76B481DC305}" type="presParOf" srcId="{3EF4D047-92AC-4C6D-85B7-740947B8AE92}" destId="{1BA77086-6C2C-4EAA-8E2E-D44971B66B65}" srcOrd="2" destOrd="0" presId="urn:microsoft.com/office/officeart/2005/8/layout/hProcess9"/>
    <dgm:cxn modelId="{95E6A1BE-10D0-4F2E-859E-3C2979C296CE}" type="presParOf" srcId="{3EF4D047-92AC-4C6D-85B7-740947B8AE92}" destId="{6D33C364-4C5D-4797-9EF9-DE8B8692DDD8}" srcOrd="3" destOrd="0" presId="urn:microsoft.com/office/officeart/2005/8/layout/hProcess9"/>
    <dgm:cxn modelId="{46F113CE-09D1-46A6-BF9C-123FFD2B890B}" type="presParOf" srcId="{3EF4D047-92AC-4C6D-85B7-740947B8AE92}" destId="{316FCF5F-2BDD-42F9-9E2A-29334719FD09}" srcOrd="4" destOrd="0" presId="urn:microsoft.com/office/officeart/2005/8/layout/hProcess9"/>
    <dgm:cxn modelId="{2A893425-36C7-426B-B833-6099EB124DF3}" type="presParOf" srcId="{3EF4D047-92AC-4C6D-85B7-740947B8AE92}" destId="{B6747A61-3B94-4D66-8410-36D0816C5C7F}" srcOrd="5" destOrd="0" presId="urn:microsoft.com/office/officeart/2005/8/layout/hProcess9"/>
    <dgm:cxn modelId="{60A9CA9D-4B4F-4670-AECC-51B272FB9132}" type="presParOf" srcId="{3EF4D047-92AC-4C6D-85B7-740947B8AE92}" destId="{2F7A75F0-B8B2-48BF-A816-A88AE358A316}" srcOrd="6" destOrd="0" presId="urn:microsoft.com/office/officeart/2005/8/layout/hProcess9"/>
    <dgm:cxn modelId="{48F5714E-6BE8-4B91-B76A-C05721C522B9}" type="presParOf" srcId="{3EF4D047-92AC-4C6D-85B7-740947B8AE92}" destId="{E2512D69-0BC9-49BA-9373-D3CAB62DF0EC}" srcOrd="7" destOrd="0" presId="urn:microsoft.com/office/officeart/2005/8/layout/hProcess9"/>
    <dgm:cxn modelId="{353704C7-F2EF-4EDF-80DB-D2E5FA846C2A}" type="presParOf" srcId="{3EF4D047-92AC-4C6D-85B7-740947B8AE92}" destId="{04934815-2A38-409D-B634-C4065D00C7DF}" srcOrd="8" destOrd="0" presId="urn:microsoft.com/office/officeart/2005/8/layout/hProcess9"/>
    <dgm:cxn modelId="{42BA55F6-F787-4163-9F46-BD1A82684781}" type="presParOf" srcId="{3EF4D047-92AC-4C6D-85B7-740947B8AE92}" destId="{DFF1C68F-F216-47BB-85F7-1FEB3C1A4A87}" srcOrd="9" destOrd="0" presId="urn:microsoft.com/office/officeart/2005/8/layout/hProcess9"/>
    <dgm:cxn modelId="{6FC1C79C-DACC-48C6-8F57-31867687759C}" type="presParOf" srcId="{3EF4D047-92AC-4C6D-85B7-740947B8AE92}" destId="{81F54259-0598-490A-91C4-ED1251A7005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C3944-7B67-455D-A58A-15DE6F3A5674}">
      <dsp:nvSpPr>
        <dsp:cNvPr id="0" name=""/>
        <dsp:cNvSpPr/>
      </dsp:nvSpPr>
      <dsp:spPr>
        <a:xfrm>
          <a:off x="609583" y="0"/>
          <a:ext cx="673608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94651-9AB3-421A-A30A-C38F2F583484}">
      <dsp:nvSpPr>
        <dsp:cNvPr id="0" name=""/>
        <dsp:cNvSpPr/>
      </dsp:nvSpPr>
      <dsp:spPr>
        <a:xfrm>
          <a:off x="96" y="1214203"/>
          <a:ext cx="1159698" cy="1686393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5: Building Envelope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56708" y="1270815"/>
        <a:ext cx="1046474" cy="1573169"/>
      </dsp:txXfrm>
    </dsp:sp>
    <dsp:sp modelId="{1BA77086-6C2C-4EAA-8E2E-D44971B66B65}">
      <dsp:nvSpPr>
        <dsp:cNvPr id="0" name=""/>
        <dsp:cNvSpPr/>
      </dsp:nvSpPr>
      <dsp:spPr>
        <a:xfrm>
          <a:off x="1353078" y="1234440"/>
          <a:ext cx="1159698" cy="16459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6: HVAC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1409690" y="1291052"/>
        <a:ext cx="1046474" cy="1532696"/>
      </dsp:txXfrm>
    </dsp:sp>
    <dsp:sp modelId="{316FCF5F-2BDD-42F9-9E2A-29334719FD09}">
      <dsp:nvSpPr>
        <dsp:cNvPr id="0" name=""/>
        <dsp:cNvSpPr/>
      </dsp:nvSpPr>
      <dsp:spPr>
        <a:xfrm>
          <a:off x="2706059" y="1234440"/>
          <a:ext cx="1159698" cy="16459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7: Service Water Heating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2762671" y="1291052"/>
        <a:ext cx="1046474" cy="1532696"/>
      </dsp:txXfrm>
    </dsp:sp>
    <dsp:sp modelId="{2F7A75F0-B8B2-48BF-A816-A88AE358A316}">
      <dsp:nvSpPr>
        <dsp:cNvPr id="0" name=""/>
        <dsp:cNvSpPr/>
      </dsp:nvSpPr>
      <dsp:spPr>
        <a:xfrm>
          <a:off x="4059041" y="1234440"/>
          <a:ext cx="1159698" cy="16459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8: Power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4115653" y="1291052"/>
        <a:ext cx="1046474" cy="1532696"/>
      </dsp:txXfrm>
    </dsp:sp>
    <dsp:sp modelId="{04934815-2A38-409D-B634-C4065D00C7DF}">
      <dsp:nvSpPr>
        <dsp:cNvPr id="0" name=""/>
        <dsp:cNvSpPr/>
      </dsp:nvSpPr>
      <dsp:spPr>
        <a:xfrm>
          <a:off x="5412023" y="1234440"/>
          <a:ext cx="1159698" cy="16459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9: Lighting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5468635" y="1291052"/>
        <a:ext cx="1046474" cy="1532696"/>
      </dsp:txXfrm>
    </dsp:sp>
    <dsp:sp modelId="{81F54259-0598-490A-91C4-ED1251A7005D}">
      <dsp:nvSpPr>
        <dsp:cNvPr id="0" name=""/>
        <dsp:cNvSpPr/>
      </dsp:nvSpPr>
      <dsp:spPr>
        <a:xfrm>
          <a:off x="6765004" y="1234440"/>
          <a:ext cx="1159698" cy="16459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Section 10: Other Equipment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Mandatory + Prescriptive Requirements</a:t>
          </a:r>
        </a:p>
      </dsp:txBody>
      <dsp:txXfrm>
        <a:off x="6821616" y="1291052"/>
        <a:ext cx="1046474" cy="1532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0.02703</cdr:x>
      <cdr:y>0.91675</cdr:y>
    </cdr:from>
    <cdr:to>
      <cdr:x>0.93694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9ABA8EC-0B99-4A7E-8B23-F0E0EE7390A8}"/>
            </a:ext>
          </a:extLst>
        </cdr:cNvPr>
        <cdr:cNvSpPr txBox="1"/>
      </cdr:nvSpPr>
      <cdr:spPr>
        <a:xfrm xmlns:a="http://schemas.openxmlformats.org/drawingml/2006/main">
          <a:off x="228600" y="4527552"/>
          <a:ext cx="7696200" cy="411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*Based on a national survey of over 30 jurisdictions and above code programs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CB4F0-6DC5-40DA-98A7-67354CC44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095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303FF-4F0E-4AA1-98AF-29D29D0B9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94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3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8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8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56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4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90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23C4-6CAC-47F9-ABDE-C39631700E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9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1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9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A293C-C241-48CE-BB57-862DFA541C0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7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303FF-4F0E-4AA1-98AF-29D29D0B988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7B94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086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4" name="Picture 3" descr="Energy codes Header text new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494" cy="2152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3CA9-84DC-4D13-BF3A-6430A750B0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24F4-88CA-4193-ACB9-6518E1ADD2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0F40-BA32-458B-BCC3-C21E5CC00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F63E-1457-476E-A23A-E351DCF01C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9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8129-8BCD-4872-A01E-545C609B62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BAB8-7719-4A27-BF1C-80D814069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76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 (with 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28907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199" y="2200682"/>
            <a:ext cx="3876675" cy="366195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86300" y="2200682"/>
            <a:ext cx="4000500" cy="3662159"/>
          </a:xfrm>
        </p:spPr>
        <p:txBody>
          <a:bodyPr/>
          <a:lstStyle>
            <a:lvl1pPr marL="342900" indent="-342900" algn="l">
              <a:buClr>
                <a:schemeClr val="accent1"/>
              </a:buClr>
              <a:buFont typeface="Helvetica" pitchFamily="34" charset="0"/>
              <a:buChar char="−"/>
              <a:defRPr/>
            </a:lvl1pPr>
            <a:lvl2pPr marL="914400" indent="-457200" algn="l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3000" indent="-228600" algn="l"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515100"/>
            <a:ext cx="9156702" cy="342900"/>
          </a:xfrm>
          <a:prstGeom prst="rect">
            <a:avLst/>
          </a:prstGeom>
          <a:gradFill flip="none" rotWithShape="1">
            <a:gsLst>
              <a:gs pos="0">
                <a:srgbClr val="C0D025"/>
              </a:gs>
              <a:gs pos="100000">
                <a:srgbClr val="6FB43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50" y="6533864"/>
            <a:ext cx="488680" cy="3238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525701"/>
            <a:ext cx="587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6C1AF9D-0CC5-4AB0-A894-A8698CCF14A2}" type="slidenum">
              <a:rPr lang="en-US" sz="1400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7B94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4040188" cy="4038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676401"/>
            <a:ext cx="4041775" cy="40386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8229600" cy="9144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7B943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8229600" cy="4038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BE9E70-B831-47D0-A622-3AFFD633ED55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F377F-A1D6-43A7-B2F6-C15FECD38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295A-8BF5-4519-B4EE-F84A65B8E3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D1D6-07FB-4E38-9AE3-1096B56CA0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E046-7C70-42AF-AFE5-16FA8E6451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DBC3-7DED-406B-A740-B96FA4EEAF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8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5184-BC04-47F2-ACB3-84328488F0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ergy codes Footer n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37682"/>
            <a:ext cx="9149838" cy="1420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86400" y="5867400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Contractor logo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5879068"/>
            <a:ext cx="167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Partner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7174DD1-1543-4206-9237-564209A29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5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oregon.gov/bcd/codes-stand/Documents/energy-CPU-modeling-path.pdf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www.oregon.gov/bcd/codes-stand/Pages/adopted-codes.aspx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nnl.gov/main/publications/external/technical_reports/PNNL-26917.pdf" TargetMode="Externa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karpman@karpmanconsulting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ASHRAE 90.1 Appendix G: </a:t>
            </a:r>
            <a:br>
              <a:rPr lang="en-US" b="1" dirty="0"/>
            </a:br>
            <a:r>
              <a:rPr lang="en-US" b="1" dirty="0"/>
              <a:t>Energy Modeling for Compliance with 2019 Oregon Commercial Energy Code </a:t>
            </a:r>
            <a:endParaRPr lang="en-U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86200"/>
            <a:ext cx="3505200" cy="876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4C18D-1B09-4445-8C1A-CFF6A87D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1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3B27-C839-49F1-903F-C1F87072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Similarities between </a:t>
            </a:r>
            <a:br>
              <a:rPr lang="en-US" b="1" dirty="0"/>
            </a:br>
            <a:r>
              <a:rPr lang="en-US" b="1" dirty="0"/>
              <a:t>90.1 Section 11 and Appendix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2A61E-E165-4495-A4BA-20705C66C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protocols that require use of whole building energy simulation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Allow projects to not meet some of the prescriptive requirements and make up for the associated energy penalty by exceeding minimum requirements in other areas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472C-5133-43DC-8269-44797BF4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BBFFC-47CF-4E56-94E5-5659AE5B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59" y="2798314"/>
            <a:ext cx="1626781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25C2C-A8E7-4A14-B669-284707E7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22" y="2827507"/>
            <a:ext cx="619125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FEA5B2-3A59-4CDC-98F5-A139B056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47" y="2729838"/>
            <a:ext cx="1752600" cy="34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A18EC-B8AF-4474-A5A7-E87BBE91D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420" y="3295549"/>
            <a:ext cx="1874044" cy="3771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3F4F6-FA26-4607-A03B-DC1FC550A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98" y="2775467"/>
            <a:ext cx="827314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14A36-4E2E-408B-96BF-45BB71665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799" y="2747791"/>
            <a:ext cx="947738" cy="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ED60-9B81-4A76-9A47-30C1B3BF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Difference between 90.1 </a:t>
            </a:r>
            <a:br>
              <a:rPr lang="en-US" b="1" dirty="0"/>
            </a:br>
            <a:r>
              <a:rPr lang="en-US" b="1" dirty="0"/>
              <a:t>Section 11 and Appendix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5E7DB-4430-4856-B4EB-69836D68F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11 (Energy Cost Budget Method, ECB)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budget design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version of the proposed design minimally compliant with the </a:t>
            </a:r>
            <a:r>
              <a:rPr lang="en-US" b="1" dirty="0">
                <a:solidFill>
                  <a:srgbClr val="FF0000"/>
                </a:solidFill>
              </a:rPr>
              <a:t>current edition of 90.1</a:t>
            </a:r>
          </a:p>
          <a:p>
            <a:pPr lvl="1"/>
            <a:r>
              <a:rPr lang="en-US" dirty="0"/>
              <a:t>Proposed design complies if its annual energy cost does not exceed energy cost 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Appendix G (Performance Rating Method, PRM)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baseline design </a:t>
            </a:r>
            <a:r>
              <a:rPr lang="en-US" dirty="0"/>
              <a:t>is based on proposed building type and location; most other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characteristics</a:t>
            </a:r>
            <a:r>
              <a:rPr lang="en-US" dirty="0">
                <a:solidFill>
                  <a:srgbClr val="FF0000"/>
                </a:solidFill>
              </a:rPr>
              <a:t> reflect </a:t>
            </a:r>
            <a:r>
              <a:rPr lang="en-US" b="1" dirty="0">
                <a:solidFill>
                  <a:srgbClr val="FF0000"/>
                </a:solidFill>
              </a:rPr>
              <a:t>typical design </a:t>
            </a:r>
            <a:r>
              <a:rPr lang="en-US" dirty="0">
                <a:solidFill>
                  <a:srgbClr val="FF0000"/>
                </a:solidFill>
              </a:rPr>
              <a:t>compliant with 90.1 2004 and are independent of the proposed building</a:t>
            </a:r>
          </a:p>
          <a:p>
            <a:pPr lvl="1"/>
            <a:r>
              <a:rPr lang="en-US" dirty="0"/>
              <a:t>Proposed design complies if its annual energy cost is less than the baseline energy cost by a set margin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8D9BC-1583-45E9-BC18-BEE71AB5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7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16C8-CD76-44E9-B6DC-6CEF648C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Appendix G Baseline: </a:t>
            </a:r>
            <a:br>
              <a:rPr lang="en-US" b="1" dirty="0"/>
            </a:br>
            <a:r>
              <a:rPr lang="en-US" b="1" dirty="0"/>
              <a:t>Independent of the Proposed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19D0-F1E5-4623-9AB8-2DFD9973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90.1 prescriptive compliance options and (to a lesser degree) Section 11 allows variation in energy use</a:t>
            </a:r>
          </a:p>
          <a:p>
            <a:r>
              <a:rPr lang="en-US" sz="1800" dirty="0"/>
              <a:t>14% variation in annual energy cost for an office in Climate Zone 5A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2CA5-F61F-4C55-8974-5EAD0FE8A6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" b="-2"/>
          <a:stretch>
            <a:fillRect/>
          </a:stretch>
        </p:blipFill>
        <p:spPr bwMode="auto">
          <a:xfrm>
            <a:off x="585216" y="2900530"/>
            <a:ext cx="7973568" cy="33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2B0BA9-C8F2-449F-8FD5-CBCCBE1407F1}"/>
              </a:ext>
            </a:extLst>
          </p:cNvPr>
          <p:cNvSpPr txBox="1"/>
          <p:nvPr/>
        </p:nvSpPr>
        <p:spPr>
          <a:xfrm>
            <a:off x="990600" y="6330958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From PNNL  “Roadmap for the Future of Commercial Energy Codes”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378289-F72B-4742-8EB7-46E83269BDE7}"/>
              </a:ext>
            </a:extLst>
          </p:cNvPr>
          <p:cNvCxnSpPr/>
          <p:nvPr/>
        </p:nvCxnSpPr>
        <p:spPr>
          <a:xfrm>
            <a:off x="3200400" y="2777883"/>
            <a:ext cx="0" cy="334828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llout: Line 7">
            <a:extLst>
              <a:ext uri="{FF2B5EF4-FFF2-40B4-BE49-F238E27FC236}">
                <a16:creationId xmlns:a16="http://schemas.microsoft.com/office/drawing/2014/main" id="{2F969A98-CBD5-4990-94C2-9ED983D316DF}"/>
              </a:ext>
            </a:extLst>
          </p:cNvPr>
          <p:cNvSpPr/>
          <p:nvPr/>
        </p:nvSpPr>
        <p:spPr>
          <a:xfrm>
            <a:off x="3834384" y="3401384"/>
            <a:ext cx="4852416" cy="457200"/>
          </a:xfrm>
          <a:prstGeom prst="borderCallout1">
            <a:avLst>
              <a:gd name="adj1" fmla="val 46528"/>
              <a:gd name="adj2" fmla="val -537"/>
              <a:gd name="adj3" fmla="val -18055"/>
              <a:gd name="adj4" fmla="val -13333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Appendix G baseline sets compliance threshold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6EA8-CFCA-4051-8594-24586E01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G vs. Section 11</a:t>
            </a:r>
            <a:br>
              <a:rPr lang="en-US" b="1" dirty="0"/>
            </a:br>
            <a:r>
              <a:rPr lang="en-US" b="1" dirty="0"/>
              <a:t>40,000 SF Office Building in Portland, OR</a:t>
            </a:r>
          </a:p>
        </p:txBody>
      </p:sp>
      <p:sp>
        <p:nvSpPr>
          <p:cNvPr id="4" name="Rectangle 3"/>
          <p:cNvSpPr/>
          <p:nvPr/>
        </p:nvSpPr>
        <p:spPr>
          <a:xfrm>
            <a:off x="8534400" y="4267200"/>
            <a:ext cx="381000" cy="63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9BC4-DCC1-4204-8392-46BEE611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45AD51-62F9-42F7-A17B-C25BFA9BF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600200"/>
            <a:ext cx="82391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5FB3-0224-432B-8B2A-7FA7FAAF2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G vs. Section 11</a:t>
            </a:r>
            <a:br>
              <a:rPr lang="en-US" b="1" dirty="0"/>
            </a:br>
            <a:r>
              <a:rPr lang="en-US" b="1" dirty="0"/>
              <a:t>40,000 SF Office Building in Portland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AE1A8-817B-4582-8E03-045D4985F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788F4-4DEA-4EA4-8393-23915884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7CED9-5084-42D6-A358-E90BBC543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9" y="1547564"/>
            <a:ext cx="8349562" cy="39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9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8E69-510C-44B8-A383-B59081B1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Relative Popularity of Whole Building Performance Approaches*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5D0CD-4473-46B6-8BA1-89893811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453A8F-BD1E-4662-BBCD-7718D69FEDFA}"/>
              </a:ext>
            </a:extLst>
          </p:cNvPr>
          <p:cNvGraphicFramePr/>
          <p:nvPr/>
        </p:nvGraphicFramePr>
        <p:xfrm>
          <a:off x="381000" y="1417638"/>
          <a:ext cx="8458200" cy="493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825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5533-6ABC-4067-B55E-A781205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Above-Code Programs That </a:t>
            </a:r>
            <a:br>
              <a:rPr lang="en-US" b="1" dirty="0"/>
            </a:br>
            <a:r>
              <a:rPr lang="en-US" b="1" dirty="0"/>
              <a:t>Use 90.1-2016 Appendix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DAA11-4583-4A53-AA70-D92ED4D6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00202"/>
            <a:ext cx="66294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EPA ENERGY STAR High-rise Multifamily Program</a:t>
            </a:r>
          </a:p>
          <a:p>
            <a:pPr marL="0" indent="0">
              <a:buNone/>
            </a:pPr>
            <a:r>
              <a:rPr lang="en-US" dirty="0"/>
              <a:t>For project with the applicable energy codes based on 90.1-2013 or later, requires demonstrating the minimum 15% improvement over state code following 90.1-2016 Appendix 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LEED NC v4.1 EApc111: Alternative Performance Rating Method (1-18 points)</a:t>
            </a:r>
          </a:p>
          <a:p>
            <a:pPr marL="0" indent="0">
              <a:buNone/>
            </a:pPr>
            <a:r>
              <a:rPr lang="en-US" dirty="0"/>
              <a:t>Demonstrate a minimum reduction of 5% for new construction or 3% for major renovations following 90.1-2016 Appendix G with LEED – specific Building Performance Factors. 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4B296-DE4C-4A7D-9183-BFFA0608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80DF7-BF7E-4398-81CA-3B624834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2"/>
            <a:ext cx="1447800" cy="1491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EA47D8-8AAE-4E97-86AF-62F2B632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3962400"/>
            <a:ext cx="1571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0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8" y="3886200"/>
            <a:ext cx="2209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use Performance Path of Compliance?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46954"/>
            <a:ext cx="6553200" cy="473161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To demonstrate compliance for projects that cannot use prescriptive path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To make up for systems not meeting prescriptive requirements of 90.1 by exceeding requirements for other systems.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To evaluate building performance in terms of energy cost </a:t>
            </a:r>
          </a:p>
          <a:p>
            <a:pPr lvl="2">
              <a:buNone/>
            </a:pPr>
            <a:r>
              <a:rPr lang="en-US" sz="3200" dirty="0"/>
              <a:t>- Impact of design decisions on future utility bills</a:t>
            </a:r>
          </a:p>
          <a:p>
            <a:pPr lvl="2">
              <a:buFontTx/>
              <a:buChar char="-"/>
            </a:pPr>
            <a:r>
              <a:rPr lang="en-US" sz="3200" dirty="0"/>
              <a:t>Economic analysis of various options. </a:t>
            </a:r>
          </a:p>
          <a:p>
            <a:r>
              <a:rPr lang="en-US" sz="3200" dirty="0"/>
              <a:t>To document above-code performance.</a:t>
            </a:r>
          </a:p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6" y="1546953"/>
            <a:ext cx="1544514" cy="10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" y="2771335"/>
            <a:ext cx="1604584" cy="9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4" y="5257800"/>
            <a:ext cx="942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09CA2-8097-444B-855C-7E2AC024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6889-EA56-48CA-A9FD-89A24B41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C8F0B-CCB9-4547-ADDB-CBD462DE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Based on a national survey, majority of projects that use modeling to comply with the energy code trade off worse-than-code envelope for better than code lighting and HVAC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1AE43-1E57-4A1D-87AF-3664038B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235BC1-64A3-4BC7-A1E6-C387DBF9FFC0}"/>
              </a:ext>
            </a:extLst>
          </p:cNvPr>
          <p:cNvGraphicFramePr/>
          <p:nvPr/>
        </p:nvGraphicFramePr>
        <p:xfrm>
          <a:off x="609600" y="2926558"/>
          <a:ext cx="7772400" cy="309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22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733C-B526-4C1D-A8EB-3918C293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34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Overview of 90.1 Appendix G Performance Rating Method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3CFBF-4046-4E5F-AD02-C4B2D5F8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493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3CCABC-6DA4-7C4D-989E-2A57AEA7D1E6}" type="slidenum">
              <a:rPr lang="en-US" sz="1200" smtClean="0"/>
              <a:pPr algn="r">
                <a:spcAft>
                  <a:spcPts val="600"/>
                </a:spcAft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69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3777F-7291-408D-A3EC-53C4213B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08" y="300505"/>
            <a:ext cx="787984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700"/>
              <a:t>Acknowledgements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D69FCBC-4C27-44A7-9D74-303B98B3D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2" y="2873057"/>
            <a:ext cx="4260915" cy="2790898"/>
          </a:xfrm>
          <a:prstGeom prst="rect">
            <a:avLst/>
          </a:prstGeom>
        </p:spPr>
      </p:pic>
      <p:pic>
        <p:nvPicPr>
          <p:cNvPr id="7" name="Picture 6" descr="Image result for energytrust of oregon">
            <a:extLst>
              <a:ext uri="{FF2B5EF4-FFF2-40B4-BE49-F238E27FC236}">
                <a16:creationId xmlns:a16="http://schemas.microsoft.com/office/drawing/2014/main" id="{024CAE40-232B-44EA-8B0C-F3714D19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462" y="3309800"/>
            <a:ext cx="4260915" cy="191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E0571-7636-495E-913A-05F6F568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493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3CCABC-6DA4-7C4D-989E-2A57AEA7D1E6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525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Appendix G Performance Rating Method (PRM) History and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appeared in 90.1-2004, to quantify performance of designs that exceed the requirements of the standard. </a:t>
            </a:r>
          </a:p>
          <a:p>
            <a:r>
              <a:rPr lang="en-US" dirty="0"/>
              <a:t>Became an alternative path of compliance with 90.1 starting from 90.1-2016 edition</a:t>
            </a:r>
          </a:p>
          <a:p>
            <a:r>
              <a:rPr lang="en-US" dirty="0"/>
              <a:t>May be used for evaluating performance of all proposed designs, including alterations and additions to existing buildings, except designs with no mechanical systems</a:t>
            </a:r>
          </a:p>
          <a:p>
            <a:r>
              <a:rPr lang="en-US" u="sng" dirty="0">
                <a:solidFill>
                  <a:srgbClr val="FF0000"/>
                </a:solidFill>
              </a:rPr>
              <a:t>The only method that can be used to both demonstrate compliance with code and above-code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E3DAD-EE2D-4DC2-A89D-CA49290A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7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Appendix G Stable Baseline: General Concept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992473"/>
            <a:ext cx="6400801" cy="537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354248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ASHRAE Journal, May 2013 “A Stable Whole Building Performance Method For Standard 90.1”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F4773-60B5-45B7-9872-55E33804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"</a:t>
            </a:r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02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B414-AE18-4CDF-AB65-9DB01123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PRM Baseline is Included in the </a:t>
            </a:r>
            <a:br>
              <a:rPr lang="en-US" b="1" dirty="0"/>
            </a:br>
            <a:r>
              <a:rPr lang="en-US" b="1" dirty="0"/>
              <a:t>90.1 Appendix 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1BDE263-D34E-4C6B-B3DA-996337629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59699"/>
          <a:stretch>
            <a:fillRect/>
          </a:stretch>
        </p:blipFill>
        <p:spPr>
          <a:xfrm>
            <a:off x="457200" y="1676400"/>
            <a:ext cx="7177422" cy="2527584"/>
          </a:xfrm>
          <a:custGeom>
            <a:avLst/>
            <a:gdLst>
              <a:gd name="connsiteX0" fmla="*/ 0 w 6744661"/>
              <a:gd name="connsiteY0" fmla="*/ 0 h 2375184"/>
              <a:gd name="connsiteX1" fmla="*/ 6744661 w 6744661"/>
              <a:gd name="connsiteY1" fmla="*/ 0 h 2375184"/>
              <a:gd name="connsiteX2" fmla="*/ 6744661 w 6744661"/>
              <a:gd name="connsiteY2" fmla="*/ 2375184 h 2375184"/>
              <a:gd name="connsiteX3" fmla="*/ 6738257 w 6744661"/>
              <a:gd name="connsiteY3" fmla="*/ 2374269 h 2375184"/>
              <a:gd name="connsiteX4" fmla="*/ 6683828 w 6744661"/>
              <a:gd name="connsiteY4" fmla="*/ 2363384 h 2375184"/>
              <a:gd name="connsiteX5" fmla="*/ 6618514 w 6744661"/>
              <a:gd name="connsiteY5" fmla="*/ 2352498 h 2375184"/>
              <a:gd name="connsiteX6" fmla="*/ 6564085 w 6744661"/>
              <a:gd name="connsiteY6" fmla="*/ 2341612 h 2375184"/>
              <a:gd name="connsiteX7" fmla="*/ 6466114 w 6744661"/>
              <a:gd name="connsiteY7" fmla="*/ 2308955 h 2375184"/>
              <a:gd name="connsiteX8" fmla="*/ 6357257 w 6744661"/>
              <a:gd name="connsiteY8" fmla="*/ 2287184 h 2375184"/>
              <a:gd name="connsiteX9" fmla="*/ 6313714 w 6744661"/>
              <a:gd name="connsiteY9" fmla="*/ 2276298 h 2375184"/>
              <a:gd name="connsiteX10" fmla="*/ 6270171 w 6744661"/>
              <a:gd name="connsiteY10" fmla="*/ 2254527 h 2375184"/>
              <a:gd name="connsiteX11" fmla="*/ 6226628 w 6744661"/>
              <a:gd name="connsiteY11" fmla="*/ 2243641 h 2375184"/>
              <a:gd name="connsiteX12" fmla="*/ 6193971 w 6744661"/>
              <a:gd name="connsiteY12" fmla="*/ 2232755 h 2375184"/>
              <a:gd name="connsiteX13" fmla="*/ 6019800 w 6744661"/>
              <a:gd name="connsiteY13" fmla="*/ 2189212 h 2375184"/>
              <a:gd name="connsiteX14" fmla="*/ 5987142 w 6744661"/>
              <a:gd name="connsiteY14" fmla="*/ 2167441 h 2375184"/>
              <a:gd name="connsiteX15" fmla="*/ 5845628 w 6744661"/>
              <a:gd name="connsiteY15" fmla="*/ 2134784 h 2375184"/>
              <a:gd name="connsiteX16" fmla="*/ 5812971 w 6744661"/>
              <a:gd name="connsiteY16" fmla="*/ 2123898 h 2375184"/>
              <a:gd name="connsiteX17" fmla="*/ 5660571 w 6744661"/>
              <a:gd name="connsiteY17" fmla="*/ 2091241 h 2375184"/>
              <a:gd name="connsiteX18" fmla="*/ 5584371 w 6744661"/>
              <a:gd name="connsiteY18" fmla="*/ 2080355 h 2375184"/>
              <a:gd name="connsiteX19" fmla="*/ 5551714 w 6744661"/>
              <a:gd name="connsiteY19" fmla="*/ 2069469 h 2375184"/>
              <a:gd name="connsiteX20" fmla="*/ 5508171 w 6744661"/>
              <a:gd name="connsiteY20" fmla="*/ 2058584 h 2375184"/>
              <a:gd name="connsiteX21" fmla="*/ 5442857 w 6744661"/>
              <a:gd name="connsiteY21" fmla="*/ 2036812 h 2375184"/>
              <a:gd name="connsiteX22" fmla="*/ 5366657 w 6744661"/>
              <a:gd name="connsiteY22" fmla="*/ 2004155 h 2375184"/>
              <a:gd name="connsiteX23" fmla="*/ 5301342 w 6744661"/>
              <a:gd name="connsiteY23" fmla="*/ 1993269 h 2375184"/>
              <a:gd name="connsiteX24" fmla="*/ 5268685 w 6744661"/>
              <a:gd name="connsiteY24" fmla="*/ 1982384 h 2375184"/>
              <a:gd name="connsiteX25" fmla="*/ 4158342 w 6744661"/>
              <a:gd name="connsiteY25" fmla="*/ 1993269 h 2375184"/>
              <a:gd name="connsiteX26" fmla="*/ 4093028 w 6744661"/>
              <a:gd name="connsiteY26" fmla="*/ 2004155 h 2375184"/>
              <a:gd name="connsiteX27" fmla="*/ 4060371 w 6744661"/>
              <a:gd name="connsiteY27" fmla="*/ 2015041 h 2375184"/>
              <a:gd name="connsiteX28" fmla="*/ 4016828 w 6744661"/>
              <a:gd name="connsiteY28" fmla="*/ 2025927 h 2375184"/>
              <a:gd name="connsiteX29" fmla="*/ 3951514 w 6744661"/>
              <a:gd name="connsiteY29" fmla="*/ 2047698 h 2375184"/>
              <a:gd name="connsiteX30" fmla="*/ 3875314 w 6744661"/>
              <a:gd name="connsiteY30" fmla="*/ 2058584 h 2375184"/>
              <a:gd name="connsiteX31" fmla="*/ 3548742 w 6744661"/>
              <a:gd name="connsiteY31" fmla="*/ 2047698 h 2375184"/>
              <a:gd name="connsiteX32" fmla="*/ 3418114 w 6744661"/>
              <a:gd name="connsiteY32" fmla="*/ 2025927 h 2375184"/>
              <a:gd name="connsiteX33" fmla="*/ 2895600 w 6744661"/>
              <a:gd name="connsiteY33" fmla="*/ 2015041 h 2375184"/>
              <a:gd name="connsiteX34" fmla="*/ 2373085 w 6744661"/>
              <a:gd name="connsiteY34" fmla="*/ 2047698 h 2375184"/>
              <a:gd name="connsiteX35" fmla="*/ 2264228 w 6744661"/>
              <a:gd name="connsiteY35" fmla="*/ 2058584 h 2375184"/>
              <a:gd name="connsiteX36" fmla="*/ 2220685 w 6744661"/>
              <a:gd name="connsiteY36" fmla="*/ 2069469 h 2375184"/>
              <a:gd name="connsiteX37" fmla="*/ 2133600 w 6744661"/>
              <a:gd name="connsiteY37" fmla="*/ 2091241 h 2375184"/>
              <a:gd name="connsiteX38" fmla="*/ 1491342 w 6744661"/>
              <a:gd name="connsiteY38" fmla="*/ 2102127 h 2375184"/>
              <a:gd name="connsiteX39" fmla="*/ 947057 w 6744661"/>
              <a:gd name="connsiteY39" fmla="*/ 2113012 h 2375184"/>
              <a:gd name="connsiteX40" fmla="*/ 914400 w 6744661"/>
              <a:gd name="connsiteY40" fmla="*/ 2123898 h 2375184"/>
              <a:gd name="connsiteX41" fmla="*/ 838200 w 6744661"/>
              <a:gd name="connsiteY41" fmla="*/ 2145669 h 2375184"/>
              <a:gd name="connsiteX42" fmla="*/ 751114 w 6744661"/>
              <a:gd name="connsiteY42" fmla="*/ 2167441 h 2375184"/>
              <a:gd name="connsiteX43" fmla="*/ 718457 w 6744661"/>
              <a:gd name="connsiteY43" fmla="*/ 2178327 h 2375184"/>
              <a:gd name="connsiteX44" fmla="*/ 653142 w 6744661"/>
              <a:gd name="connsiteY44" fmla="*/ 2200098 h 2375184"/>
              <a:gd name="connsiteX45" fmla="*/ 609600 w 6744661"/>
              <a:gd name="connsiteY45" fmla="*/ 2210984 h 2375184"/>
              <a:gd name="connsiteX46" fmla="*/ 522514 w 6744661"/>
              <a:gd name="connsiteY46" fmla="*/ 2221869 h 2375184"/>
              <a:gd name="connsiteX47" fmla="*/ 489857 w 6744661"/>
              <a:gd name="connsiteY47" fmla="*/ 2243641 h 2375184"/>
              <a:gd name="connsiteX48" fmla="*/ 152400 w 6744661"/>
              <a:gd name="connsiteY48" fmla="*/ 2265412 h 2375184"/>
              <a:gd name="connsiteX49" fmla="*/ 119742 w 6744661"/>
              <a:gd name="connsiteY49" fmla="*/ 2276298 h 2375184"/>
              <a:gd name="connsiteX50" fmla="*/ 87085 w 6744661"/>
              <a:gd name="connsiteY50" fmla="*/ 2298069 h 2375184"/>
              <a:gd name="connsiteX51" fmla="*/ 10885 w 6744661"/>
              <a:gd name="connsiteY51" fmla="*/ 2330727 h 2375184"/>
              <a:gd name="connsiteX52" fmla="*/ 0 w 6744661"/>
              <a:gd name="connsiteY52" fmla="*/ 2332330 h 237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744661" h="2375184">
                <a:moveTo>
                  <a:pt x="0" y="0"/>
                </a:moveTo>
                <a:lnTo>
                  <a:pt x="6744661" y="0"/>
                </a:lnTo>
                <a:lnTo>
                  <a:pt x="6744661" y="2375184"/>
                </a:lnTo>
                <a:lnTo>
                  <a:pt x="6738257" y="2374269"/>
                </a:lnTo>
                <a:cubicBezTo>
                  <a:pt x="6720006" y="2371227"/>
                  <a:pt x="6702032" y="2366694"/>
                  <a:pt x="6683828" y="2363384"/>
                </a:cubicBezTo>
                <a:cubicBezTo>
                  <a:pt x="6662112" y="2359436"/>
                  <a:pt x="6640230" y="2356446"/>
                  <a:pt x="6618514" y="2352498"/>
                </a:cubicBezTo>
                <a:cubicBezTo>
                  <a:pt x="6600310" y="2349188"/>
                  <a:pt x="6582336" y="2344654"/>
                  <a:pt x="6564085" y="2341612"/>
                </a:cubicBezTo>
                <a:cubicBezTo>
                  <a:pt x="6475257" y="2326808"/>
                  <a:pt x="6507015" y="2349857"/>
                  <a:pt x="6466114" y="2308955"/>
                </a:cubicBezTo>
                <a:cubicBezTo>
                  <a:pt x="6466114" y="2308955"/>
                  <a:pt x="6393440" y="2294937"/>
                  <a:pt x="6357257" y="2287184"/>
                </a:cubicBezTo>
                <a:cubicBezTo>
                  <a:pt x="6342628" y="2284049"/>
                  <a:pt x="6327722" y="2281551"/>
                  <a:pt x="6313714" y="2276298"/>
                </a:cubicBezTo>
                <a:cubicBezTo>
                  <a:pt x="6298520" y="2270600"/>
                  <a:pt x="6285365" y="2260225"/>
                  <a:pt x="6270171" y="2254527"/>
                </a:cubicBezTo>
                <a:cubicBezTo>
                  <a:pt x="6256163" y="2249274"/>
                  <a:pt x="6241013" y="2247751"/>
                  <a:pt x="6226628" y="2243641"/>
                </a:cubicBezTo>
                <a:cubicBezTo>
                  <a:pt x="6215595" y="2240489"/>
                  <a:pt x="6204857" y="2236384"/>
                  <a:pt x="6193971" y="2232755"/>
                </a:cubicBezTo>
                <a:cubicBezTo>
                  <a:pt x="6066867" y="2190386"/>
                  <a:pt x="6117580" y="2232670"/>
                  <a:pt x="6019800" y="2189212"/>
                </a:cubicBezTo>
                <a:cubicBezTo>
                  <a:pt x="6007844" y="2183898"/>
                  <a:pt x="5998028" y="2174698"/>
                  <a:pt x="5987142" y="2167441"/>
                </a:cubicBezTo>
                <a:cubicBezTo>
                  <a:pt x="5923675" y="2154747"/>
                  <a:pt x="5917830" y="2154475"/>
                  <a:pt x="5845628" y="2134784"/>
                </a:cubicBezTo>
                <a:cubicBezTo>
                  <a:pt x="5834558" y="2131765"/>
                  <a:pt x="5823857" y="2127527"/>
                  <a:pt x="5812971" y="2123898"/>
                </a:cubicBezTo>
                <a:cubicBezTo>
                  <a:pt x="5763684" y="2107468"/>
                  <a:pt x="5711607" y="2100962"/>
                  <a:pt x="5660571" y="2091241"/>
                </a:cubicBezTo>
                <a:cubicBezTo>
                  <a:pt x="5635366" y="2086440"/>
                  <a:pt x="5609531" y="2085387"/>
                  <a:pt x="5584371" y="2080355"/>
                </a:cubicBezTo>
                <a:cubicBezTo>
                  <a:pt x="5573119" y="2078105"/>
                  <a:pt x="5562747" y="2072621"/>
                  <a:pt x="5551714" y="2069469"/>
                </a:cubicBezTo>
                <a:cubicBezTo>
                  <a:pt x="5537329" y="2065359"/>
                  <a:pt x="5522501" y="2062883"/>
                  <a:pt x="5508171" y="2058584"/>
                </a:cubicBezTo>
                <a:cubicBezTo>
                  <a:pt x="5486190" y="2051990"/>
                  <a:pt x="5464838" y="2043406"/>
                  <a:pt x="5442857" y="2036812"/>
                </a:cubicBezTo>
                <a:cubicBezTo>
                  <a:pt x="5378951" y="2017640"/>
                  <a:pt x="5418470" y="2038698"/>
                  <a:pt x="5366657" y="2004155"/>
                </a:cubicBezTo>
                <a:cubicBezTo>
                  <a:pt x="5344885" y="2000526"/>
                  <a:pt x="5322888" y="1998057"/>
                  <a:pt x="5301342" y="1993269"/>
                </a:cubicBezTo>
                <a:cubicBezTo>
                  <a:pt x="5290141" y="1990780"/>
                  <a:pt x="5280157" y="1982611"/>
                  <a:pt x="5268685" y="1982384"/>
                </a:cubicBezTo>
                <a:cubicBezTo>
                  <a:pt x="4205655" y="1961334"/>
                  <a:pt x="4519049" y="1812920"/>
                  <a:pt x="4158342" y="1993269"/>
                </a:cubicBezTo>
                <a:cubicBezTo>
                  <a:pt x="4136571" y="1996898"/>
                  <a:pt x="4114574" y="1999367"/>
                  <a:pt x="4093028" y="2004155"/>
                </a:cubicBezTo>
                <a:cubicBezTo>
                  <a:pt x="4081827" y="2006644"/>
                  <a:pt x="4071404" y="2011889"/>
                  <a:pt x="4060371" y="2015041"/>
                </a:cubicBezTo>
                <a:cubicBezTo>
                  <a:pt x="4045986" y="2019151"/>
                  <a:pt x="4031342" y="2022298"/>
                  <a:pt x="4016828" y="2025927"/>
                </a:cubicBezTo>
                <a:cubicBezTo>
                  <a:pt x="3994564" y="2031493"/>
                  <a:pt x="3973875" y="2042538"/>
                  <a:pt x="3951514" y="2047698"/>
                </a:cubicBezTo>
                <a:cubicBezTo>
                  <a:pt x="3926513" y="2053467"/>
                  <a:pt x="3900714" y="2054955"/>
                  <a:pt x="3875314" y="2058584"/>
                </a:cubicBezTo>
                <a:cubicBezTo>
                  <a:pt x="3766457" y="2054955"/>
                  <a:pt x="3657383" y="2055458"/>
                  <a:pt x="3548742" y="2047698"/>
                </a:cubicBezTo>
                <a:cubicBezTo>
                  <a:pt x="3504711" y="2044553"/>
                  <a:pt x="3462202" y="2028131"/>
                  <a:pt x="3418114" y="2025927"/>
                </a:cubicBezTo>
                <a:cubicBezTo>
                  <a:pt x="3244122" y="2017227"/>
                  <a:pt x="3069771" y="2018670"/>
                  <a:pt x="2895600" y="2015041"/>
                </a:cubicBezTo>
                <a:cubicBezTo>
                  <a:pt x="2430258" y="2026675"/>
                  <a:pt x="2601025" y="1990714"/>
                  <a:pt x="2373085" y="2047698"/>
                </a:cubicBezTo>
                <a:lnTo>
                  <a:pt x="2264228" y="2058584"/>
                </a:lnTo>
                <a:cubicBezTo>
                  <a:pt x="2249341" y="2060073"/>
                  <a:pt x="2235199" y="2065840"/>
                  <a:pt x="2220685" y="2069469"/>
                </a:cubicBezTo>
                <a:lnTo>
                  <a:pt x="2133600" y="2091241"/>
                </a:lnTo>
                <a:lnTo>
                  <a:pt x="1491342" y="2102127"/>
                </a:lnTo>
                <a:cubicBezTo>
                  <a:pt x="1309908" y="2105456"/>
                  <a:pt x="1128393" y="2106169"/>
                  <a:pt x="947057" y="2113012"/>
                </a:cubicBezTo>
                <a:cubicBezTo>
                  <a:pt x="935591" y="2113445"/>
                  <a:pt x="925433" y="2120746"/>
                  <a:pt x="914400" y="2123898"/>
                </a:cubicBezTo>
                <a:cubicBezTo>
                  <a:pt x="818693" y="2151244"/>
                  <a:pt x="916520" y="2119564"/>
                  <a:pt x="838200" y="2145669"/>
                </a:cubicBezTo>
                <a:cubicBezTo>
                  <a:pt x="809813" y="2155131"/>
                  <a:pt x="780143" y="2160184"/>
                  <a:pt x="751114" y="2167441"/>
                </a:cubicBezTo>
                <a:cubicBezTo>
                  <a:pt x="739982" y="2170224"/>
                  <a:pt x="729343" y="2174698"/>
                  <a:pt x="718457" y="2178327"/>
                </a:cubicBezTo>
                <a:cubicBezTo>
                  <a:pt x="696685" y="2185584"/>
                  <a:pt x="675123" y="2193504"/>
                  <a:pt x="653142" y="2200098"/>
                </a:cubicBezTo>
                <a:cubicBezTo>
                  <a:pt x="638812" y="2204397"/>
                  <a:pt x="624357" y="2208525"/>
                  <a:pt x="609600" y="2210984"/>
                </a:cubicBezTo>
                <a:cubicBezTo>
                  <a:pt x="580743" y="2215793"/>
                  <a:pt x="550738" y="2214172"/>
                  <a:pt x="522514" y="2221869"/>
                </a:cubicBezTo>
                <a:cubicBezTo>
                  <a:pt x="509892" y="2225311"/>
                  <a:pt x="500743" y="2236384"/>
                  <a:pt x="489857" y="2243641"/>
                </a:cubicBezTo>
                <a:cubicBezTo>
                  <a:pt x="311509" y="2250247"/>
                  <a:pt x="271137" y="2231488"/>
                  <a:pt x="152400" y="2265412"/>
                </a:cubicBezTo>
                <a:cubicBezTo>
                  <a:pt x="141367" y="2268564"/>
                  <a:pt x="130005" y="2271166"/>
                  <a:pt x="119742" y="2276298"/>
                </a:cubicBezTo>
                <a:cubicBezTo>
                  <a:pt x="108040" y="2282149"/>
                  <a:pt x="99110" y="2292915"/>
                  <a:pt x="87085" y="2298069"/>
                </a:cubicBezTo>
                <a:cubicBezTo>
                  <a:pt x="-11321" y="2340243"/>
                  <a:pt x="92868" y="2276070"/>
                  <a:pt x="10885" y="2330727"/>
                </a:cubicBezTo>
                <a:lnTo>
                  <a:pt x="0" y="233233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A71A3-DAB4-4F8A-9864-3C94CE0A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3A97-9377-4833-BF92-40CEEB16357B}" type="slidenum">
              <a:rPr lang="en-US" smtClean="0"/>
              <a:t>22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69D5A3-0F9E-4047-A36C-2C6CD56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4073355"/>
            <a:ext cx="8180900" cy="2369130"/>
          </a:xfrm>
          <a:custGeom>
            <a:avLst/>
            <a:gdLst>
              <a:gd name="connsiteX0" fmla="*/ 0 w 8180900"/>
              <a:gd name="connsiteY0" fmla="*/ 0 h 2369130"/>
              <a:gd name="connsiteX1" fmla="*/ 8180900 w 8180900"/>
              <a:gd name="connsiteY1" fmla="*/ 0 h 2369130"/>
              <a:gd name="connsiteX2" fmla="*/ 8180900 w 8180900"/>
              <a:gd name="connsiteY2" fmla="*/ 2369130 h 2369130"/>
              <a:gd name="connsiteX3" fmla="*/ 7908340 w 8180900"/>
              <a:gd name="connsiteY3" fmla="*/ 2369130 h 2369130"/>
              <a:gd name="connsiteX4" fmla="*/ 7881257 w 8180900"/>
              <a:gd name="connsiteY4" fmla="*/ 2360102 h 2369130"/>
              <a:gd name="connsiteX5" fmla="*/ 7826829 w 8180900"/>
              <a:gd name="connsiteY5" fmla="*/ 2316559 h 2369130"/>
              <a:gd name="connsiteX6" fmla="*/ 7805057 w 8180900"/>
              <a:gd name="connsiteY6" fmla="*/ 2294788 h 2369130"/>
              <a:gd name="connsiteX7" fmla="*/ 7728857 w 8180900"/>
              <a:gd name="connsiteY7" fmla="*/ 2207702 h 2369130"/>
              <a:gd name="connsiteX8" fmla="*/ 7663543 w 8180900"/>
              <a:gd name="connsiteY8" fmla="*/ 2185931 h 2369130"/>
              <a:gd name="connsiteX9" fmla="*/ 7620000 w 8180900"/>
              <a:gd name="connsiteY9" fmla="*/ 2164159 h 2369130"/>
              <a:gd name="connsiteX10" fmla="*/ 7587343 w 8180900"/>
              <a:gd name="connsiteY10" fmla="*/ 2153274 h 2369130"/>
              <a:gd name="connsiteX11" fmla="*/ 7565571 w 8180900"/>
              <a:gd name="connsiteY11" fmla="*/ 2131502 h 2369130"/>
              <a:gd name="connsiteX12" fmla="*/ 7522029 w 8180900"/>
              <a:gd name="connsiteY12" fmla="*/ 2120616 h 2369130"/>
              <a:gd name="connsiteX13" fmla="*/ 7424057 w 8180900"/>
              <a:gd name="connsiteY13" fmla="*/ 2066188 h 2369130"/>
              <a:gd name="connsiteX14" fmla="*/ 7260771 w 8180900"/>
              <a:gd name="connsiteY14" fmla="*/ 2044416 h 2369130"/>
              <a:gd name="connsiteX15" fmla="*/ 7184571 w 8180900"/>
              <a:gd name="connsiteY15" fmla="*/ 2033531 h 2369130"/>
              <a:gd name="connsiteX16" fmla="*/ 7043057 w 8180900"/>
              <a:gd name="connsiteY16" fmla="*/ 2022645 h 2369130"/>
              <a:gd name="connsiteX17" fmla="*/ 6868886 w 8180900"/>
              <a:gd name="connsiteY17" fmla="*/ 2011759 h 2369130"/>
              <a:gd name="connsiteX18" fmla="*/ 6019800 w 8180900"/>
              <a:gd name="connsiteY18" fmla="*/ 2000874 h 2369130"/>
              <a:gd name="connsiteX19" fmla="*/ 5987143 w 8180900"/>
              <a:gd name="connsiteY19" fmla="*/ 2011759 h 2369130"/>
              <a:gd name="connsiteX20" fmla="*/ 5943600 w 8180900"/>
              <a:gd name="connsiteY20" fmla="*/ 2022645 h 2369130"/>
              <a:gd name="connsiteX21" fmla="*/ 5856514 w 8180900"/>
              <a:gd name="connsiteY21" fmla="*/ 2044416 h 2369130"/>
              <a:gd name="connsiteX22" fmla="*/ 5758543 w 8180900"/>
              <a:gd name="connsiteY22" fmla="*/ 2055302 h 2369130"/>
              <a:gd name="connsiteX23" fmla="*/ 5715000 w 8180900"/>
              <a:gd name="connsiteY23" fmla="*/ 2077074 h 2369130"/>
              <a:gd name="connsiteX24" fmla="*/ 5682343 w 8180900"/>
              <a:gd name="connsiteY24" fmla="*/ 2087959 h 2369130"/>
              <a:gd name="connsiteX25" fmla="*/ 5573486 w 8180900"/>
              <a:gd name="connsiteY25" fmla="*/ 2098845 h 2369130"/>
              <a:gd name="connsiteX26" fmla="*/ 5421086 w 8180900"/>
              <a:gd name="connsiteY26" fmla="*/ 2109731 h 2369130"/>
              <a:gd name="connsiteX27" fmla="*/ 5366657 w 8180900"/>
              <a:gd name="connsiteY27" fmla="*/ 2131502 h 2369130"/>
              <a:gd name="connsiteX28" fmla="*/ 5225143 w 8180900"/>
              <a:gd name="connsiteY28" fmla="*/ 2153274 h 2369130"/>
              <a:gd name="connsiteX29" fmla="*/ 5192486 w 8180900"/>
              <a:gd name="connsiteY29" fmla="*/ 2164159 h 2369130"/>
              <a:gd name="connsiteX30" fmla="*/ 4212771 w 8180900"/>
              <a:gd name="connsiteY30" fmla="*/ 2175045 h 2369130"/>
              <a:gd name="connsiteX31" fmla="*/ 4180114 w 8180900"/>
              <a:gd name="connsiteY31" fmla="*/ 2185931 h 2369130"/>
              <a:gd name="connsiteX32" fmla="*/ 3962400 w 8180900"/>
              <a:gd name="connsiteY32" fmla="*/ 2196816 h 2369130"/>
              <a:gd name="connsiteX33" fmla="*/ 3298371 w 8180900"/>
              <a:gd name="connsiteY33" fmla="*/ 2207702 h 2369130"/>
              <a:gd name="connsiteX34" fmla="*/ 2656114 w 8180900"/>
              <a:gd name="connsiteY34" fmla="*/ 2196816 h 2369130"/>
              <a:gd name="connsiteX35" fmla="*/ 2351314 w 8180900"/>
              <a:gd name="connsiteY35" fmla="*/ 2218588 h 2369130"/>
              <a:gd name="connsiteX36" fmla="*/ 914400 w 8180900"/>
              <a:gd name="connsiteY36" fmla="*/ 2229474 h 2369130"/>
              <a:gd name="connsiteX37" fmla="*/ 751114 w 8180900"/>
              <a:gd name="connsiteY37" fmla="*/ 2262131 h 2369130"/>
              <a:gd name="connsiteX38" fmla="*/ 707571 w 8180900"/>
              <a:gd name="connsiteY38" fmla="*/ 2273016 h 2369130"/>
              <a:gd name="connsiteX39" fmla="*/ 674914 w 8180900"/>
              <a:gd name="connsiteY39" fmla="*/ 2294788 h 2369130"/>
              <a:gd name="connsiteX40" fmla="*/ 642257 w 8180900"/>
              <a:gd name="connsiteY40" fmla="*/ 2305674 h 2369130"/>
              <a:gd name="connsiteX41" fmla="*/ 609600 w 8180900"/>
              <a:gd name="connsiteY41" fmla="*/ 2327445 h 2369130"/>
              <a:gd name="connsiteX42" fmla="*/ 544286 w 8180900"/>
              <a:gd name="connsiteY42" fmla="*/ 2349216 h 2369130"/>
              <a:gd name="connsiteX43" fmla="*/ 533768 w 8180900"/>
              <a:gd name="connsiteY43" fmla="*/ 2361279 h 2369130"/>
              <a:gd name="connsiteX44" fmla="*/ 524668 w 8180900"/>
              <a:gd name="connsiteY44" fmla="*/ 2369130 h 2369130"/>
              <a:gd name="connsiteX45" fmla="*/ 0 w 8180900"/>
              <a:gd name="connsiteY45" fmla="*/ 2369130 h 236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180900" h="2369130">
                <a:moveTo>
                  <a:pt x="0" y="0"/>
                </a:moveTo>
                <a:lnTo>
                  <a:pt x="8180900" y="0"/>
                </a:lnTo>
                <a:lnTo>
                  <a:pt x="8180900" y="2369130"/>
                </a:lnTo>
                <a:lnTo>
                  <a:pt x="7908340" y="2369130"/>
                </a:lnTo>
                <a:lnTo>
                  <a:pt x="7881257" y="2360102"/>
                </a:lnTo>
                <a:cubicBezTo>
                  <a:pt x="7853788" y="2346368"/>
                  <a:pt x="7847082" y="2336812"/>
                  <a:pt x="7826829" y="2316559"/>
                </a:cubicBezTo>
                <a:lnTo>
                  <a:pt x="7805057" y="2294788"/>
                </a:lnTo>
                <a:cubicBezTo>
                  <a:pt x="7741380" y="2231111"/>
                  <a:pt x="7764861" y="2261706"/>
                  <a:pt x="7728857" y="2207702"/>
                </a:cubicBezTo>
                <a:cubicBezTo>
                  <a:pt x="7728857" y="2207702"/>
                  <a:pt x="7684851" y="2194454"/>
                  <a:pt x="7663543" y="2185931"/>
                </a:cubicBezTo>
                <a:cubicBezTo>
                  <a:pt x="7648476" y="2179904"/>
                  <a:pt x="7634916" y="2170551"/>
                  <a:pt x="7620000" y="2164159"/>
                </a:cubicBezTo>
                <a:cubicBezTo>
                  <a:pt x="7609453" y="2159639"/>
                  <a:pt x="7597182" y="2159177"/>
                  <a:pt x="7587343" y="2153274"/>
                </a:cubicBezTo>
                <a:cubicBezTo>
                  <a:pt x="7578542" y="2147994"/>
                  <a:pt x="7572828" y="2138759"/>
                  <a:pt x="7565571" y="2131502"/>
                </a:cubicBezTo>
                <a:cubicBezTo>
                  <a:pt x="7551057" y="2127873"/>
                  <a:pt x="7536414" y="2124726"/>
                  <a:pt x="7522029" y="2120616"/>
                </a:cubicBezTo>
                <a:cubicBezTo>
                  <a:pt x="7471729" y="2106245"/>
                  <a:pt x="7482543" y="2105179"/>
                  <a:pt x="7424057" y="2066188"/>
                </a:cubicBezTo>
                <a:cubicBezTo>
                  <a:pt x="7232645" y="2038843"/>
                  <a:pt x="7471658" y="2072534"/>
                  <a:pt x="7260771" y="2044416"/>
                </a:cubicBezTo>
                <a:cubicBezTo>
                  <a:pt x="7235338" y="2041025"/>
                  <a:pt x="7210102" y="2036084"/>
                  <a:pt x="7184571" y="2033531"/>
                </a:cubicBezTo>
                <a:cubicBezTo>
                  <a:pt x="7137495" y="2028823"/>
                  <a:pt x="7090256" y="2025900"/>
                  <a:pt x="7043057" y="2022645"/>
                </a:cubicBezTo>
                <a:cubicBezTo>
                  <a:pt x="6985025" y="2018643"/>
                  <a:pt x="6927043" y="2012996"/>
                  <a:pt x="6868886" y="2011759"/>
                </a:cubicBezTo>
                <a:lnTo>
                  <a:pt x="6019800" y="2000874"/>
                </a:lnTo>
                <a:lnTo>
                  <a:pt x="5987143" y="2011759"/>
                </a:lnTo>
                <a:cubicBezTo>
                  <a:pt x="5972950" y="2016490"/>
                  <a:pt x="5958114" y="2019016"/>
                  <a:pt x="5943600" y="2022645"/>
                </a:cubicBezTo>
                <a:lnTo>
                  <a:pt x="5856514" y="2044416"/>
                </a:lnTo>
                <a:cubicBezTo>
                  <a:pt x="5823857" y="2048045"/>
                  <a:pt x="5790559" y="2047913"/>
                  <a:pt x="5758543" y="2055302"/>
                </a:cubicBezTo>
                <a:cubicBezTo>
                  <a:pt x="5742731" y="2058951"/>
                  <a:pt x="5729916" y="2070682"/>
                  <a:pt x="5715000" y="2077074"/>
                </a:cubicBezTo>
                <a:cubicBezTo>
                  <a:pt x="5704453" y="2081594"/>
                  <a:pt x="5693229" y="2084331"/>
                  <a:pt x="5682343" y="2087959"/>
                </a:cubicBezTo>
                <a:cubicBezTo>
                  <a:pt x="5646057" y="2091588"/>
                  <a:pt x="5609827" y="2095817"/>
                  <a:pt x="5573486" y="2098845"/>
                </a:cubicBezTo>
                <a:cubicBezTo>
                  <a:pt x="5522732" y="2103075"/>
                  <a:pt x="5471392" y="2101788"/>
                  <a:pt x="5421086" y="2109731"/>
                </a:cubicBezTo>
                <a:cubicBezTo>
                  <a:pt x="5401785" y="2112779"/>
                  <a:pt x="5384800" y="2124245"/>
                  <a:pt x="5366657" y="2131502"/>
                </a:cubicBezTo>
                <a:cubicBezTo>
                  <a:pt x="5342346" y="2134975"/>
                  <a:pt x="5252334" y="2147232"/>
                  <a:pt x="5225143" y="2153274"/>
                </a:cubicBezTo>
                <a:cubicBezTo>
                  <a:pt x="5213942" y="2155763"/>
                  <a:pt x="5203372" y="2160531"/>
                  <a:pt x="5192486" y="2164159"/>
                </a:cubicBezTo>
                <a:cubicBezTo>
                  <a:pt x="4865914" y="2167788"/>
                  <a:pt x="4539287" y="2168023"/>
                  <a:pt x="4212771" y="2175045"/>
                </a:cubicBezTo>
                <a:cubicBezTo>
                  <a:pt x="4201299" y="2175292"/>
                  <a:pt x="4191545" y="2184937"/>
                  <a:pt x="4180114" y="2185931"/>
                </a:cubicBezTo>
                <a:cubicBezTo>
                  <a:pt x="4107725" y="2192226"/>
                  <a:pt x="4035040" y="2195022"/>
                  <a:pt x="3962400" y="2196816"/>
                </a:cubicBezTo>
                <a:lnTo>
                  <a:pt x="3298371" y="2207702"/>
                </a:lnTo>
                <a:cubicBezTo>
                  <a:pt x="3084285" y="2204073"/>
                  <a:pt x="2870230" y="2196816"/>
                  <a:pt x="2656114" y="2196816"/>
                </a:cubicBezTo>
                <a:cubicBezTo>
                  <a:pt x="2552846" y="2196816"/>
                  <a:pt x="2453301" y="2208389"/>
                  <a:pt x="2351314" y="2218588"/>
                </a:cubicBezTo>
                <a:lnTo>
                  <a:pt x="914400" y="2229474"/>
                </a:lnTo>
                <a:cubicBezTo>
                  <a:pt x="818461" y="2230835"/>
                  <a:pt x="830250" y="2238390"/>
                  <a:pt x="751114" y="2262131"/>
                </a:cubicBezTo>
                <a:cubicBezTo>
                  <a:pt x="736784" y="2266430"/>
                  <a:pt x="721322" y="2267123"/>
                  <a:pt x="707571" y="2273016"/>
                </a:cubicBezTo>
                <a:cubicBezTo>
                  <a:pt x="695546" y="2278170"/>
                  <a:pt x="686616" y="2288937"/>
                  <a:pt x="674914" y="2294788"/>
                </a:cubicBezTo>
                <a:cubicBezTo>
                  <a:pt x="664651" y="2299920"/>
                  <a:pt x="652520" y="2300542"/>
                  <a:pt x="642257" y="2305674"/>
                </a:cubicBezTo>
                <a:cubicBezTo>
                  <a:pt x="630555" y="2311525"/>
                  <a:pt x="620486" y="2320188"/>
                  <a:pt x="609600" y="2327445"/>
                </a:cubicBezTo>
                <a:cubicBezTo>
                  <a:pt x="590505" y="2340175"/>
                  <a:pt x="564812" y="2338953"/>
                  <a:pt x="544286" y="2349216"/>
                </a:cubicBezTo>
                <a:cubicBezTo>
                  <a:pt x="539696" y="2351511"/>
                  <a:pt x="536793" y="2356591"/>
                  <a:pt x="533768" y="2361279"/>
                </a:cubicBezTo>
                <a:lnTo>
                  <a:pt x="524668" y="2369130"/>
                </a:lnTo>
                <a:lnTo>
                  <a:pt x="0" y="236913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2D0ACE8-CC7C-4E9C-9E8E-551A33597AEB}"/>
              </a:ext>
            </a:extLst>
          </p:cNvPr>
          <p:cNvSpPr/>
          <p:nvPr/>
        </p:nvSpPr>
        <p:spPr>
          <a:xfrm>
            <a:off x="609600" y="1687286"/>
            <a:ext cx="5791200" cy="53340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6041C-84D8-4628-9593-7EBE50CE474A}"/>
              </a:ext>
            </a:extLst>
          </p:cNvPr>
          <p:cNvSpPr/>
          <p:nvPr/>
        </p:nvSpPr>
        <p:spPr>
          <a:xfrm>
            <a:off x="457200" y="4203984"/>
            <a:ext cx="5943600" cy="596616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9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F16AD-8AFE-4315-A725-F2F90244E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Mandatory Provisions (90.1 Sections 5.4, 6.4, 7.4, 8.4, 9.4, 10.4) </a:t>
            </a:r>
          </a:p>
          <a:p>
            <a:r>
              <a:rPr lang="en-US" i="1" dirty="0"/>
              <a:t>Operating Schedules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Except as specifically instructed, all </a:t>
            </a:r>
            <a:r>
              <a:rPr lang="en-US" i="1" dirty="0"/>
              <a:t>building systems </a:t>
            </a:r>
            <a:r>
              <a:rPr lang="en-US" dirty="0"/>
              <a:t>and </a:t>
            </a:r>
            <a:r>
              <a:rPr lang="en-US" i="1" dirty="0"/>
              <a:t>equipment </a:t>
            </a:r>
            <a:r>
              <a:rPr lang="en-US" dirty="0"/>
              <a:t>shall be modeled identically in the </a:t>
            </a:r>
            <a:r>
              <a:rPr lang="en-US" i="1" dirty="0"/>
              <a:t>proposed design </a:t>
            </a:r>
            <a:r>
              <a:rPr lang="en-US" dirty="0"/>
              <a:t>and </a:t>
            </a:r>
            <a:r>
              <a:rPr lang="en-US" i="1" dirty="0"/>
              <a:t>baseline building design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/>
              <a:t>Trade-offs 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7E017-1FB2-4BEB-8AE2-75A8FD42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7FF927-F3D6-46D6-A4C6-0A3D378D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1790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22E255F-DAFC-409B-8B71-C331B7AD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190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90655B5-946D-49A6-962E-32AB0F3F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949605"/>
            <a:ext cx="2514600" cy="178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3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960438"/>
          </a:xfrm>
        </p:spPr>
        <p:txBody>
          <a:bodyPr>
            <a:normAutofit/>
          </a:bodyPr>
          <a:lstStyle/>
          <a:p>
            <a:r>
              <a:rPr lang="en-US" b="1" dirty="0"/>
              <a:t>Special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819397"/>
          </a:xfrm>
        </p:spPr>
        <p:txBody>
          <a:bodyPr>
            <a:normAutofit/>
          </a:bodyPr>
          <a:lstStyle/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0" y="1417639"/>
            <a:ext cx="4114800" cy="2316162"/>
            <a:chOff x="4572000" y="4419600"/>
            <a:chExt cx="3964556" cy="2052638"/>
          </a:xfrm>
        </p:grpSpPr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419600"/>
              <a:ext cx="3327568" cy="20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90" y="5465757"/>
              <a:ext cx="1317066" cy="9167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403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90" y="4439274"/>
              <a:ext cx="1006782" cy="837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A8843-1A09-47D6-BA03-7A5DD75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945AA3-C81C-4372-9F4B-2591F8E78609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3938370" cy="4830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/>
              <a:t>Retrofit Projects </a:t>
            </a:r>
          </a:p>
          <a:p>
            <a:pPr lvl="1"/>
            <a:r>
              <a:rPr lang="en-US" sz="2600" dirty="0"/>
              <a:t>Same baseline as for new construction projects</a:t>
            </a:r>
          </a:p>
          <a:p>
            <a:pPr lvl="1"/>
            <a:r>
              <a:rPr lang="en-US" sz="2600" dirty="0"/>
              <a:t>Proposed design modeled as it exists after renovation is completed</a:t>
            </a:r>
          </a:p>
          <a:p>
            <a:pPr lvl="1"/>
            <a:endParaRPr lang="en-US" sz="2600" dirty="0"/>
          </a:p>
          <a:p>
            <a:pPr marL="342900" lvl="1" indent="0">
              <a:buNone/>
            </a:pPr>
            <a:endParaRPr lang="en-US" sz="1700" dirty="0"/>
          </a:p>
          <a:p>
            <a:r>
              <a:rPr lang="en-US" sz="2800" b="1" dirty="0"/>
              <a:t>Core and Shell Projects</a:t>
            </a:r>
          </a:p>
          <a:p>
            <a:pPr lvl="1"/>
            <a:r>
              <a:rPr lang="en-US" sz="2600" dirty="0"/>
              <a:t>Same baseline as for new construction projects</a:t>
            </a:r>
          </a:p>
          <a:p>
            <a:pPr lvl="1"/>
            <a:r>
              <a:rPr lang="en-US" sz="2600" dirty="0"/>
              <a:t>When energy-related features have not yet been designed (e.g., a lighting system), those yet-to-be-designed features must be modeled in the proposed design to comply with but not exceed the applicable requirements of the current edition of 90.1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D091BE-5B19-490F-8209-F085EC8DDCE7}"/>
              </a:ext>
            </a:extLst>
          </p:cNvPr>
          <p:cNvGrpSpPr/>
          <p:nvPr/>
        </p:nvGrpSpPr>
        <p:grpSpPr>
          <a:xfrm>
            <a:off x="4572000" y="4006226"/>
            <a:ext cx="3657600" cy="2165974"/>
            <a:chOff x="1066800" y="4419600"/>
            <a:chExt cx="3156668" cy="205263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B863CD0-E51D-4A0F-B2B8-E2074551F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419600"/>
              <a:ext cx="3156668" cy="205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CAD04717-9E3A-48DA-91DB-0DB338F5D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188744"/>
              <a:ext cx="13906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42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733C-B526-4C1D-A8EB-3918C293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34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/>
              <a:t>90.1 Appendix G </a:t>
            </a:r>
            <a:br>
              <a:rPr lang="en-US" sz="4400" dirty="0"/>
            </a:br>
            <a:r>
              <a:rPr lang="en-US" sz="4400" dirty="0"/>
              <a:t>Application Case Study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3CFBF-4046-4E5F-AD02-C4B2D5F8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493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3CCABC-6DA4-7C4D-989E-2A57AEA7D1E6}" type="slidenum">
              <a:rPr lang="en-US" sz="1200" smtClean="0"/>
              <a:pPr algn="r">
                <a:spcAft>
                  <a:spcPts val="600"/>
                </a:spcAft>
              </a:pPr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4287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Modeling Process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design to verify that mandatory provisions are met</a:t>
            </a:r>
          </a:p>
          <a:p>
            <a:r>
              <a:rPr lang="en-US" dirty="0"/>
              <a:t>Develop energy simulation of the building as designed and as prescribed in Appendix G to establish the annual energy cost of the proposed design.</a:t>
            </a:r>
          </a:p>
          <a:p>
            <a:r>
              <a:rPr lang="en-US" dirty="0"/>
              <a:t>Model the baseline design as prescribed in Appendix G</a:t>
            </a:r>
          </a:p>
          <a:p>
            <a:r>
              <a:rPr lang="en-US" dirty="0"/>
              <a:t>Separate baseline energy cost into regulated and un-regulated components to calculate Performance Cost Index Target (</a:t>
            </a:r>
            <a:r>
              <a:rPr lang="en-US" dirty="0" err="1"/>
              <a:t>PCIt</a:t>
            </a:r>
            <a:r>
              <a:rPr lang="en-US" dirty="0"/>
              <a:t>)</a:t>
            </a:r>
          </a:p>
          <a:p>
            <a:r>
              <a:rPr lang="en-US" dirty="0"/>
              <a:t>Calculate Performance Cost Index (PCI) as the ratio of proposed to baseline energy cost</a:t>
            </a:r>
          </a:p>
          <a:p>
            <a:r>
              <a:rPr lang="en-US" dirty="0"/>
              <a:t>Verify that PCI does not exceed </a:t>
            </a:r>
            <a:r>
              <a:rPr lang="en-US" dirty="0" err="1"/>
              <a:t>PCIt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EB94-CCE4-47A4-AA81-A68F48190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Case Study Description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91" y="1291353"/>
            <a:ext cx="4648200" cy="550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8200" y="1780995"/>
            <a:ext cx="38100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Mixed use building in Portland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60% window to wall ratio;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24,000 sf office space on first floor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Hotel on floors 2-11 (150 guest rooms)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Lighting design of the office floor will be completed by future tenant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4F498-AA7C-45CF-A0AB-8DA69307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6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BBF95-061C-4640-B7CB-465E877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Envelope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6340-3F26-4196-907D-8D816E3B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953000" cy="4525963"/>
          </a:xfrm>
        </p:spPr>
        <p:txBody>
          <a:bodyPr/>
          <a:lstStyle/>
          <a:p>
            <a:r>
              <a:rPr lang="en-US" dirty="0"/>
              <a:t>Same floor area and shape as proposed design</a:t>
            </a:r>
          </a:p>
          <a:p>
            <a:r>
              <a:rPr lang="en-US" dirty="0"/>
              <a:t>Exposure-neutral</a:t>
            </a:r>
          </a:p>
          <a:p>
            <a:r>
              <a:rPr lang="en-US" dirty="0"/>
              <a:t>Prescribed U-values of opaque assemblies reflect 90.1-2004 requirements for roof insulated entirely above deck, steel-framed walls, slab-on-grade floors</a:t>
            </a:r>
          </a:p>
          <a:p>
            <a:r>
              <a:rPr lang="en-US" dirty="0"/>
              <a:t>Vertical fenestration area is prescribed for majority of building types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83733-3787-4A01-852F-E4605DC3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C4C1E-747C-447C-9DA7-5D061F78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799" y="1676400"/>
            <a:ext cx="2794693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059CF-4764-4473-8F73-A2B18EDA0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492" y="1694935"/>
            <a:ext cx="515109" cy="4106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20D855-8EB5-485F-B809-A0699D20B346}"/>
              </a:ext>
            </a:extLst>
          </p:cNvPr>
          <p:cNvSpPr txBox="1"/>
          <p:nvPr/>
        </p:nvSpPr>
        <p:spPr>
          <a:xfrm>
            <a:off x="6034221" y="1296771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Fenestration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84EDB-A01C-478B-9383-CE84A535806C}"/>
              </a:ext>
            </a:extLst>
          </p:cNvPr>
          <p:cNvSpPr/>
          <p:nvPr/>
        </p:nvSpPr>
        <p:spPr>
          <a:xfrm>
            <a:off x="5289394" y="3367668"/>
            <a:ext cx="3386001" cy="2286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929710-4145-4B44-8E44-5093753E9E4F}"/>
              </a:ext>
            </a:extLst>
          </p:cNvPr>
          <p:cNvSpPr/>
          <p:nvPr/>
        </p:nvSpPr>
        <p:spPr>
          <a:xfrm>
            <a:off x="5257799" y="2804103"/>
            <a:ext cx="3386001" cy="2286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b="1" dirty="0"/>
              <a:t>Proposed vs Baseline Envelope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948800"/>
              </p:ext>
            </p:extLst>
          </p:nvPr>
        </p:nvGraphicFramePr>
        <p:xfrm>
          <a:off x="609600" y="1524000"/>
          <a:ext cx="801347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Model Input Description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Proposed Design Model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Model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Climate Zone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Window to Wall Ratio, % of gross above-grade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 (as designed)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 Floors: 34%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 Floors: 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Exterior Wall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Mass Walls (as designed)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Steel -framed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Exterior Wall U-value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 Floors: U-0.064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Office Floors: U-0.124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Roof</a:t>
                      </a:r>
                      <a:r>
                        <a:rPr lang="en-US" sz="2000" baseline="0" dirty="0"/>
                        <a:t> 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42900" rtl="0" eaLnBrk="1" latinLnBrk="0" hangingPunct="1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Insulated entirely above deck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Roof U-value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U-0.063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30">
                <a:tc>
                  <a:txBody>
                    <a:bodyPr/>
                    <a:lstStyle/>
                    <a:p>
                      <a:r>
                        <a:rPr lang="en-US" sz="2000" dirty="0"/>
                        <a:t>Window</a:t>
                      </a:r>
                      <a:r>
                        <a:rPr lang="en-US" sz="2000" baseline="0" dirty="0"/>
                        <a:t> Properties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U-0.35 / SHGC 0.45 (As Designed)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U-0.57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4F788-4553-4301-BB08-17E37302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1600200"/>
            <a:ext cx="8229600" cy="4572000"/>
          </a:xfrm>
        </p:spPr>
        <p:txBody>
          <a:bodyPr/>
          <a:lstStyle/>
          <a:p>
            <a:pPr lvl="0"/>
            <a:r>
              <a:rPr lang="en-US" dirty="0"/>
              <a:t>ASHRAE Standard 90.1 Whole Building Performance-based Compliance Options</a:t>
            </a:r>
          </a:p>
          <a:p>
            <a:r>
              <a:rPr lang="en-US" dirty="0"/>
              <a:t>Overview of 90.1 Appendix G Performance Rating Method</a:t>
            </a:r>
          </a:p>
          <a:p>
            <a:r>
              <a:rPr lang="en-US" dirty="0"/>
              <a:t>Case Study</a:t>
            </a:r>
          </a:p>
          <a:p>
            <a:pPr lvl="0"/>
            <a:r>
              <a:rPr lang="en-US" dirty="0"/>
              <a:t>Q&amp;A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395986-6DD4-4EAE-BE21-C36C3268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493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3CCABC-6DA4-7C4D-989E-2A57AEA7D1E6}" type="slidenum">
              <a:rPr lang="en-US" sz="1200" smtClean="0"/>
              <a:pPr algn="r">
                <a:spcAft>
                  <a:spcPts val="600"/>
                </a:spcAft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822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92964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Baseline HVAC System Type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782"/>
            <a:ext cx="83820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Depends on the building type and location</a:t>
            </a:r>
          </a:p>
          <a:p>
            <a:r>
              <a:rPr lang="en-US" sz="2000" dirty="0"/>
              <a:t>Does not depend on the specified HVAC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84173-480E-4C93-992E-30D76F7FB7D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E44AF-7E56-45EC-99E4-CB809E65D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4" y="1981200"/>
            <a:ext cx="8514331" cy="3795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E6BEF5-4810-4801-9AC4-D8164AF2552D}"/>
              </a:ext>
            </a:extLst>
          </p:cNvPr>
          <p:cNvSpPr/>
          <p:nvPr/>
        </p:nvSpPr>
        <p:spPr>
          <a:xfrm>
            <a:off x="314834" y="2542022"/>
            <a:ext cx="6162166" cy="277378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6889A-75C3-4078-A2D1-B626A802040D}"/>
              </a:ext>
            </a:extLst>
          </p:cNvPr>
          <p:cNvSpPr/>
          <p:nvPr/>
        </p:nvSpPr>
        <p:spPr>
          <a:xfrm>
            <a:off x="314834" y="4093700"/>
            <a:ext cx="6182610" cy="40862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Proposed vs Baseline HVAC</a:t>
            </a:r>
            <a:endParaRPr lang="en-US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54091"/>
              </p:ext>
            </p:extLst>
          </p:nvPr>
        </p:nvGraphicFramePr>
        <p:xfrm>
          <a:off x="533400" y="1371600"/>
          <a:ext cx="8153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8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Proposed Design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 Design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39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Hotel Floors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HVAC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System Type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VRF Heat Pump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 1 - PTAC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Heating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3.68 COP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 efficient gas hot water boiler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Cooling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 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 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Office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HVAC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System Type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VRF Heat Pump + gas-fired DOAS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Packaged rooftop unit, constant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Heating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 3.68 VRF 80% efficient DOAS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 </a:t>
                      </a:r>
                      <a:r>
                        <a:rPr lang="en-US" sz="20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furnace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Cooling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12.5 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9.5 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C3665-24A7-4415-BD05-46C33337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9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28BA-39B0-4320-857A-CE7CD594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Service Water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9CA3-5954-4402-B8C9-C7E28C64F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Central water heater</a:t>
            </a:r>
          </a:p>
          <a:p>
            <a:r>
              <a:rPr lang="en-US" dirty="0"/>
              <a:t>Heater type and fuel source prescribed based on  building type</a:t>
            </a:r>
          </a:p>
          <a:p>
            <a:r>
              <a:rPr lang="en-US" dirty="0"/>
              <a:t>Baseline hot water load can be modeled higher than in the proposed design if proposed design includes measures that… </a:t>
            </a:r>
          </a:p>
          <a:p>
            <a:pPr lvl="1"/>
            <a:r>
              <a:rPr lang="en-US" dirty="0"/>
              <a:t>reduce the volume of hot water consumed (e.g. low flow fixtures)</a:t>
            </a:r>
          </a:p>
          <a:p>
            <a:pPr lvl="1"/>
            <a:r>
              <a:rPr lang="en-US" dirty="0"/>
              <a:t>reduce the required water temperature (e.g. use alternative sanitizing techniques) </a:t>
            </a:r>
          </a:p>
          <a:p>
            <a:pPr lvl="1"/>
            <a:r>
              <a:rPr lang="en-US" dirty="0"/>
              <a:t>increase the temperature of the entering makeup water (e.g. due to heat recovery)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4D8FF-B6DF-42EE-BA53-D8492263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CD38EB-A889-4E7F-9C10-9BFFB89A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361" y="1637373"/>
            <a:ext cx="3686175" cy="4010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D8E094-F124-4A61-8325-EB246AB7FF76}"/>
              </a:ext>
            </a:extLst>
          </p:cNvPr>
          <p:cNvSpPr/>
          <p:nvPr/>
        </p:nvSpPr>
        <p:spPr>
          <a:xfrm>
            <a:off x="5102775" y="3817764"/>
            <a:ext cx="3603701" cy="29703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4B8DF5-AC86-48B0-ACA3-9E66C961F891}"/>
              </a:ext>
            </a:extLst>
          </p:cNvPr>
          <p:cNvSpPr/>
          <p:nvPr/>
        </p:nvSpPr>
        <p:spPr>
          <a:xfrm>
            <a:off x="5083098" y="5120929"/>
            <a:ext cx="3603702" cy="21307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838200"/>
          </a:xfrm>
        </p:spPr>
        <p:txBody>
          <a:bodyPr>
            <a:noAutofit/>
          </a:bodyPr>
          <a:lstStyle/>
          <a:p>
            <a:r>
              <a:rPr lang="en-US" b="1" dirty="0"/>
              <a:t>Proposed vs Baseline Service Water Heating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AA996-B3F8-4152-813A-62E8A0C9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91E7B9-40A7-45DB-9504-3DD1F9A77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7509"/>
              </p:ext>
            </p:extLst>
          </p:nvPr>
        </p:nvGraphicFramePr>
        <p:xfrm>
          <a:off x="533400" y="1280160"/>
          <a:ext cx="8153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Proposed Design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Baseline Design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39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Hotel Floors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System Type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 gas storage water 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System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 efficient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Service water heating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due to low flow faucets and showerheads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low-flow fixtures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r>
                        <a:rPr lang="en-US" sz="2000" b="1" dirty="0"/>
                        <a:t>Office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System Type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 electric resistance water 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System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designed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Service water heating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Reduced due to low flow faucets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low-flow fixtures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029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B57E-8041-4EC6-9E3B-345A9500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Baseline Lighting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7406-61CA-41CA-A1E9-29B821DD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17" y="1263218"/>
            <a:ext cx="8458200" cy="4525963"/>
          </a:xfrm>
        </p:spPr>
        <p:txBody>
          <a:bodyPr/>
          <a:lstStyle/>
          <a:p>
            <a:r>
              <a:rPr lang="en-US" dirty="0"/>
              <a:t>Prescribed interior lighting power using space-by-space method</a:t>
            </a:r>
          </a:p>
          <a:p>
            <a:r>
              <a:rPr lang="en-US" dirty="0"/>
              <a:t>No daylighting controls</a:t>
            </a:r>
          </a:p>
          <a:p>
            <a:r>
              <a:rPr lang="en-US" dirty="0"/>
              <a:t>Occupancy sensors in limited number of space types, based on 90.1-2004 requirements</a:t>
            </a:r>
          </a:p>
          <a:p>
            <a:r>
              <a:rPr lang="en-US" dirty="0"/>
              <a:t>Prescribed tradeable exterior lighting wattage</a:t>
            </a:r>
          </a:p>
          <a:p>
            <a:r>
              <a:rPr lang="en-US" dirty="0"/>
              <a:t>Abstracts from 90.1 Table G3.7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CC033-DC9F-4745-A1E3-7A0907FF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4575D-7886-4BE6-B52B-768E5162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3" y="5530660"/>
            <a:ext cx="7891014" cy="198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979050-CF2F-4660-AA12-D79119148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" y="3798165"/>
            <a:ext cx="7929964" cy="535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C49302-0DAA-41B7-9DAA-097866F73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26" y="5835823"/>
            <a:ext cx="7801627" cy="253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17DE2D-A785-4F15-9E64-93FCE96B8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65" y="4274154"/>
            <a:ext cx="7955183" cy="1191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344934-44AC-41AC-8E55-F6FE5BE5C3E6}"/>
              </a:ext>
            </a:extLst>
          </p:cNvPr>
          <p:cNvSpPr/>
          <p:nvPr/>
        </p:nvSpPr>
        <p:spPr>
          <a:xfrm>
            <a:off x="518223" y="5856376"/>
            <a:ext cx="7801627" cy="23293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5D7BE-EFC9-45BE-82F3-96413D776CB4}"/>
              </a:ext>
            </a:extLst>
          </p:cNvPr>
          <p:cNvSpPr/>
          <p:nvPr/>
        </p:nvSpPr>
        <p:spPr>
          <a:xfrm>
            <a:off x="505325" y="5186160"/>
            <a:ext cx="7801627" cy="27914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AB7B2-589D-40A6-A35B-DDF4862A825C}"/>
              </a:ext>
            </a:extLst>
          </p:cNvPr>
          <p:cNvSpPr/>
          <p:nvPr/>
        </p:nvSpPr>
        <p:spPr>
          <a:xfrm>
            <a:off x="514772" y="5521593"/>
            <a:ext cx="7801627" cy="23293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Proposed vs Baseline Lighting</a:t>
            </a:r>
            <a:endParaRPr lang="en-US" sz="4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12461"/>
              </p:ext>
            </p:extLst>
          </p:nvPr>
        </p:nvGraphicFramePr>
        <p:xfrm>
          <a:off x="914400" y="1600200"/>
          <a:ext cx="7620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26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Building</a:t>
                      </a:r>
                      <a:r>
                        <a:rPr lang="en-US" sz="1800" baseline="0" dirty="0"/>
                        <a:t> Area Type/Space Type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Proposed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317">
                <a:tc>
                  <a:txBody>
                    <a:bodyPr/>
                    <a:lstStyle/>
                    <a:p>
                      <a:r>
                        <a:rPr lang="en-US" sz="1800" b="1" dirty="0"/>
                        <a:t>Hotel guest rooms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Wattages as designed, based on maximum rated fixture wattage </a:t>
                      </a:r>
                    </a:p>
                    <a:p>
                      <a:pPr marL="285750" marR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Daylighting controls explicitly modeled</a:t>
                      </a:r>
                    </a:p>
                    <a:p>
                      <a:pPr marL="285750" marR="0" indent="-28575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Schedule adjustment for specified occupancy sensors based on fractions in Table G3.7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1.15 W/SF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11">
                <a:tc>
                  <a:txBody>
                    <a:bodyPr/>
                    <a:lstStyle/>
                    <a:p>
                      <a:r>
                        <a:rPr lang="en-US" sz="1800" b="1" dirty="0"/>
                        <a:t>Hotel Corridors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0.5 W/SF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11">
                <a:tc>
                  <a:txBody>
                    <a:bodyPr/>
                    <a:lstStyle/>
                    <a:p>
                      <a:r>
                        <a:rPr lang="en-US" sz="1800" b="1" dirty="0"/>
                        <a:t>Hotel Stairs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0.6 W/SF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97867"/>
                  </a:ext>
                </a:extLst>
              </a:tr>
              <a:tr h="745299">
                <a:tc>
                  <a:txBody>
                    <a:bodyPr/>
                    <a:lstStyle/>
                    <a:p>
                      <a:r>
                        <a:rPr lang="en-US" sz="1800" b="1" dirty="0"/>
                        <a:t>Office Floor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0.79 W/SF (Not designed, based on building area method in Table 9.5.1)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 W/SF based on Table G3.8 Building Area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0EC88-8AAB-4E3E-8F60-9DA0909D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92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C2E27E-5743-4C38-B6ED-511140D7C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1" y="1299233"/>
            <a:ext cx="7330727" cy="4048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/>
              <a:t>Baseline and Proposed Simulation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01000-A461-41C5-AC22-8CC9AFCC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50CEA-ECA8-4566-9963-A63C3BD6F5ED}"/>
              </a:ext>
            </a:extLst>
          </p:cNvPr>
          <p:cNvSpPr txBox="1"/>
          <p:nvPr/>
        </p:nvSpPr>
        <p:spPr>
          <a:xfrm>
            <a:off x="2324099" y="53741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Electricity kWh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7F5753-E88F-4454-B253-5E3EEA7473F5}"/>
              </a:ext>
            </a:extLst>
          </p:cNvPr>
          <p:cNvSpPr txBox="1"/>
          <p:nvPr/>
        </p:nvSpPr>
        <p:spPr>
          <a:xfrm>
            <a:off x="5753100" y="54829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 MMBtu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D8FE03-6DA8-4E4A-96B4-F5E5BD423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1509655"/>
            <a:ext cx="476250" cy="6477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C805B6-0B90-4E87-A806-536CB1448185}"/>
              </a:ext>
            </a:extLst>
          </p:cNvPr>
          <p:cNvSpPr txBox="1"/>
          <p:nvPr/>
        </p:nvSpPr>
        <p:spPr>
          <a:xfrm>
            <a:off x="5943600" y="1509849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Baseline Design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3E49CC-4B75-48E2-88EF-EE27CB551CEF}"/>
              </a:ext>
            </a:extLst>
          </p:cNvPr>
          <p:cNvSpPr txBox="1"/>
          <p:nvPr/>
        </p:nvSpPr>
        <p:spPr>
          <a:xfrm>
            <a:off x="5959642" y="1774726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Proposed Design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07E7DE-846E-4E3A-A18B-B4CFFCAB0805}"/>
              </a:ext>
            </a:extLst>
          </p:cNvPr>
          <p:cNvSpPr/>
          <p:nvPr/>
        </p:nvSpPr>
        <p:spPr>
          <a:xfrm>
            <a:off x="2960912" y="2195027"/>
            <a:ext cx="1066800" cy="395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11DA32-1425-4A70-95C7-A38F375CA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343400"/>
            <a:ext cx="790575" cy="1533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8FC435-FAEC-45C8-94BE-DCFDBFEA6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008718"/>
            <a:ext cx="381000" cy="1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01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E4E6-502B-4D59-A6A4-86F37842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Oregon Statewide Average of Energy Prices*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6DEB-1C3E-4C87-9AFA-763BE97A5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results must be converted to energy cost using provided energy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03B43-1B6D-452A-AF66-42FF7613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655825-F938-4D8D-AD9B-CF13EC54B892}"/>
              </a:ext>
            </a:extLst>
          </p:cNvPr>
          <p:cNvSpPr/>
          <p:nvPr/>
        </p:nvSpPr>
        <p:spPr>
          <a:xfrm>
            <a:off x="381000" y="559492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*https://www.oregon.gov/bcd/codes-stand/Documents/energy-CPU-modeling-path.pdf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FB468-76B0-4A34-96B6-FD4602E16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" y="2441119"/>
            <a:ext cx="8532381" cy="28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5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E934AC-7A7A-41F8-AE93-CFACF1A1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58526"/>
            <a:ext cx="2276475" cy="4705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FBDB42-6A6E-439A-8FA1-3FBB78E7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Compliance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C8DFC-66C2-4CB2-ABAD-99418B53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3A97-9377-4833-BF92-40CEEB16357B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04A764-ACE6-4A93-9486-A51F6101F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811" y="1158526"/>
                <a:ext cx="6734789" cy="249376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1600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𝑃𝐶𝐼</m:t>
                    </m:r>
                    <m:r>
                      <a:rPr lang="en-US" sz="3200" i="1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𝑃𝑟𝑜𝑝𝑜𝑠𝑒𝑑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𝐵𝑢𝑖𝑙𝑑𝑖𝑛𝑔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𝐶𝑜𝑠𝑡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𝐵𝑎𝑠𝑒𝑙𝑖𝑛𝑒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𝐵𝑢𝑖𝑙𝑑𝑖𝑛𝑔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𝐸𝑛𝑒𝑟𝑔𝑦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𝐶𝑜𝑠𝑡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+mj-lt"/>
                  </a:rPr>
                  <a:t>PCI of 1.0 </a:t>
                </a:r>
                <a:r>
                  <a:rPr lang="en-US" sz="2600" dirty="0">
                    <a:latin typeface="+mj-lt"/>
                    <a:sym typeface="Wingdings" panose="05000000000000000000" pitchFamily="2" charset="2"/>
                  </a:rPr>
                  <a:t>= baseline building</a:t>
                </a:r>
              </a:p>
              <a:p>
                <a:pPr lvl="1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+mj-lt"/>
                  </a:rPr>
                  <a:t>PCI </a:t>
                </a:r>
                <a:r>
                  <a:rPr lang="en-US" sz="2600" dirty="0">
                    <a:latin typeface="+mj-lt"/>
                    <a:sym typeface="Wingdings" panose="05000000000000000000" pitchFamily="2" charset="2"/>
                  </a:rPr>
                  <a:t>of 0.0 = zero net energy </a:t>
                </a:r>
              </a:p>
              <a:p>
                <a:pPr lvl="1" indent="-342900"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+mj-lt"/>
                    <a:sym typeface="Wingdings" panose="05000000000000000000" pitchFamily="2" charset="2"/>
                  </a:rPr>
                  <a:t>For compliance, PCI &lt; PCI</a:t>
                </a:r>
                <a:r>
                  <a:rPr lang="en-US" sz="2600" baseline="-25000" dirty="0">
                    <a:latin typeface="+mj-lt"/>
                    <a:sym typeface="Wingdings" panose="05000000000000000000" pitchFamily="2" charset="2"/>
                  </a:rPr>
                  <a:t>t</a:t>
                </a:r>
              </a:p>
              <a:p>
                <a:pPr lvl="1"/>
                <a:endParaRPr lang="en-US" sz="2000" baseline="-25000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04A764-ACE6-4A93-9486-A51F6101F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811" y="1158526"/>
                <a:ext cx="6734789" cy="249376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72C3B8-584A-4897-B08F-DE399E9715F1}"/>
                  </a:ext>
                </a:extLst>
              </p:cNvPr>
              <p:cNvSpPr/>
              <p:nvPr/>
            </p:nvSpPr>
            <p:spPr>
              <a:xfrm>
                <a:off x="125592" y="3733800"/>
                <a:ext cx="7189608" cy="234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2424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242424"/>
                              </a:solidFill>
                              <a:latin typeface="Cambria Math"/>
                            </a:rPr>
                            <m:t>𝑃𝐶𝐼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242424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242424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24242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2424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242424"/>
                                  </a:solidFill>
                                  <a:latin typeface="Cambria Math"/>
                                </a:rPr>
                                <m:t>𝐵𝐵𝑈𝐸𝐶</m:t>
                              </m:r>
                              <m:box>
                                <m:boxPr>
                                  <m:ctrlPr>
                                    <a:rPr lang="en-US" sz="2400" i="1">
                                      <a:solidFill>
                                        <a:srgbClr val="2424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US" sz="2400" i="1">
                                      <a:solidFill>
                                        <a:srgbClr val="24242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24242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242424"/>
                                          </a:solidFill>
                                          <a:latin typeface="Cambria Math"/>
                                        </a:rPr>
                                        <m:t>𝐵𝑃𝐹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242424"/>
                                          </a:solidFill>
                                          <a:latin typeface="Cambria Math"/>
                                        </a:rPr>
                                        <m:t>·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242424"/>
                                          </a:solidFill>
                                          <a:latin typeface="Cambria Math"/>
                                        </a:rPr>
                                        <m:t>𝐵𝐵𝑅𝐸𝐶</m:t>
                                      </m:r>
                                    </m:e>
                                  </m:d>
                                </m:e>
                              </m:box>
                            </m:e>
                          </m:d>
                        </m:num>
                        <m:den>
                          <m:r>
                            <a:rPr lang="en-US" sz="2400" i="1">
                              <a:solidFill>
                                <a:srgbClr val="242424"/>
                              </a:solidFill>
                              <a:latin typeface="Cambria Math"/>
                            </a:rPr>
                            <m:t>𝐵𝐵𝑃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242424"/>
                  </a:solidFill>
                </a:endParaRPr>
              </a:p>
              <a:p>
                <a:pPr lvl="1"/>
                <a:endParaRPr lang="en-US" sz="2000" i="1" dirty="0">
                  <a:solidFill>
                    <a:srgbClr val="242424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𝐵𝑃𝐹</m:t>
                      </m:r>
                      <m:r>
                        <a:rPr lang="en-US" sz="2000" b="0" i="1" smtClean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0" smtClean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>
                          <a:solidFill>
                            <a:srgbClr val="242424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Building</m:t>
                      </m:r>
                      <m:r>
                        <a:rPr lang="en-US" sz="2000" i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Performance</m:t>
                      </m:r>
                      <m:r>
                        <a:rPr lang="en-US" sz="2000" i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242424"/>
                          </a:solidFill>
                          <a:latin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en-US" sz="2000" dirty="0">
                  <a:solidFill>
                    <a:srgbClr val="242424"/>
                  </a:solidFill>
                </a:endParaRPr>
              </a:p>
              <a:p>
                <a:pPr lvl="1"/>
                <a:r>
                  <a:rPr lang="en-US" sz="2000" i="1" dirty="0">
                    <a:solidFill>
                      <a:srgbClr val="242424"/>
                    </a:solidFill>
                    <a:latin typeface="Cambria Math" panose="02040503050406030204" pitchFamily="18" charset="0"/>
                  </a:rPr>
                  <a:t>	BBUEC = </a:t>
                </a:r>
                <a:r>
                  <a:rPr lang="en-US" sz="2000" dirty="0">
                    <a:solidFill>
                      <a:srgbClr val="242424"/>
                    </a:solidFill>
                    <a:latin typeface="Cambria Math" panose="02040503050406030204" pitchFamily="18" charset="0"/>
                  </a:rPr>
                  <a:t>Baseline Building Unregulated Energy Cost</a:t>
                </a:r>
              </a:p>
              <a:p>
                <a:pPr lvl="1"/>
                <a:r>
                  <a:rPr lang="en-US" sz="2000" i="1" dirty="0">
                    <a:solidFill>
                      <a:srgbClr val="242424"/>
                    </a:solidFill>
                    <a:latin typeface="Cambria Math" panose="02040503050406030204" pitchFamily="18" charset="0"/>
                  </a:rPr>
                  <a:t>	BBREC</a:t>
                </a:r>
                <a:r>
                  <a:rPr lang="en-US" sz="2000" dirty="0">
                    <a:solidFill>
                      <a:srgbClr val="242424"/>
                    </a:solidFill>
                    <a:latin typeface="Cambria Math" panose="02040503050406030204" pitchFamily="18" charset="0"/>
                  </a:rPr>
                  <a:t>  = Baseline Building Regulated Energy Cost</a:t>
                </a:r>
              </a:p>
              <a:p>
                <a:pPr lvl="1"/>
                <a:endParaRPr lang="en-US" sz="2000" dirty="0">
                  <a:solidFill>
                    <a:srgbClr val="242424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72C3B8-584A-4897-B08F-DE399E971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2" y="3733800"/>
                <a:ext cx="7189608" cy="23455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243CEEA-5FA3-46D3-A569-4772D7DEA042}"/>
              </a:ext>
            </a:extLst>
          </p:cNvPr>
          <p:cNvSpPr txBox="1"/>
          <p:nvPr/>
        </p:nvSpPr>
        <p:spPr>
          <a:xfrm>
            <a:off x="7010399" y="6022385"/>
            <a:ext cx="18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From PNNL presentation at 2017 IBPSA Conference</a:t>
            </a:r>
          </a:p>
        </p:txBody>
      </p:sp>
    </p:spTree>
    <p:extLst>
      <p:ext uri="{BB962C8B-B14F-4D97-AF65-F5344CB8AC3E}">
        <p14:creationId xmlns:p14="http://schemas.microsoft.com/office/powerpoint/2010/main" val="75868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CA8E8-16E8-4C97-9772-0E6D1AF7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Regulated vs Unregulated Energy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AB1B-3357-49D2-B749-0491C663C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Regulated Energy Cost (BBREC) </a:t>
            </a:r>
          </a:p>
          <a:p>
            <a:pPr marL="0" indent="0">
              <a:buNone/>
            </a:pPr>
            <a:r>
              <a:rPr lang="en-US" dirty="0"/>
              <a:t>Energy used by systems and components with requirements prescribed in 90.1 Sections 5 through 10, such as interior and exterior lighting, HVAC, service hot water heating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Unregulated Energy Cost (BBUEC)</a:t>
            </a:r>
          </a:p>
          <a:p>
            <a:pPr marL="0" indent="0">
              <a:buNone/>
            </a:pPr>
            <a:r>
              <a:rPr lang="en-US" i="1" dirty="0"/>
              <a:t>E</a:t>
            </a:r>
            <a:r>
              <a:rPr lang="en-US" dirty="0"/>
              <a:t>nergy</a:t>
            </a:r>
            <a:r>
              <a:rPr lang="en-US" i="1" dirty="0"/>
              <a:t> </a:t>
            </a:r>
            <a:r>
              <a:rPr lang="en-US" dirty="0"/>
              <a:t>used by building systems</a:t>
            </a:r>
            <a:r>
              <a:rPr lang="en-US" i="1" dirty="0"/>
              <a:t> </a:t>
            </a:r>
            <a:r>
              <a:rPr lang="en-US" dirty="0"/>
              <a:t>and components that is not </a:t>
            </a:r>
            <a:r>
              <a:rPr lang="en-US" i="1" dirty="0"/>
              <a:t>regulated energy use</a:t>
            </a:r>
            <a:r>
              <a:rPr lang="en-US" dirty="0"/>
              <a:t>, such as energy used by kitchen and laundry appliances, miscellaneous consumer electronics, etc.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915DB-52CB-4315-9575-3E8099FA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3A97-9377-4833-BF92-40CEEB1635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733C-B526-4C1D-A8EB-3918C293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34" y="2057400"/>
            <a:ext cx="8229600" cy="1143000"/>
          </a:xfrm>
        </p:spPr>
        <p:txBody>
          <a:bodyPr/>
          <a:lstStyle/>
          <a:p>
            <a:r>
              <a:rPr lang="en-US" dirty="0"/>
              <a:t>ASHRAE Standard 90.1 Whole Building Performance-based Compliance Options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3CFBF-4046-4E5F-AD02-C4B2D5F8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493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23CCABC-6DA4-7C4D-989E-2A57AEA7D1E6}" type="slidenum">
              <a:rPr lang="en-US" sz="1200" smtClean="0"/>
              <a:pPr algn="r">
                <a:spcAft>
                  <a:spcPts val="600"/>
                </a:spcAft>
              </a:pPr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587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Performance Factors (BPF)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3A97-9377-4833-BF92-40CEEB16357B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3" y="1298151"/>
            <a:ext cx="8589134" cy="319208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0240"/>
            <a:ext cx="1128715" cy="13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3818" y="59073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Mixed Use Hotel &amp; Office in CZ 4C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65737" y="3638522"/>
            <a:ext cx="506463" cy="290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11148" y="2689623"/>
            <a:ext cx="522606" cy="22365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311148" y="2942579"/>
            <a:ext cx="522606" cy="2698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B91CA9-6006-4B77-A62E-7648FA60492C}"/>
              </a:ext>
            </a:extLst>
          </p:cNvPr>
          <p:cNvSpPr/>
          <p:nvPr/>
        </p:nvSpPr>
        <p:spPr>
          <a:xfrm>
            <a:off x="2819400" y="4654444"/>
            <a:ext cx="612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For mixed use buildings, the BPF is calculated as the area-weighted average of the </a:t>
            </a:r>
            <a:r>
              <a:rPr lang="en-US" i="1" dirty="0">
                <a:latin typeface="TimesNewRomanPS-ItalicMT"/>
              </a:rPr>
              <a:t>building </a:t>
            </a:r>
            <a:r>
              <a:rPr lang="en-US" dirty="0">
                <a:latin typeface="TimesNewRomanPSMT"/>
              </a:rPr>
              <a:t>area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1A15-6952-432F-BC34-9FEA7DD06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Compliance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6A6E-A4AF-4D79-8B3D-5CD54540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B43E3-1D62-4013-80B9-C29ED83C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7A314-24A6-4651-A4A6-43BD8BD2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1285874"/>
            <a:ext cx="8207298" cy="5080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3D935B-36F1-483D-A72E-CE7AC7F29FA6}"/>
              </a:ext>
            </a:extLst>
          </p:cNvPr>
          <p:cNvSpPr txBox="1"/>
          <p:nvPr/>
        </p:nvSpPr>
        <p:spPr>
          <a:xfrm>
            <a:off x="1600200" y="1571623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PCI &lt; </a:t>
            </a:r>
            <a:r>
              <a:rPr lang="en-US" sz="4800" b="1" dirty="0" err="1">
                <a:solidFill>
                  <a:srgbClr val="FF0000"/>
                </a:solidFill>
              </a:rPr>
              <a:t>PCIt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Project Meets Code!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A1D649-FB07-4949-81B2-F8415415D288}"/>
              </a:ext>
            </a:extLst>
          </p:cNvPr>
          <p:cNvSpPr/>
          <p:nvPr/>
        </p:nvSpPr>
        <p:spPr>
          <a:xfrm>
            <a:off x="468351" y="4695447"/>
            <a:ext cx="8229600" cy="59093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998B3-9A8D-4746-9886-A2455E76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438"/>
            <a:ext cx="8229600" cy="1143000"/>
          </a:xfrm>
        </p:spPr>
        <p:txBody>
          <a:bodyPr/>
          <a:lstStyle/>
          <a:p>
            <a:r>
              <a:rPr lang="en-US" dirty="0"/>
              <a:t>Upcoming Training</a:t>
            </a:r>
          </a:p>
        </p:txBody>
      </p:sp>
      <p:pic>
        <p:nvPicPr>
          <p:cNvPr id="1030" name="Picture 6" descr="Image result for energytrust of oregon">
            <a:extLst>
              <a:ext uri="{FF2B5EF4-FFF2-40B4-BE49-F238E27FC236}">
                <a16:creationId xmlns:a16="http://schemas.microsoft.com/office/drawing/2014/main" id="{B22D0BC6-AF06-45B5-8622-36F6D2DB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" y="1451704"/>
            <a:ext cx="2497873" cy="11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314BEE-FEC0-4F48-B0D9-A1A7F158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0" y="2862492"/>
            <a:ext cx="1874633" cy="122972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47C1AC-C2BD-49F6-8579-C2DA5B751CE2}"/>
              </a:ext>
            </a:extLst>
          </p:cNvPr>
          <p:cNvSpPr txBox="1">
            <a:spLocks/>
          </p:cNvSpPr>
          <p:nvPr/>
        </p:nvSpPr>
        <p:spPr>
          <a:xfrm>
            <a:off x="3429000" y="1438566"/>
            <a:ext cx="3149348" cy="229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−"/>
              <a:defRPr sz="26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 sz="22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May 20-21</a:t>
            </a:r>
          </a:p>
          <a:p>
            <a:pPr marL="0" indent="0">
              <a:buNone/>
            </a:pPr>
            <a:r>
              <a:rPr lang="en-US" dirty="0"/>
              <a:t>Appendix G Modeling Workshop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29CBDC-8307-4861-A74E-9E70CAC014A4}"/>
              </a:ext>
            </a:extLst>
          </p:cNvPr>
          <p:cNvSpPr/>
          <p:nvPr/>
        </p:nvSpPr>
        <p:spPr>
          <a:xfrm>
            <a:off x="342959" y="1295400"/>
            <a:ext cx="2628841" cy="318162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802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5F8E-6F0B-40FD-817B-88102902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962"/>
            <a:ext cx="8229600" cy="1143000"/>
          </a:xfrm>
        </p:spPr>
        <p:txBody>
          <a:bodyPr/>
          <a:lstStyle/>
          <a:p>
            <a:r>
              <a:rPr lang="en-US" dirty="0"/>
              <a:t>Helpful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F25731-0CCF-4B2A-B115-91482FC7F389}"/>
              </a:ext>
            </a:extLst>
          </p:cNvPr>
          <p:cNvSpPr txBox="1">
            <a:spLocks/>
          </p:cNvSpPr>
          <p:nvPr/>
        </p:nvSpPr>
        <p:spPr>
          <a:xfrm>
            <a:off x="314326" y="6026328"/>
            <a:ext cx="8829674" cy="759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−"/>
              <a:defRPr sz="26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 sz="22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2"/>
              </a:rPr>
              <a:t>https://www.oregon.gov/bcd/codes-stand/Pages/adopted-codes.aspx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A5EDCC-9B22-4A77-9AD5-20D9EA852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57126"/>
            <a:ext cx="6547671" cy="179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AD341-EC01-4278-B4AE-32D849A26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91541"/>
            <a:ext cx="6125445" cy="20347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7917FD-8C7F-4AB0-885F-33D13DB462B1}"/>
              </a:ext>
            </a:extLst>
          </p:cNvPr>
          <p:cNvSpPr txBox="1">
            <a:spLocks/>
          </p:cNvSpPr>
          <p:nvPr/>
        </p:nvSpPr>
        <p:spPr>
          <a:xfrm>
            <a:off x="314326" y="1362139"/>
            <a:ext cx="8829674" cy="759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Helvetica" pitchFamily="34" charset="0"/>
              <a:buChar char="−"/>
              <a:defRPr sz="26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1pPr>
            <a:lvl2pPr marL="914400" indent="-4572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Helvetica" pitchFamily="34" charset="0"/>
              <a:buChar char="»"/>
              <a:defRPr sz="22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C5C5C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ASHRAE 90.1 Portal – Redline versions to easily notice changes</a:t>
            </a:r>
          </a:p>
          <a:p>
            <a:r>
              <a:rPr lang="en-US" sz="2000" dirty="0">
                <a:hlinkClick r:id="rId5"/>
              </a:rPr>
              <a:t>ANSI/ASHRAE/IES Standard 90.1-2016 Performance Rating Method Reference Manual </a:t>
            </a:r>
            <a:endParaRPr lang="en-US" sz="2000" dirty="0"/>
          </a:p>
          <a:p>
            <a:r>
              <a:rPr lang="en-US" sz="2000" dirty="0"/>
              <a:t>BCD Website for training materials</a:t>
            </a:r>
          </a:p>
        </p:txBody>
      </p:sp>
    </p:spTree>
    <p:extLst>
      <p:ext uri="{BB962C8B-B14F-4D97-AF65-F5344CB8AC3E}">
        <p14:creationId xmlns:p14="http://schemas.microsoft.com/office/powerpoint/2010/main" val="3712330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517936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Maria.karpman@karpmanconsulting.net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BCFE1-EAAB-46FE-A003-56D36017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E3ADB0-8FB6-4449-88BA-80B50F9D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021104-2D0D-4A1E-91FC-32F2BD258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90318"/>
            <a:ext cx="5943600" cy="33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88E7-191E-4D5C-A1C1-5730E240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2019 Oregon Zero Energy Ready Commercial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71AA2-6861-45FC-832B-CCE34067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Effective October 1, 2019</a:t>
            </a:r>
          </a:p>
          <a:p>
            <a:endParaRPr lang="en-US" sz="2800" dirty="0"/>
          </a:p>
          <a:p>
            <a:r>
              <a:rPr lang="en-US" sz="2800" dirty="0"/>
              <a:t>Based on ASHRAE Standard 90.1-2016 with state amendments</a:t>
            </a:r>
          </a:p>
          <a:p>
            <a:pPr marL="342900" lvl="1" indent="0">
              <a:buNone/>
            </a:pPr>
            <a:r>
              <a:rPr lang="en-US" sz="2500" dirty="0"/>
              <a:t>	Includes two whole building performance options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500" dirty="0"/>
              <a:t>90.1 Section 11 Energy Cost Budget Method (ECB)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500" dirty="0"/>
              <a:t>Appendix G Performance Rating Method (PRM)</a:t>
            </a:r>
          </a:p>
          <a:p>
            <a:pPr lvl="1"/>
            <a:endParaRPr lang="en-US" sz="2800" dirty="0"/>
          </a:p>
          <a:p>
            <a:endParaRPr lang="en-US" sz="31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2EBAE-F73A-4F44-B089-CE008B48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A2ED4-71BE-4D18-BE83-406A6045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400799" cy="43312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D669A6-518D-417D-B09C-829039D8671B}"/>
              </a:ext>
            </a:extLst>
          </p:cNvPr>
          <p:cNvSpPr/>
          <p:nvPr/>
        </p:nvSpPr>
        <p:spPr>
          <a:xfrm>
            <a:off x="762000" y="1417217"/>
            <a:ext cx="5638800" cy="216376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BB3FA-A509-45D9-9E2C-69A78C9B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90.1 Compliance Options: Prescriptive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ADFF6-6929-44AB-9D07-F034297A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F77D6B-77BA-4207-962D-AC5D5FC650E8}"/>
              </a:ext>
            </a:extLst>
          </p:cNvPr>
          <p:cNvSpPr/>
          <p:nvPr/>
        </p:nvSpPr>
        <p:spPr>
          <a:xfrm>
            <a:off x="776868" y="3537030"/>
            <a:ext cx="2194932" cy="216376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B20D6D-2DD0-4FF7-A367-12096708AAC6}"/>
              </a:ext>
            </a:extLst>
          </p:cNvPr>
          <p:cNvSpPr/>
          <p:nvPr/>
        </p:nvSpPr>
        <p:spPr>
          <a:xfrm>
            <a:off x="2971800" y="4557294"/>
            <a:ext cx="3429000" cy="11430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DE8311-5456-44A2-9D17-4E32AFE6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0" y="3710854"/>
            <a:ext cx="2059177" cy="718105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9482B2-CC3B-4D1F-B99E-BBBCCBF4752F}"/>
              </a:ext>
            </a:extLst>
          </p:cNvPr>
          <p:cNvGrpSpPr/>
          <p:nvPr/>
        </p:nvGrpSpPr>
        <p:grpSpPr>
          <a:xfrm>
            <a:off x="761999" y="1400080"/>
            <a:ext cx="5653669" cy="4348815"/>
            <a:chOff x="761999" y="1400080"/>
            <a:chExt cx="5653669" cy="43488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4BF226-E551-4F4B-9A49-6A1437472F24}"/>
                </a:ext>
              </a:extLst>
            </p:cNvPr>
            <p:cNvCxnSpPr/>
            <p:nvPr/>
          </p:nvCxnSpPr>
          <p:spPr>
            <a:xfrm>
              <a:off x="762000" y="1417217"/>
              <a:ext cx="14868" cy="43316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60D042-29D6-4CE1-B0CF-684658D5F391}"/>
                </a:ext>
              </a:extLst>
            </p:cNvPr>
            <p:cNvCxnSpPr/>
            <p:nvPr/>
          </p:nvCxnSpPr>
          <p:spPr>
            <a:xfrm>
              <a:off x="762000" y="5748895"/>
              <a:ext cx="56388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012137-D78A-4040-833E-11B15C850F6B}"/>
                </a:ext>
              </a:extLst>
            </p:cNvPr>
            <p:cNvCxnSpPr/>
            <p:nvPr/>
          </p:nvCxnSpPr>
          <p:spPr>
            <a:xfrm flipV="1">
              <a:off x="6400800" y="4557294"/>
              <a:ext cx="0" cy="119160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F14265-ED40-436C-93D0-61D8658D67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1800" y="4557294"/>
              <a:ext cx="34290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4E9668F-F6A5-4DE4-8416-0C4C7CD92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3537030"/>
              <a:ext cx="0" cy="10379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2B75741-D8CD-4141-9E2F-11B83400DF89}"/>
                </a:ext>
              </a:extLst>
            </p:cNvPr>
            <p:cNvCxnSpPr/>
            <p:nvPr/>
          </p:nvCxnSpPr>
          <p:spPr>
            <a:xfrm>
              <a:off x="2971800" y="3537030"/>
              <a:ext cx="3429000" cy="4394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FFB8992-E6C4-4742-8928-4D1472C16F2F}"/>
                </a:ext>
              </a:extLst>
            </p:cNvPr>
            <p:cNvCxnSpPr/>
            <p:nvPr/>
          </p:nvCxnSpPr>
          <p:spPr>
            <a:xfrm flipH="1" flipV="1">
              <a:off x="6400800" y="1426471"/>
              <a:ext cx="14868" cy="215450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35AC27-C379-43C1-85BA-DDADE38033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1999" y="1400080"/>
              <a:ext cx="5638801" cy="830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A3682DE-857C-4AFF-855A-BF019ACD834B}"/>
              </a:ext>
            </a:extLst>
          </p:cNvPr>
          <p:cNvSpPr txBox="1"/>
          <p:nvPr/>
        </p:nvSpPr>
        <p:spPr>
          <a:xfrm>
            <a:off x="6614533" y="2028301"/>
            <a:ext cx="2072267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Documentation Requirements in</a:t>
            </a:r>
          </a:p>
          <a:p>
            <a:pPr algn="ctr"/>
            <a:r>
              <a:rPr lang="en-US" dirty="0"/>
              <a:t>90.1 Sections 4-10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0EEF7804-F598-4939-A4D6-442461694945}"/>
              </a:ext>
            </a:extLst>
          </p:cNvPr>
          <p:cNvSpPr/>
          <p:nvPr/>
        </p:nvSpPr>
        <p:spPr>
          <a:xfrm>
            <a:off x="7543798" y="2951632"/>
            <a:ext cx="381001" cy="697418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Standard 90.1 Compliance Options: Prescriptive Path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838200" y="16764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9F20E8-6CA8-4304-8C35-75A8B392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4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A2ED4-71BE-4D18-BE83-406A6045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400799" cy="43312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D669A6-518D-417D-B09C-829039D8671B}"/>
              </a:ext>
            </a:extLst>
          </p:cNvPr>
          <p:cNvSpPr/>
          <p:nvPr/>
        </p:nvSpPr>
        <p:spPr>
          <a:xfrm>
            <a:off x="762000" y="1417217"/>
            <a:ext cx="5638800" cy="2163762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BB3FA-A509-45D9-9E2C-69A78C9B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90.1 Compliance Options: </a:t>
            </a:r>
            <a:br>
              <a:rPr lang="en-US" b="1" dirty="0"/>
            </a:br>
            <a:r>
              <a:rPr lang="en-US" b="1" dirty="0"/>
              <a:t>Whole Building Performance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ADFF6-6929-44AB-9D07-F034297A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284374"/>
            <a:ext cx="2133600" cy="365125"/>
          </a:xfrm>
        </p:spPr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B20D6D-2DD0-4FF7-A367-12096708AAC6}"/>
              </a:ext>
            </a:extLst>
          </p:cNvPr>
          <p:cNvSpPr/>
          <p:nvPr/>
        </p:nvSpPr>
        <p:spPr>
          <a:xfrm>
            <a:off x="806604" y="4601013"/>
            <a:ext cx="5594196" cy="1099358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60D042-29D6-4CE1-B0CF-684658D5F391}"/>
              </a:ext>
            </a:extLst>
          </p:cNvPr>
          <p:cNvCxnSpPr/>
          <p:nvPr/>
        </p:nvCxnSpPr>
        <p:spPr>
          <a:xfrm>
            <a:off x="762000" y="5748895"/>
            <a:ext cx="5638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012137-D78A-4040-833E-11B15C850F6B}"/>
              </a:ext>
            </a:extLst>
          </p:cNvPr>
          <p:cNvCxnSpPr>
            <a:cxnSpLocks/>
          </p:cNvCxnSpPr>
          <p:nvPr/>
        </p:nvCxnSpPr>
        <p:spPr>
          <a:xfrm flipV="1">
            <a:off x="769433" y="4664936"/>
            <a:ext cx="0" cy="10839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E9668F-F6A5-4DE4-8416-0C4C7CD9277E}"/>
              </a:ext>
            </a:extLst>
          </p:cNvPr>
          <p:cNvCxnSpPr>
            <a:cxnSpLocks/>
          </p:cNvCxnSpPr>
          <p:nvPr/>
        </p:nvCxnSpPr>
        <p:spPr>
          <a:xfrm flipV="1">
            <a:off x="2895600" y="3580979"/>
            <a:ext cx="0" cy="10379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FFB8992-E6C4-4742-8928-4D1472C16F2F}"/>
              </a:ext>
            </a:extLst>
          </p:cNvPr>
          <p:cNvCxnSpPr/>
          <p:nvPr/>
        </p:nvCxnSpPr>
        <p:spPr>
          <a:xfrm flipH="1" flipV="1">
            <a:off x="761999" y="1391587"/>
            <a:ext cx="14868" cy="21545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35AC27-C379-43C1-85BA-DDADE3803384}"/>
              </a:ext>
            </a:extLst>
          </p:cNvPr>
          <p:cNvCxnSpPr>
            <a:cxnSpLocks/>
          </p:cNvCxnSpPr>
          <p:nvPr/>
        </p:nvCxnSpPr>
        <p:spPr>
          <a:xfrm flipH="1" flipV="1">
            <a:off x="761999" y="1400080"/>
            <a:ext cx="5638801" cy="83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767A163-6DEA-4596-8385-F23B4326EBB2}"/>
              </a:ext>
            </a:extLst>
          </p:cNvPr>
          <p:cNvSpPr/>
          <p:nvPr/>
        </p:nvSpPr>
        <p:spPr>
          <a:xfrm>
            <a:off x="3016404" y="3521859"/>
            <a:ext cx="3369527" cy="11430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5BA58-40BF-44BB-A42A-D3D97753B22F}"/>
              </a:ext>
            </a:extLst>
          </p:cNvPr>
          <p:cNvCxnSpPr>
            <a:cxnSpLocks/>
          </p:cNvCxnSpPr>
          <p:nvPr/>
        </p:nvCxnSpPr>
        <p:spPr>
          <a:xfrm>
            <a:off x="776867" y="3580979"/>
            <a:ext cx="211873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35AAF6-13A2-40A1-9B3C-756D0D2FC95D}"/>
              </a:ext>
            </a:extLst>
          </p:cNvPr>
          <p:cNvCxnSpPr>
            <a:cxnSpLocks/>
          </p:cNvCxnSpPr>
          <p:nvPr/>
        </p:nvCxnSpPr>
        <p:spPr>
          <a:xfrm>
            <a:off x="769433" y="4664936"/>
            <a:ext cx="212616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07D22-BFDC-47B8-BBDC-57A2EB824368}"/>
              </a:ext>
            </a:extLst>
          </p:cNvPr>
          <p:cNvCxnSpPr/>
          <p:nvPr/>
        </p:nvCxnSpPr>
        <p:spPr>
          <a:xfrm>
            <a:off x="6400800" y="1408384"/>
            <a:ext cx="0" cy="43405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A47E96-0421-4FFE-BD47-D040252B4CD9}"/>
              </a:ext>
            </a:extLst>
          </p:cNvPr>
          <p:cNvSpPr txBox="1"/>
          <p:nvPr/>
        </p:nvSpPr>
        <p:spPr>
          <a:xfrm>
            <a:off x="6614531" y="3297148"/>
            <a:ext cx="213359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DOE/PNNL 90.1 Whole Building Compliance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AD524-82BF-40D6-9CFB-1E0524423627}"/>
              </a:ext>
            </a:extLst>
          </p:cNvPr>
          <p:cNvSpPr txBox="1"/>
          <p:nvPr/>
        </p:nvSpPr>
        <p:spPr>
          <a:xfrm>
            <a:off x="6614531" y="1676400"/>
            <a:ext cx="2072267" cy="120032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Documentation Requirements in</a:t>
            </a:r>
          </a:p>
          <a:p>
            <a:pPr algn="ctr"/>
            <a:r>
              <a:rPr lang="en-US" dirty="0"/>
              <a:t>90.1 Section 11.7 90.1 Section G1.3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1CFE9BD-B68A-406B-8F2D-0E3ADC0B6DEE}"/>
              </a:ext>
            </a:extLst>
          </p:cNvPr>
          <p:cNvSpPr/>
          <p:nvPr/>
        </p:nvSpPr>
        <p:spPr>
          <a:xfrm>
            <a:off x="7543800" y="2876729"/>
            <a:ext cx="304800" cy="420419"/>
          </a:xfrm>
          <a:prstGeom prst="down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14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Whole Building Performance Path:</a:t>
            </a:r>
            <a:br>
              <a:rPr lang="en-US" sz="3200" b="1" dirty="0"/>
            </a:br>
            <a:r>
              <a:rPr lang="en-US" sz="3200" b="1" dirty="0"/>
              <a:t>General Concept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71600" y="1643018"/>
            <a:ext cx="2362200" cy="2751364"/>
            <a:chOff x="1371600" y="1371601"/>
            <a:chExt cx="2362200" cy="2751364"/>
          </a:xfrm>
        </p:grpSpPr>
        <p:pic>
          <p:nvPicPr>
            <p:cNvPr id="7" name="Picture 3" descr="MF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1371600" y="1371601"/>
              <a:ext cx="1600200" cy="2751364"/>
            </a:xfrm>
            <a:prstGeom prst="rect">
              <a:avLst/>
            </a:prstGeom>
            <a:noFill/>
          </p:spPr>
        </p:pic>
        <p:pic>
          <p:nvPicPr>
            <p:cNvPr id="8" name="Picture 9" descr="j03994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2362200"/>
              <a:ext cx="2286000" cy="151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 descr="M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0199" y="1564960"/>
            <a:ext cx="1676400" cy="2626148"/>
          </a:xfrm>
          <a:prstGeom prst="rect">
            <a:avLst/>
          </a:prstGeom>
          <a:noFill/>
        </p:spPr>
      </p:pic>
      <p:pic>
        <p:nvPicPr>
          <p:cNvPr id="10" name="Picture 10" descr="j0409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43375" y="2377440"/>
            <a:ext cx="933450" cy="9334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479361"/>
            <a:ext cx="1524000" cy="18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2649" y="4535386"/>
            <a:ext cx="285115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 of the </a:t>
            </a:r>
            <a:r>
              <a:rPr lang="en-US" b="1" dirty="0"/>
              <a:t>proposed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81474" y="4533749"/>
            <a:ext cx="4267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Model of a </a:t>
            </a:r>
            <a:r>
              <a:rPr lang="en-US" b="1" dirty="0"/>
              <a:t>virtual building </a:t>
            </a:r>
            <a:r>
              <a:rPr lang="en-US" dirty="0"/>
              <a:t>used as a point of reference for evaluating proposed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89240-F76D-4EC9-84F4-09154C8B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CABC-6DA4-7C4D-989E-2A57AEA7D1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6636FD-5BEC-4FA7-8C17-2CA7B0089BD0}"/>
              </a:ext>
            </a:extLst>
          </p:cNvPr>
          <p:cNvSpPr txBox="1"/>
          <p:nvPr/>
        </p:nvSpPr>
        <p:spPr>
          <a:xfrm>
            <a:off x="904873" y="5397068"/>
            <a:ext cx="754380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following the rules of 90.1 Section 11 or Appendix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simulation tool, weather file and utility rates</a:t>
            </a:r>
          </a:p>
        </p:txBody>
      </p:sp>
    </p:spTree>
    <p:extLst>
      <p:ext uri="{BB962C8B-B14F-4D97-AF65-F5344CB8AC3E}">
        <p14:creationId xmlns:p14="http://schemas.microsoft.com/office/powerpoint/2010/main" val="20939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New NYSERD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50374EE55DF44B46327BEC5647951" ma:contentTypeVersion="10" ma:contentTypeDescription="Create a new document." ma:contentTypeScope="" ma:versionID="eda40e137a2f76be393a2207704ee8cd">
  <xsd:schema xmlns:xsd="http://www.w3.org/2001/XMLSchema" xmlns:xs="http://www.w3.org/2001/XMLSchema" xmlns:p="http://schemas.microsoft.com/office/2006/metadata/properties" xmlns:ns3="53c7ad03-922b-4081-a692-dc901bcc8627" targetNamespace="http://schemas.microsoft.com/office/2006/metadata/properties" ma:root="true" ma:fieldsID="e1d44ad931e6aa91749d7b001a62e952" ns3:_="">
    <xsd:import namespace="53c7ad03-922b-4081-a692-dc901bcc86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7ad03-922b-4081-a692-dc901bcc8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34FE0A-53F9-400D-96D7-B02EA4F7D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7ad03-922b-4081-a692-dc901bcc8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9311EF-ED54-4A75-8ABC-92EEDA89FE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D2C10-A31C-4E0E-9F78-CAEFF358082E}">
  <ds:schemaRefs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53c7ad03-922b-4081-a692-dc901bcc862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56924</TotalTime>
  <Words>1817</Words>
  <Application>Microsoft Office PowerPoint</Application>
  <PresentationFormat>On-screen Show (4:3)</PresentationFormat>
  <Paragraphs>351</Paragraphs>
  <Slides>44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Helvetica</vt:lpstr>
      <vt:lpstr>TimesNewRomanPS-ItalicMT</vt:lpstr>
      <vt:lpstr>TimesNewRomanPSMT</vt:lpstr>
      <vt:lpstr>Wingdings</vt:lpstr>
      <vt:lpstr>New NYSERDA template</vt:lpstr>
      <vt:lpstr>2_Office Theme</vt:lpstr>
      <vt:lpstr>ASHRAE 90.1 Appendix G:  Energy Modeling for Compliance with 2019 Oregon Commercial Energy Code </vt:lpstr>
      <vt:lpstr>Acknowledgements</vt:lpstr>
      <vt:lpstr>Agenda</vt:lpstr>
      <vt:lpstr>ASHRAE Standard 90.1 Whole Building Performance-based Compliance Options</vt:lpstr>
      <vt:lpstr>2019 Oregon Zero Energy Ready Commercial Code</vt:lpstr>
      <vt:lpstr>Standard 90.1 Compliance Options: Prescriptive Path</vt:lpstr>
      <vt:lpstr>Standard 90.1 Compliance Options: Prescriptive Path</vt:lpstr>
      <vt:lpstr>Standard 90.1 Compliance Options:  Whole Building Performance Path</vt:lpstr>
      <vt:lpstr>Whole Building Performance Path: General Concept</vt:lpstr>
      <vt:lpstr>Key Similarities between  90.1 Section 11 and Appendix G</vt:lpstr>
      <vt:lpstr>Key Difference between 90.1  Section 11 and Appendix G</vt:lpstr>
      <vt:lpstr>Appendix G Baseline:  Independent of the Proposed Design</vt:lpstr>
      <vt:lpstr>Appendix G vs. Section 11 40,000 SF Office Building in Portland, OR</vt:lpstr>
      <vt:lpstr>Appendix G vs. Section 11 40,000 SF Office Building in Portland</vt:lpstr>
      <vt:lpstr>Relative Popularity of Whole Building Performance Approaches*</vt:lpstr>
      <vt:lpstr>Examples of Above-Code Programs That  Use 90.1-2016 Appendix G</vt:lpstr>
      <vt:lpstr>Why use Performance Path of Compliance?</vt:lpstr>
      <vt:lpstr>Common Trade-offs</vt:lpstr>
      <vt:lpstr>Overview of 90.1 Appendix G Performance Rating Method</vt:lpstr>
      <vt:lpstr>Appendix G Performance Rating Method (PRM) History and Evolution</vt:lpstr>
      <vt:lpstr>Appendix G Stable Baseline: General Concept</vt:lpstr>
      <vt:lpstr>PRM Baseline is Included in the  90.1 Appendix G</vt:lpstr>
      <vt:lpstr>Trade-offs Limits</vt:lpstr>
      <vt:lpstr>Special Cases</vt:lpstr>
      <vt:lpstr>90.1 Appendix G  Application Case Study</vt:lpstr>
      <vt:lpstr>Modeling Process Overview</vt:lpstr>
      <vt:lpstr>Case Study Description</vt:lpstr>
      <vt:lpstr>Baseline Envelope Requirements</vt:lpstr>
      <vt:lpstr>Proposed vs Baseline Envelope</vt:lpstr>
      <vt:lpstr>Baseline HVAC System Type</vt:lpstr>
      <vt:lpstr>Proposed vs Baseline HVAC</vt:lpstr>
      <vt:lpstr>Baseline Service Water Heating</vt:lpstr>
      <vt:lpstr>Proposed vs Baseline Service Water Heating</vt:lpstr>
      <vt:lpstr>Baseline Lighting</vt:lpstr>
      <vt:lpstr>Proposed vs Baseline Lighting</vt:lpstr>
      <vt:lpstr>Baseline and Proposed Simulation Results</vt:lpstr>
      <vt:lpstr>Oregon Statewide Average of Energy Prices*</vt:lpstr>
      <vt:lpstr>Compliance Calculations</vt:lpstr>
      <vt:lpstr>Regulated vs Unregulated Energy Cost</vt:lpstr>
      <vt:lpstr>Building Performance Factors (BPF)</vt:lpstr>
      <vt:lpstr>Case Study Compliance Calculations</vt:lpstr>
      <vt:lpstr>Upcoming Training</vt:lpstr>
      <vt:lpstr>Helpful Resources</vt:lpstr>
      <vt:lpstr>QUESTIONS</vt:lpstr>
    </vt:vector>
  </TitlesOfParts>
  <Company>NYS Energy R&amp;D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Jaclyn Walsh</dc:creator>
  <cp:lastModifiedBy>Maria</cp:lastModifiedBy>
  <cp:revision>623</cp:revision>
  <dcterms:created xsi:type="dcterms:W3CDTF">2010-08-18T19:18:38Z</dcterms:created>
  <dcterms:modified xsi:type="dcterms:W3CDTF">2020-04-22T20:41:45Z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0x01010090E50374EE55DF44B46327BEC5647951</vt:lpwstr>
  </property>
</Properties>
</file>