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22.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3.xml" ContentType="application/vnd.openxmlformats-officedocument.presentationml.notesSlide+xml"/>
  <Override PartName="/ppt/notesSlides/notesSlide17.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charts/chart3.xml" ContentType="application/vnd.openxmlformats-officedocument.drawingml.char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29"/>
  </p:notesMasterIdLst>
  <p:sldIdLst>
    <p:sldId id="265" r:id="rId3"/>
    <p:sldId id="264" r:id="rId4"/>
    <p:sldId id="293" r:id="rId5"/>
    <p:sldId id="278" r:id="rId6"/>
    <p:sldId id="269" r:id="rId7"/>
    <p:sldId id="287" r:id="rId8"/>
    <p:sldId id="267" r:id="rId9"/>
    <p:sldId id="270" r:id="rId10"/>
    <p:sldId id="294" r:id="rId11"/>
    <p:sldId id="300" r:id="rId12"/>
    <p:sldId id="298" r:id="rId13"/>
    <p:sldId id="299" r:id="rId14"/>
    <p:sldId id="274" r:id="rId15"/>
    <p:sldId id="276" r:id="rId16"/>
    <p:sldId id="280" r:id="rId17"/>
    <p:sldId id="283" r:id="rId18"/>
    <p:sldId id="284" r:id="rId19"/>
    <p:sldId id="282" r:id="rId20"/>
    <p:sldId id="286" r:id="rId21"/>
    <p:sldId id="288" r:id="rId22"/>
    <p:sldId id="290" r:id="rId23"/>
    <p:sldId id="285" r:id="rId24"/>
    <p:sldId id="291" r:id="rId25"/>
    <p:sldId id="297" r:id="rId26"/>
    <p:sldId id="292" r:id="rId27"/>
    <p:sldId id="301" r:id="rId28"/>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ru Patil" initials="NP" lastIdx="1" clrIdx="0">
    <p:extLst>
      <p:ext uri="{19B8F6BF-5375-455C-9EA6-DF929625EA0E}">
        <p15:presenceInfo xmlns:p15="http://schemas.microsoft.com/office/powerpoint/2012/main" userId="S-1-5-21-1547792798-883913249-3297023849-116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17C61"/>
    <a:srgbClr val="1CBB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25" autoAdjust="0"/>
    <p:restoredTop sz="94386" autoAdjust="0"/>
  </p:normalViewPr>
  <p:slideViewPr>
    <p:cSldViewPr snapToGrid="0">
      <p:cViewPr>
        <p:scale>
          <a:sx n="75" d="100"/>
          <a:sy n="75" d="100"/>
        </p:scale>
        <p:origin x="1920" y="54"/>
      </p:cViewPr>
      <p:guideLst/>
    </p:cSldViewPr>
  </p:slideViewPr>
  <p:notesTextViewPr>
    <p:cViewPr>
      <p:scale>
        <a:sx n="1" d="1"/>
        <a:sy n="1" d="1"/>
      </p:scale>
      <p:origin x="0" y="0"/>
    </p:cViewPr>
  </p:notesTextViewPr>
  <p:sorterViewPr>
    <p:cViewPr>
      <p:scale>
        <a:sx n="100" d="100"/>
        <a:sy n="100" d="100"/>
      </p:scale>
      <p:origin x="0" y="-334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37" Type="http://schemas.openxmlformats.org/officeDocument/2006/relationships/customXml" Target="../customXml/item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ustomXml" Target="../customXml/item2.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commentAuthors" Target="commentAuthors.xml"/><Relationship Id="rId35" Type="http://schemas.openxmlformats.org/officeDocument/2006/relationships/customXml" Target="../customXml/item1.xml"/><Relationship Id="rId8" Type="http://schemas.openxmlformats.org/officeDocument/2006/relationships/slide" Target="slides/slide6.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T.V.</c:v>
                </c:pt>
              </c:strCache>
            </c:strRef>
          </c:tx>
          <c:spPr>
            <a:pattFill prst="narVert">
              <a:fgClr>
                <a:schemeClr val="accent1"/>
              </a:fgClr>
              <a:bgClr>
                <a:schemeClr val="accent1">
                  <a:lumMod val="20000"/>
                  <a:lumOff val="80000"/>
                </a:schemeClr>
              </a:bgClr>
            </a:pattFill>
            <a:ln>
              <a:noFill/>
            </a:ln>
            <a:effectLst>
              <a:innerShdw blurRad="114300">
                <a:schemeClr val="accent1"/>
              </a:innerShdw>
            </a:effectLst>
          </c:spPr>
          <c:invertIfNegative val="0"/>
          <c:cat>
            <c:numRef>
              <c:f>Sheet1!$A$2:$A$5</c:f>
              <c:numCache>
                <c:formatCode>General</c:formatCode>
                <c:ptCount val="4"/>
                <c:pt idx="0">
                  <c:v>2020</c:v>
                </c:pt>
                <c:pt idx="1">
                  <c:v>2030</c:v>
                </c:pt>
                <c:pt idx="2">
                  <c:v>2040</c:v>
                </c:pt>
                <c:pt idx="3">
                  <c:v>2050</c:v>
                </c:pt>
              </c:numCache>
            </c:numRef>
          </c:cat>
          <c:val>
            <c:numRef>
              <c:f>Sheet1!$B$2:$B$5</c:f>
              <c:numCache>
                <c:formatCode>"$"#,##0.00</c:formatCode>
                <c:ptCount val="4"/>
                <c:pt idx="0">
                  <c:v>946.9</c:v>
                </c:pt>
                <c:pt idx="1">
                  <c:v>1154.27</c:v>
                </c:pt>
                <c:pt idx="2">
                  <c:v>1407.04</c:v>
                </c:pt>
                <c:pt idx="3">
                  <c:v>1715.18</c:v>
                </c:pt>
              </c:numCache>
            </c:numRef>
          </c:val>
          <c:extLst>
            <c:ext xmlns:c16="http://schemas.microsoft.com/office/drawing/2014/chart" uri="{C3380CC4-5D6E-409C-BE32-E72D297353CC}">
              <c16:uniqueId val="{00000000-70BA-4263-830D-BAEB6065ADD7}"/>
            </c:ext>
          </c:extLst>
        </c:ser>
        <c:ser>
          <c:idx val="1"/>
          <c:order val="1"/>
          <c:tx>
            <c:strRef>
              <c:f>Sheet1!$C$1</c:f>
              <c:strCache>
                <c:ptCount val="1"/>
                <c:pt idx="0">
                  <c:v>V.C. 2BED</c:v>
                </c:pt>
              </c:strCache>
            </c:strRef>
          </c:tx>
          <c:spPr>
            <a:pattFill prst="narVert">
              <a:fgClr>
                <a:schemeClr val="accent2"/>
              </a:fgClr>
              <a:bgClr>
                <a:schemeClr val="accent2">
                  <a:lumMod val="20000"/>
                  <a:lumOff val="80000"/>
                </a:schemeClr>
              </a:bgClr>
            </a:pattFill>
            <a:ln>
              <a:noFill/>
            </a:ln>
            <a:effectLst>
              <a:innerShdw blurRad="114300">
                <a:schemeClr val="accent2"/>
              </a:innerShdw>
            </a:effectLst>
          </c:spPr>
          <c:invertIfNegative val="0"/>
          <c:cat>
            <c:numRef>
              <c:f>Sheet1!$A$2:$A$5</c:f>
              <c:numCache>
                <c:formatCode>General</c:formatCode>
                <c:ptCount val="4"/>
                <c:pt idx="0">
                  <c:v>2020</c:v>
                </c:pt>
                <c:pt idx="1">
                  <c:v>2030</c:v>
                </c:pt>
                <c:pt idx="2">
                  <c:v>2040</c:v>
                </c:pt>
                <c:pt idx="3">
                  <c:v>2050</c:v>
                </c:pt>
              </c:numCache>
            </c:numRef>
          </c:cat>
          <c:val>
            <c:numRef>
              <c:f>Sheet1!$C$2:$C$5</c:f>
              <c:numCache>
                <c:formatCode>"$"#,##0.00</c:formatCode>
                <c:ptCount val="4"/>
                <c:pt idx="0">
                  <c:v>1080.6099999999999</c:v>
                </c:pt>
                <c:pt idx="1">
                  <c:v>1317.26</c:v>
                </c:pt>
                <c:pt idx="2">
                  <c:v>1605.73</c:v>
                </c:pt>
                <c:pt idx="3">
                  <c:v>1957.38</c:v>
                </c:pt>
              </c:numCache>
            </c:numRef>
          </c:val>
          <c:extLst>
            <c:ext xmlns:c16="http://schemas.microsoft.com/office/drawing/2014/chart" uri="{C3380CC4-5D6E-409C-BE32-E72D297353CC}">
              <c16:uniqueId val="{00000001-70BA-4263-830D-BAEB6065ADD7}"/>
            </c:ext>
          </c:extLst>
        </c:ser>
        <c:ser>
          <c:idx val="2"/>
          <c:order val="2"/>
          <c:tx>
            <c:strRef>
              <c:f>Sheet1!$D$1</c:f>
              <c:strCache>
                <c:ptCount val="1"/>
                <c:pt idx="0">
                  <c:v>V.C. 1BED</c:v>
                </c:pt>
              </c:strCache>
            </c:strRef>
          </c:tx>
          <c:spPr>
            <a:pattFill prst="narVert">
              <a:fgClr>
                <a:schemeClr val="accent3"/>
              </a:fgClr>
              <a:bgClr>
                <a:schemeClr val="accent3">
                  <a:lumMod val="20000"/>
                  <a:lumOff val="80000"/>
                </a:schemeClr>
              </a:bgClr>
            </a:pattFill>
            <a:ln>
              <a:noFill/>
            </a:ln>
            <a:effectLst>
              <a:innerShdw blurRad="114300">
                <a:schemeClr val="accent3"/>
              </a:innerShdw>
            </a:effectLst>
          </c:spPr>
          <c:invertIfNegative val="0"/>
          <c:cat>
            <c:numRef>
              <c:f>Sheet1!$A$2:$A$5</c:f>
              <c:numCache>
                <c:formatCode>General</c:formatCode>
                <c:ptCount val="4"/>
                <c:pt idx="0">
                  <c:v>2020</c:v>
                </c:pt>
                <c:pt idx="1">
                  <c:v>2030</c:v>
                </c:pt>
                <c:pt idx="2">
                  <c:v>2040</c:v>
                </c:pt>
                <c:pt idx="3">
                  <c:v>2050</c:v>
                </c:pt>
              </c:numCache>
            </c:numRef>
          </c:cat>
          <c:val>
            <c:numRef>
              <c:f>Sheet1!$D$2:$D$5</c:f>
              <c:numCache>
                <c:formatCode>"$"#,##0.00</c:formatCode>
                <c:ptCount val="4"/>
                <c:pt idx="0">
                  <c:v>631.77</c:v>
                </c:pt>
                <c:pt idx="1">
                  <c:v>770.12</c:v>
                </c:pt>
                <c:pt idx="2">
                  <c:v>938.78</c:v>
                </c:pt>
                <c:pt idx="3">
                  <c:v>1144.3599999999999</c:v>
                </c:pt>
              </c:numCache>
            </c:numRef>
          </c:val>
          <c:extLst>
            <c:ext xmlns:c16="http://schemas.microsoft.com/office/drawing/2014/chart" uri="{C3380CC4-5D6E-409C-BE32-E72D297353CC}">
              <c16:uniqueId val="{00000002-70BA-4263-830D-BAEB6065ADD7}"/>
            </c:ext>
          </c:extLst>
        </c:ser>
        <c:dLbls>
          <c:showLegendKey val="0"/>
          <c:showVal val="0"/>
          <c:showCatName val="0"/>
          <c:showSerName val="0"/>
          <c:showPercent val="0"/>
          <c:showBubbleSize val="0"/>
        </c:dLbls>
        <c:gapWidth val="227"/>
        <c:overlap val="-48"/>
        <c:axId val="614757704"/>
        <c:axId val="614757376"/>
      </c:barChart>
      <c:catAx>
        <c:axId val="614757704"/>
        <c:scaling>
          <c:orientation val="minMax"/>
        </c:scaling>
        <c:delete val="0"/>
        <c:axPos val="l"/>
        <c:title>
          <c:tx>
            <c:rich>
              <a:bodyPr rot="-54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r>
                  <a:rPr lang="en-US" dirty="0"/>
                  <a:t>YEARS</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14757376"/>
        <c:crosses val="autoZero"/>
        <c:auto val="1"/>
        <c:lblAlgn val="ctr"/>
        <c:lblOffset val="100"/>
        <c:noMultiLvlLbl val="0"/>
      </c:catAx>
      <c:valAx>
        <c:axId val="614757376"/>
        <c:scaling>
          <c:orientation val="minMax"/>
        </c:scaling>
        <c:delete val="0"/>
        <c:axPos val="b"/>
        <c:majorGridlines>
          <c:spPr>
            <a:ln>
              <a:solidFill>
                <a:schemeClr val="tx1">
                  <a:lumMod val="15000"/>
                  <a:lumOff val="85000"/>
                </a:schemeClr>
              </a:solidFill>
            </a:ln>
            <a:effectLst/>
          </c:spPr>
        </c:majorGridlines>
        <c:title>
          <c:tx>
            <c:rich>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r>
                  <a:rPr lang="en-US" dirty="0"/>
                  <a:t>AVERAGE</a:t>
                </a:r>
                <a:r>
                  <a:rPr lang="en-US" baseline="0" dirty="0"/>
                  <a:t> ELECTRICITY BILL PER YEAR</a:t>
                </a:r>
                <a:endParaRPr lang="en-US" dirty="0"/>
              </a:p>
            </c:rich>
          </c:tx>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title>
        <c:numFmt formatCode="&quot;$&quot;#,##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14757704"/>
        <c:crosses val="autoZero"/>
        <c:crossBetween val="between"/>
      </c:val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FC92-4C48-978D-C80AD7AD9B82}"/>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6-FC92-4C48-978D-C80AD7AD9B82}"/>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FC92-4C48-978D-C80AD7AD9B82}"/>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8-FC92-4C48-978D-C80AD7AD9B82}"/>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FC92-4C48-978D-C80AD7AD9B82}"/>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A-FC92-4C48-978D-C80AD7AD9B82}"/>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FC92-4C48-978D-C80AD7AD9B82}"/>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C-FC92-4C48-978D-C80AD7AD9B82}"/>
              </c:ext>
            </c:extLst>
          </c:dPt>
          <c:dPt>
            <c:idx val="8"/>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FC92-4C48-978D-C80AD7AD9B82}"/>
              </c:ext>
            </c:extLst>
          </c:dPt>
          <c:dPt>
            <c:idx val="9"/>
            <c:bubble3D val="0"/>
            <c:spPr>
              <a:solidFill>
                <a:schemeClr val="accent4">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4-FC92-4C48-978D-C80AD7AD9B82}"/>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5-FC92-4C48-978D-C80AD7AD9B82}"/>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6-FC92-4C48-978D-C80AD7AD9B82}"/>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7-FC92-4C48-978D-C80AD7AD9B82}"/>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8-FC92-4C48-978D-C80AD7AD9B82}"/>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9-FC92-4C48-978D-C80AD7AD9B82}"/>
                </c:ext>
              </c:extLst>
            </c:dLbl>
            <c:dLbl>
              <c:idx val="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A-FC92-4C48-978D-C80AD7AD9B82}"/>
                </c:ext>
              </c:extLst>
            </c:dLbl>
            <c:dLbl>
              <c:idx val="6"/>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lumMod val="60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B-FC92-4C48-978D-C80AD7AD9B82}"/>
                </c:ext>
              </c:extLst>
            </c:dLbl>
            <c:dLbl>
              <c:idx val="7"/>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lumMod val="60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C-FC92-4C48-978D-C80AD7AD9B82}"/>
                </c:ext>
              </c:extLst>
            </c:dLbl>
            <c:dLbl>
              <c:idx val="8"/>
              <c:layout>
                <c:manualLayout>
                  <c:x val="2.1528575061064408E-2"/>
                  <c:y val="-1.8837792270077581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lumMod val="6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C92-4C48-978D-C80AD7AD9B82}"/>
                </c:ext>
              </c:extLst>
            </c:dLbl>
            <c:dLbl>
              <c:idx val="9"/>
              <c:layout>
                <c:manualLayout>
                  <c:x val="9.7857159368473865E-3"/>
                  <c:y val="0"/>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lumMod val="6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4-FC92-4C48-978D-C80AD7AD9B82}"/>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Sheet1!$A$2:$A$11</c:f>
              <c:strCache>
                <c:ptCount val="10"/>
                <c:pt idx="0">
                  <c:v>Space Heating</c:v>
                </c:pt>
                <c:pt idx="1">
                  <c:v>Water Heating</c:v>
                </c:pt>
                <c:pt idx="2">
                  <c:v>Space Cooling</c:v>
                </c:pt>
                <c:pt idx="3">
                  <c:v>Lighting</c:v>
                </c:pt>
                <c:pt idx="4">
                  <c:v>Refrigeration </c:v>
                </c:pt>
                <c:pt idx="5">
                  <c:v>Electronics</c:v>
                </c:pt>
                <c:pt idx="6">
                  <c:v>Wet Cleaning </c:v>
                </c:pt>
                <c:pt idx="7">
                  <c:v>Cooking</c:v>
                </c:pt>
                <c:pt idx="8">
                  <c:v>Computer</c:v>
                </c:pt>
                <c:pt idx="9">
                  <c:v>Other</c:v>
                </c:pt>
              </c:strCache>
            </c:strRef>
          </c:cat>
          <c:val>
            <c:numRef>
              <c:f>Sheet1!$B$2:$B$11</c:f>
              <c:numCache>
                <c:formatCode>0%</c:formatCode>
                <c:ptCount val="10"/>
                <c:pt idx="0">
                  <c:v>0.28000000000000003</c:v>
                </c:pt>
                <c:pt idx="1">
                  <c:v>0.13</c:v>
                </c:pt>
                <c:pt idx="2">
                  <c:v>0.15</c:v>
                </c:pt>
                <c:pt idx="3">
                  <c:v>0.1</c:v>
                </c:pt>
                <c:pt idx="4">
                  <c:v>0.06</c:v>
                </c:pt>
                <c:pt idx="5">
                  <c:v>0.08</c:v>
                </c:pt>
                <c:pt idx="6">
                  <c:v>0.05</c:v>
                </c:pt>
                <c:pt idx="7">
                  <c:v>0.04</c:v>
                </c:pt>
                <c:pt idx="8">
                  <c:v>0.02</c:v>
                </c:pt>
                <c:pt idx="9">
                  <c:v>0.09</c:v>
                </c:pt>
              </c:numCache>
            </c:numRef>
          </c:val>
          <c:extLst>
            <c:ext xmlns:c16="http://schemas.microsoft.com/office/drawing/2014/chart" uri="{C3380CC4-5D6E-409C-BE32-E72D297353CC}">
              <c16:uniqueId val="{00000000-FC92-4C48-978D-C80AD7AD9B82}"/>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C0A3-4E30-88A0-8B02EAC6804A}"/>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C0A3-4E30-88A0-8B02EAC6804A}"/>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C0A3-4E30-88A0-8B02EAC6804A}"/>
              </c:ext>
            </c:extLst>
          </c:dPt>
          <c:dPt>
            <c:idx val="3"/>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07-C0A3-4E30-88A0-8B02EAC6804A}"/>
              </c:ext>
            </c:extLst>
          </c:dPt>
          <c:cat>
            <c:strRef>
              <c:f>Sheet1!$A$2:$A$5</c:f>
              <c:strCache>
                <c:ptCount val="2"/>
                <c:pt idx="0">
                  <c:v>Remein</c:v>
                </c:pt>
                <c:pt idx="1">
                  <c:v>reduced</c:v>
                </c:pt>
              </c:strCache>
            </c:strRef>
          </c:cat>
          <c:val>
            <c:numRef>
              <c:f>Sheet1!$B$2:$B$5</c:f>
              <c:numCache>
                <c:formatCode>General</c:formatCode>
                <c:ptCount val="4"/>
                <c:pt idx="0">
                  <c:v>67</c:v>
                </c:pt>
                <c:pt idx="1">
                  <c:v>33</c:v>
                </c:pt>
              </c:numCache>
            </c:numRef>
          </c:val>
          <c:extLst>
            <c:ext xmlns:c16="http://schemas.microsoft.com/office/drawing/2014/chart" uri="{C3380CC4-5D6E-409C-BE32-E72D297353CC}">
              <c16:uniqueId val="{00000000-A76D-4E8C-AB22-41DF62E8867E}"/>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6">
                  <a:tint val="58000"/>
                </a:schemeClr>
              </a:solidFill>
              <a:ln w="19050">
                <a:solidFill>
                  <a:schemeClr val="lt1"/>
                </a:solidFill>
              </a:ln>
              <a:effectLst/>
            </c:spPr>
            <c:extLst>
              <c:ext xmlns:c16="http://schemas.microsoft.com/office/drawing/2014/chart" uri="{C3380CC4-5D6E-409C-BE32-E72D297353CC}">
                <c16:uniqueId val="{00000001-7841-4E2E-99B0-500E82C1780E}"/>
              </c:ext>
            </c:extLst>
          </c:dPt>
          <c:dPt>
            <c:idx val="1"/>
            <c:bubble3D val="0"/>
            <c:spPr>
              <a:solidFill>
                <a:schemeClr val="accent6">
                  <a:tint val="86000"/>
                </a:schemeClr>
              </a:solidFill>
              <a:ln w="19050">
                <a:solidFill>
                  <a:schemeClr val="lt1"/>
                </a:solidFill>
              </a:ln>
              <a:effectLst/>
            </c:spPr>
            <c:extLst>
              <c:ext xmlns:c16="http://schemas.microsoft.com/office/drawing/2014/chart" uri="{C3380CC4-5D6E-409C-BE32-E72D297353CC}">
                <c16:uniqueId val="{00000003-7841-4E2E-99B0-500E82C1780E}"/>
              </c:ext>
            </c:extLst>
          </c:dPt>
          <c:dPt>
            <c:idx val="2"/>
            <c:bubble3D val="0"/>
            <c:spPr>
              <a:solidFill>
                <a:schemeClr val="accent6">
                  <a:shade val="86000"/>
                </a:schemeClr>
              </a:solidFill>
              <a:ln w="19050">
                <a:solidFill>
                  <a:schemeClr val="lt1"/>
                </a:solidFill>
              </a:ln>
              <a:effectLst/>
            </c:spPr>
            <c:extLst>
              <c:ext xmlns:c16="http://schemas.microsoft.com/office/drawing/2014/chart" uri="{C3380CC4-5D6E-409C-BE32-E72D297353CC}">
                <c16:uniqueId val="{00000005-7841-4E2E-99B0-500E82C1780E}"/>
              </c:ext>
            </c:extLst>
          </c:dPt>
          <c:dPt>
            <c:idx val="3"/>
            <c:bubble3D val="0"/>
            <c:spPr>
              <a:solidFill>
                <a:schemeClr val="accent6">
                  <a:shade val="58000"/>
                </a:schemeClr>
              </a:solidFill>
              <a:ln w="19050">
                <a:solidFill>
                  <a:schemeClr val="lt1"/>
                </a:solidFill>
              </a:ln>
              <a:effectLst/>
            </c:spPr>
            <c:extLst>
              <c:ext xmlns:c16="http://schemas.microsoft.com/office/drawing/2014/chart" uri="{C3380CC4-5D6E-409C-BE32-E72D297353CC}">
                <c16:uniqueId val="{00000007-7841-4E2E-99B0-500E82C1780E}"/>
              </c:ext>
            </c:extLst>
          </c:dPt>
          <c:cat>
            <c:strRef>
              <c:f>Sheet1!$A$2:$A$5</c:f>
              <c:strCache>
                <c:ptCount val="2"/>
                <c:pt idx="0">
                  <c:v>Remein</c:v>
                </c:pt>
                <c:pt idx="1">
                  <c:v>reduced</c:v>
                </c:pt>
              </c:strCache>
            </c:strRef>
          </c:cat>
          <c:val>
            <c:numRef>
              <c:f>Sheet1!$B$2:$B$5</c:f>
              <c:numCache>
                <c:formatCode>General</c:formatCode>
                <c:ptCount val="4"/>
                <c:pt idx="0">
                  <c:v>67</c:v>
                </c:pt>
                <c:pt idx="1">
                  <c:v>33</c:v>
                </c:pt>
              </c:numCache>
            </c:numRef>
          </c:val>
          <c:extLst>
            <c:ext xmlns:c16="http://schemas.microsoft.com/office/drawing/2014/chart" uri="{C3380CC4-5D6E-409C-BE32-E72D297353CC}">
              <c16:uniqueId val="{00000008-7841-4E2E-99B0-500E82C1780E}"/>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Reversed" id="26">
  <a:schemeClr val="accent6"/>
</cs:colorStyle>
</file>

<file path=ppt/charts/style1.xml><?xml version="1.0" encoding="utf-8"?>
<cs:chartStyle xmlns:cs="http://schemas.microsoft.com/office/drawing/2012/chartStyle" xmlns:a="http://schemas.openxmlformats.org/drawingml/2006/main" id="217">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Vert">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Vert">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70.58823" units="1/cm"/>
          <inkml:channelProperty channel="Y" name="resolution" value="35.64357" units="1/cm"/>
          <inkml:channelProperty channel="T" name="resolution" value="1" units="1/dev"/>
        </inkml:channelProperties>
      </inkml:inkSource>
      <inkml:timestamp xml:id="ts0" timeString="2021-08-02T20:29:13.873"/>
    </inkml:context>
    <inkml:brush xml:id="br0">
      <inkml:brushProperty name="width" value="0.05292" units="cm"/>
      <inkml:brushProperty name="height" value="0.05292" units="cm"/>
      <inkml:brushProperty name="color" value="#FF0000"/>
    </inkml:brush>
  </inkml:definitions>
  <inkml:trace contextRef="#ctx0" brushRef="#br0">27082 16313 0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64" tIns="46582" rIns="93164" bIns="46582" rtlCol="0"/>
          <a:lstStyle>
            <a:lvl1pPr algn="l">
              <a:defRPr sz="1200"/>
            </a:lvl1pPr>
          </a:lstStyle>
          <a:p>
            <a:endParaRPr lang="en-US" dirty="0"/>
          </a:p>
        </p:txBody>
      </p:sp>
      <p:sp>
        <p:nvSpPr>
          <p:cNvPr id="3" name="Date Placeholder 2"/>
          <p:cNvSpPr>
            <a:spLocks noGrp="1"/>
          </p:cNvSpPr>
          <p:nvPr>
            <p:ph type="dt" idx="1"/>
          </p:nvPr>
        </p:nvSpPr>
        <p:spPr>
          <a:xfrm>
            <a:off x="5265809" y="1"/>
            <a:ext cx="4028440" cy="351737"/>
          </a:xfrm>
          <a:prstGeom prst="rect">
            <a:avLst/>
          </a:prstGeom>
        </p:spPr>
        <p:txBody>
          <a:bodyPr vert="horz" lIns="93164" tIns="46582" rIns="93164" bIns="46582" rtlCol="0"/>
          <a:lstStyle>
            <a:lvl1pPr algn="r">
              <a:defRPr sz="1200"/>
            </a:lvl1pPr>
          </a:lstStyle>
          <a:p>
            <a:fld id="{575205F3-25AC-4DF3-B75B-613376A767AE}" type="datetimeFigureOut">
              <a:rPr lang="en-US" smtClean="0"/>
              <a:t>9/20/2021</a:t>
            </a:fld>
            <a:endParaRPr lang="en-US"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64" tIns="46582" rIns="93164" bIns="46582" rtlCol="0" anchor="ctr"/>
          <a:lstStyle/>
          <a:p>
            <a:endParaRPr lang="en-US" dirty="0"/>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64" tIns="46582" rIns="93164" bIns="4658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5"/>
            <a:ext cx="4028440" cy="351736"/>
          </a:xfrm>
          <a:prstGeom prst="rect">
            <a:avLst/>
          </a:prstGeom>
        </p:spPr>
        <p:txBody>
          <a:bodyPr vert="horz" lIns="93164" tIns="46582" rIns="93164" bIns="46582"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5"/>
            <a:ext cx="4028440" cy="351736"/>
          </a:xfrm>
          <a:prstGeom prst="rect">
            <a:avLst/>
          </a:prstGeom>
        </p:spPr>
        <p:txBody>
          <a:bodyPr vert="horz" lIns="93164" tIns="46582" rIns="93164" bIns="46582" rtlCol="0" anchor="b"/>
          <a:lstStyle>
            <a:lvl1pPr algn="r">
              <a:defRPr sz="1200"/>
            </a:lvl1pPr>
          </a:lstStyle>
          <a:p>
            <a:fld id="{B4A9567D-6874-4704-9E7F-42DBA0C8263D}" type="slidenum">
              <a:rPr lang="en-US" smtClean="0"/>
              <a:t>‹#›</a:t>
            </a:fld>
            <a:endParaRPr lang="en-US" dirty="0"/>
          </a:p>
        </p:txBody>
      </p:sp>
    </p:spTree>
    <p:extLst>
      <p:ext uri="{BB962C8B-B14F-4D97-AF65-F5344CB8AC3E}">
        <p14:creationId xmlns:p14="http://schemas.microsoft.com/office/powerpoint/2010/main" val="12855942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929640" y="3329940"/>
            <a:ext cx="7437120" cy="3154680"/>
          </a:xfrm>
          <a:prstGeom prst="rect">
            <a:avLst/>
          </a:prstGeom>
        </p:spPr>
        <p:txBody>
          <a:bodyPr spcFirstLastPara="1" wrap="square" lIns="93148" tIns="93148" rIns="93148" bIns="93148" anchor="t" anchorCtr="0">
            <a:noAutofit/>
          </a:bodyPr>
          <a:lstStyle/>
          <a:p>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A9567D-6874-4704-9E7F-42DBA0C8263D}" type="slidenum">
              <a:rPr lang="en-US" smtClean="0"/>
              <a:t>12</a:t>
            </a:fld>
            <a:endParaRPr lang="en-US" dirty="0"/>
          </a:p>
        </p:txBody>
      </p:sp>
    </p:spTree>
    <p:extLst>
      <p:ext uri="{BB962C8B-B14F-4D97-AF65-F5344CB8AC3E}">
        <p14:creationId xmlns:p14="http://schemas.microsoft.com/office/powerpoint/2010/main" val="1711186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A9567D-6874-4704-9E7F-42DBA0C8263D}" type="slidenum">
              <a:rPr lang="en-US" smtClean="0"/>
              <a:t>13</a:t>
            </a:fld>
            <a:endParaRPr lang="en-US" dirty="0"/>
          </a:p>
        </p:txBody>
      </p:sp>
    </p:spTree>
    <p:extLst>
      <p:ext uri="{BB962C8B-B14F-4D97-AF65-F5344CB8AC3E}">
        <p14:creationId xmlns:p14="http://schemas.microsoft.com/office/powerpoint/2010/main" val="36171945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A9567D-6874-4704-9E7F-42DBA0C8263D}" type="slidenum">
              <a:rPr lang="en-US" smtClean="0"/>
              <a:t>14</a:t>
            </a:fld>
            <a:endParaRPr lang="en-US" dirty="0"/>
          </a:p>
        </p:txBody>
      </p:sp>
    </p:spTree>
    <p:extLst>
      <p:ext uri="{BB962C8B-B14F-4D97-AF65-F5344CB8AC3E}">
        <p14:creationId xmlns:p14="http://schemas.microsoft.com/office/powerpoint/2010/main" val="1334736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A9567D-6874-4704-9E7F-42DBA0C8263D}" type="slidenum">
              <a:rPr lang="en-US" smtClean="0"/>
              <a:t>15</a:t>
            </a:fld>
            <a:endParaRPr lang="en-US" dirty="0"/>
          </a:p>
        </p:txBody>
      </p:sp>
    </p:spTree>
    <p:extLst>
      <p:ext uri="{BB962C8B-B14F-4D97-AF65-F5344CB8AC3E}">
        <p14:creationId xmlns:p14="http://schemas.microsoft.com/office/powerpoint/2010/main" val="139910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A9567D-6874-4704-9E7F-42DBA0C8263D}" type="slidenum">
              <a:rPr lang="en-US" smtClean="0"/>
              <a:t>16</a:t>
            </a:fld>
            <a:endParaRPr lang="en-US" dirty="0"/>
          </a:p>
        </p:txBody>
      </p:sp>
    </p:spTree>
    <p:extLst>
      <p:ext uri="{BB962C8B-B14F-4D97-AF65-F5344CB8AC3E}">
        <p14:creationId xmlns:p14="http://schemas.microsoft.com/office/powerpoint/2010/main" val="31851467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A9567D-6874-4704-9E7F-42DBA0C8263D}" type="slidenum">
              <a:rPr lang="en-US" smtClean="0"/>
              <a:t>17</a:t>
            </a:fld>
            <a:endParaRPr lang="en-US" dirty="0"/>
          </a:p>
        </p:txBody>
      </p:sp>
    </p:spTree>
    <p:extLst>
      <p:ext uri="{BB962C8B-B14F-4D97-AF65-F5344CB8AC3E}">
        <p14:creationId xmlns:p14="http://schemas.microsoft.com/office/powerpoint/2010/main" val="1881981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A9567D-6874-4704-9E7F-42DBA0C8263D}" type="slidenum">
              <a:rPr lang="en-US" smtClean="0"/>
              <a:t>18</a:t>
            </a:fld>
            <a:endParaRPr lang="en-US" dirty="0"/>
          </a:p>
        </p:txBody>
      </p:sp>
    </p:spTree>
    <p:extLst>
      <p:ext uri="{BB962C8B-B14F-4D97-AF65-F5344CB8AC3E}">
        <p14:creationId xmlns:p14="http://schemas.microsoft.com/office/powerpoint/2010/main" val="6408617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A9567D-6874-4704-9E7F-42DBA0C8263D}" type="slidenum">
              <a:rPr lang="en-US" smtClean="0"/>
              <a:t>19</a:t>
            </a:fld>
            <a:endParaRPr lang="en-US" dirty="0"/>
          </a:p>
        </p:txBody>
      </p:sp>
    </p:spTree>
    <p:extLst>
      <p:ext uri="{BB962C8B-B14F-4D97-AF65-F5344CB8AC3E}">
        <p14:creationId xmlns:p14="http://schemas.microsoft.com/office/powerpoint/2010/main" val="3939825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A9567D-6874-4704-9E7F-42DBA0C8263D}" type="slidenum">
              <a:rPr lang="en-US" smtClean="0"/>
              <a:t>20</a:t>
            </a:fld>
            <a:endParaRPr lang="en-US" dirty="0"/>
          </a:p>
        </p:txBody>
      </p:sp>
    </p:spTree>
    <p:extLst>
      <p:ext uri="{BB962C8B-B14F-4D97-AF65-F5344CB8AC3E}">
        <p14:creationId xmlns:p14="http://schemas.microsoft.com/office/powerpoint/2010/main" val="18379591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A9567D-6874-4704-9E7F-42DBA0C8263D}" type="slidenum">
              <a:rPr lang="en-US" smtClean="0"/>
              <a:t>21</a:t>
            </a:fld>
            <a:endParaRPr lang="en-US" dirty="0"/>
          </a:p>
        </p:txBody>
      </p:sp>
    </p:spTree>
    <p:extLst>
      <p:ext uri="{BB962C8B-B14F-4D97-AF65-F5344CB8AC3E}">
        <p14:creationId xmlns:p14="http://schemas.microsoft.com/office/powerpoint/2010/main" val="3017582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A9567D-6874-4704-9E7F-42DBA0C8263D}" type="slidenum">
              <a:rPr lang="en-US" smtClean="0"/>
              <a:t>2</a:t>
            </a:fld>
            <a:endParaRPr lang="en-US" dirty="0"/>
          </a:p>
        </p:txBody>
      </p:sp>
    </p:spTree>
    <p:extLst>
      <p:ext uri="{BB962C8B-B14F-4D97-AF65-F5344CB8AC3E}">
        <p14:creationId xmlns:p14="http://schemas.microsoft.com/office/powerpoint/2010/main" val="10222299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A9567D-6874-4704-9E7F-42DBA0C8263D}" type="slidenum">
              <a:rPr lang="en-US" smtClean="0"/>
              <a:t>22</a:t>
            </a:fld>
            <a:endParaRPr lang="en-US" dirty="0"/>
          </a:p>
        </p:txBody>
      </p:sp>
    </p:spTree>
    <p:extLst>
      <p:ext uri="{BB962C8B-B14F-4D97-AF65-F5344CB8AC3E}">
        <p14:creationId xmlns:p14="http://schemas.microsoft.com/office/powerpoint/2010/main" val="26682271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A9567D-6874-4704-9E7F-42DBA0C8263D}" type="slidenum">
              <a:rPr lang="en-US" smtClean="0"/>
              <a:t>23</a:t>
            </a:fld>
            <a:endParaRPr lang="en-US" dirty="0"/>
          </a:p>
        </p:txBody>
      </p:sp>
    </p:spTree>
    <p:extLst>
      <p:ext uri="{BB962C8B-B14F-4D97-AF65-F5344CB8AC3E}">
        <p14:creationId xmlns:p14="http://schemas.microsoft.com/office/powerpoint/2010/main" val="26762805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A9567D-6874-4704-9E7F-42DBA0C8263D}" type="slidenum">
              <a:rPr lang="en-US" smtClean="0"/>
              <a:t>24</a:t>
            </a:fld>
            <a:endParaRPr lang="en-US" dirty="0"/>
          </a:p>
        </p:txBody>
      </p:sp>
    </p:spTree>
    <p:extLst>
      <p:ext uri="{BB962C8B-B14F-4D97-AF65-F5344CB8AC3E}">
        <p14:creationId xmlns:p14="http://schemas.microsoft.com/office/powerpoint/2010/main" val="4396817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A9567D-6874-4704-9E7F-42DBA0C8263D}" type="slidenum">
              <a:rPr lang="en-US" smtClean="0"/>
              <a:t>25</a:t>
            </a:fld>
            <a:endParaRPr lang="en-US" dirty="0"/>
          </a:p>
        </p:txBody>
      </p:sp>
    </p:spTree>
    <p:extLst>
      <p:ext uri="{BB962C8B-B14F-4D97-AF65-F5344CB8AC3E}">
        <p14:creationId xmlns:p14="http://schemas.microsoft.com/office/powerpoint/2010/main" val="2675205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A9567D-6874-4704-9E7F-42DBA0C8263D}" type="slidenum">
              <a:rPr lang="en-US" smtClean="0"/>
              <a:t>3</a:t>
            </a:fld>
            <a:endParaRPr lang="en-US" dirty="0"/>
          </a:p>
        </p:txBody>
      </p:sp>
    </p:spTree>
    <p:extLst>
      <p:ext uri="{BB962C8B-B14F-4D97-AF65-F5344CB8AC3E}">
        <p14:creationId xmlns:p14="http://schemas.microsoft.com/office/powerpoint/2010/main" val="1455771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A9567D-6874-4704-9E7F-42DBA0C8263D}" type="slidenum">
              <a:rPr lang="en-US" smtClean="0"/>
              <a:t>4</a:t>
            </a:fld>
            <a:endParaRPr lang="en-US" dirty="0"/>
          </a:p>
        </p:txBody>
      </p:sp>
    </p:spTree>
    <p:extLst>
      <p:ext uri="{BB962C8B-B14F-4D97-AF65-F5344CB8AC3E}">
        <p14:creationId xmlns:p14="http://schemas.microsoft.com/office/powerpoint/2010/main" val="1433749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A9567D-6874-4704-9E7F-42DBA0C8263D}" type="slidenum">
              <a:rPr lang="en-US" smtClean="0"/>
              <a:t>5</a:t>
            </a:fld>
            <a:endParaRPr lang="en-US" dirty="0"/>
          </a:p>
        </p:txBody>
      </p:sp>
    </p:spTree>
    <p:extLst>
      <p:ext uri="{BB962C8B-B14F-4D97-AF65-F5344CB8AC3E}">
        <p14:creationId xmlns:p14="http://schemas.microsoft.com/office/powerpoint/2010/main" val="113746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A9567D-6874-4704-9E7F-42DBA0C8263D}" type="slidenum">
              <a:rPr lang="en-US" smtClean="0"/>
              <a:t>6</a:t>
            </a:fld>
            <a:endParaRPr lang="en-US" dirty="0"/>
          </a:p>
        </p:txBody>
      </p:sp>
    </p:spTree>
    <p:extLst>
      <p:ext uri="{BB962C8B-B14F-4D97-AF65-F5344CB8AC3E}">
        <p14:creationId xmlns:p14="http://schemas.microsoft.com/office/powerpoint/2010/main" val="4198439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A9567D-6874-4704-9E7F-42DBA0C8263D}" type="slidenum">
              <a:rPr lang="en-US" smtClean="0"/>
              <a:t>7</a:t>
            </a:fld>
            <a:endParaRPr lang="en-US" dirty="0"/>
          </a:p>
        </p:txBody>
      </p:sp>
    </p:spTree>
    <p:extLst>
      <p:ext uri="{BB962C8B-B14F-4D97-AF65-F5344CB8AC3E}">
        <p14:creationId xmlns:p14="http://schemas.microsoft.com/office/powerpoint/2010/main" val="9066985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A9567D-6874-4704-9E7F-42DBA0C8263D}" type="slidenum">
              <a:rPr lang="en-US" smtClean="0"/>
              <a:t>8</a:t>
            </a:fld>
            <a:endParaRPr lang="en-US" dirty="0"/>
          </a:p>
        </p:txBody>
      </p:sp>
    </p:spTree>
    <p:extLst>
      <p:ext uri="{BB962C8B-B14F-4D97-AF65-F5344CB8AC3E}">
        <p14:creationId xmlns:p14="http://schemas.microsoft.com/office/powerpoint/2010/main" val="291290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A9567D-6874-4704-9E7F-42DBA0C8263D}" type="slidenum">
              <a:rPr lang="en-US" smtClean="0"/>
              <a:t>11</a:t>
            </a:fld>
            <a:endParaRPr lang="en-US" dirty="0"/>
          </a:p>
        </p:txBody>
      </p:sp>
    </p:spTree>
    <p:extLst>
      <p:ext uri="{BB962C8B-B14F-4D97-AF65-F5344CB8AC3E}">
        <p14:creationId xmlns:p14="http://schemas.microsoft.com/office/powerpoint/2010/main" val="773858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0FC50-A6C8-438C-B0BE-A4B41518AC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D89697-CCE1-4E47-AD0F-103B50DA12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0DFDD3-83B2-4E9E-93ED-A0B055C2D515}"/>
              </a:ext>
            </a:extLst>
          </p:cNvPr>
          <p:cNvSpPr>
            <a:spLocks noGrp="1"/>
          </p:cNvSpPr>
          <p:nvPr>
            <p:ph type="dt" sz="half" idx="10"/>
          </p:nvPr>
        </p:nvSpPr>
        <p:spPr/>
        <p:txBody>
          <a:bodyPr/>
          <a:lstStyle/>
          <a:p>
            <a:fld id="{EA792D3E-7F03-4A6A-871E-58E169E00B7D}" type="datetime1">
              <a:rPr lang="en-US" smtClean="0"/>
              <a:t>9/20/2021</a:t>
            </a:fld>
            <a:endParaRPr lang="en-US" dirty="0"/>
          </a:p>
        </p:txBody>
      </p:sp>
      <p:sp>
        <p:nvSpPr>
          <p:cNvPr id="5" name="Footer Placeholder 4">
            <a:extLst>
              <a:ext uri="{FF2B5EF4-FFF2-40B4-BE49-F238E27FC236}">
                <a16:creationId xmlns:a16="http://schemas.microsoft.com/office/drawing/2014/main" id="{7B8B3A30-D948-4B81-ADA6-7DC3C236602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184F39F-139E-49F5-9AA4-1FFC54A6E965}"/>
              </a:ext>
            </a:extLst>
          </p:cNvPr>
          <p:cNvSpPr>
            <a:spLocks noGrp="1"/>
          </p:cNvSpPr>
          <p:nvPr>
            <p:ph type="sldNum" sz="quarter" idx="12"/>
          </p:nvPr>
        </p:nvSpPr>
        <p:spPr/>
        <p:txBody>
          <a:bodyPr/>
          <a:lstStyle/>
          <a:p>
            <a:fld id="{92BC0347-EB0D-4354-90DB-E3443D283F0D}" type="slidenum">
              <a:rPr lang="en-US" smtClean="0"/>
              <a:t>‹#›</a:t>
            </a:fld>
            <a:endParaRPr lang="en-US" dirty="0"/>
          </a:p>
        </p:txBody>
      </p:sp>
    </p:spTree>
    <p:extLst>
      <p:ext uri="{BB962C8B-B14F-4D97-AF65-F5344CB8AC3E}">
        <p14:creationId xmlns:p14="http://schemas.microsoft.com/office/powerpoint/2010/main" val="3192222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71A69-03BA-457A-BD7B-21BF14BFC1B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7AE34A-63D7-48CB-A313-729957E491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5F01E9-E6DA-4411-BE65-9FB26679DB7F}"/>
              </a:ext>
            </a:extLst>
          </p:cNvPr>
          <p:cNvSpPr>
            <a:spLocks noGrp="1"/>
          </p:cNvSpPr>
          <p:nvPr>
            <p:ph type="dt" sz="half" idx="10"/>
          </p:nvPr>
        </p:nvSpPr>
        <p:spPr/>
        <p:txBody>
          <a:bodyPr/>
          <a:lstStyle/>
          <a:p>
            <a:fld id="{D23C1291-1481-4CED-B6FF-A015D3B96205}" type="datetime1">
              <a:rPr lang="en-US" smtClean="0"/>
              <a:t>9/20/2021</a:t>
            </a:fld>
            <a:endParaRPr lang="en-US" dirty="0"/>
          </a:p>
        </p:txBody>
      </p:sp>
      <p:sp>
        <p:nvSpPr>
          <p:cNvPr id="5" name="Footer Placeholder 4">
            <a:extLst>
              <a:ext uri="{FF2B5EF4-FFF2-40B4-BE49-F238E27FC236}">
                <a16:creationId xmlns:a16="http://schemas.microsoft.com/office/drawing/2014/main" id="{4FF9E342-39A0-4CCE-93FA-5C841107C8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0192889-A013-4F39-90E6-61369B71CC81}"/>
              </a:ext>
            </a:extLst>
          </p:cNvPr>
          <p:cNvSpPr>
            <a:spLocks noGrp="1"/>
          </p:cNvSpPr>
          <p:nvPr>
            <p:ph type="sldNum" sz="quarter" idx="12"/>
          </p:nvPr>
        </p:nvSpPr>
        <p:spPr/>
        <p:txBody>
          <a:bodyPr/>
          <a:lstStyle/>
          <a:p>
            <a:fld id="{92BC0347-EB0D-4354-90DB-E3443D283F0D}" type="slidenum">
              <a:rPr lang="en-US" smtClean="0"/>
              <a:t>‹#›</a:t>
            </a:fld>
            <a:endParaRPr lang="en-US" dirty="0"/>
          </a:p>
        </p:txBody>
      </p:sp>
    </p:spTree>
    <p:extLst>
      <p:ext uri="{BB962C8B-B14F-4D97-AF65-F5344CB8AC3E}">
        <p14:creationId xmlns:p14="http://schemas.microsoft.com/office/powerpoint/2010/main" val="450828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C9379B-1786-4B84-960A-4D928014762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84219D-72CB-4D5F-811A-0649DF9D965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6A359B-71FD-4467-888C-0246648157EE}"/>
              </a:ext>
            </a:extLst>
          </p:cNvPr>
          <p:cNvSpPr>
            <a:spLocks noGrp="1"/>
          </p:cNvSpPr>
          <p:nvPr>
            <p:ph type="dt" sz="half" idx="10"/>
          </p:nvPr>
        </p:nvSpPr>
        <p:spPr/>
        <p:txBody>
          <a:bodyPr/>
          <a:lstStyle/>
          <a:p>
            <a:fld id="{FAC60DD9-C28D-405E-B80D-7BC6A6B3164C}" type="datetime1">
              <a:rPr lang="en-US" smtClean="0"/>
              <a:t>9/20/2021</a:t>
            </a:fld>
            <a:endParaRPr lang="en-US" dirty="0"/>
          </a:p>
        </p:txBody>
      </p:sp>
      <p:sp>
        <p:nvSpPr>
          <p:cNvPr id="5" name="Footer Placeholder 4">
            <a:extLst>
              <a:ext uri="{FF2B5EF4-FFF2-40B4-BE49-F238E27FC236}">
                <a16:creationId xmlns:a16="http://schemas.microsoft.com/office/drawing/2014/main" id="{622E079F-287F-4E37-8203-9E263EAC6F9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30995FE-C092-4B8B-96E6-4C0C068AAF4C}"/>
              </a:ext>
            </a:extLst>
          </p:cNvPr>
          <p:cNvSpPr>
            <a:spLocks noGrp="1"/>
          </p:cNvSpPr>
          <p:nvPr>
            <p:ph type="sldNum" sz="quarter" idx="12"/>
          </p:nvPr>
        </p:nvSpPr>
        <p:spPr/>
        <p:txBody>
          <a:bodyPr/>
          <a:lstStyle/>
          <a:p>
            <a:fld id="{92BC0347-EB0D-4354-90DB-E3443D283F0D}" type="slidenum">
              <a:rPr lang="en-US" smtClean="0"/>
              <a:t>‹#›</a:t>
            </a:fld>
            <a:endParaRPr lang="en-US" dirty="0"/>
          </a:p>
        </p:txBody>
      </p:sp>
    </p:spTree>
    <p:extLst>
      <p:ext uri="{BB962C8B-B14F-4D97-AF65-F5344CB8AC3E}">
        <p14:creationId xmlns:p14="http://schemas.microsoft.com/office/powerpoint/2010/main" val="24165082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E64589-C497-4E39-9901-79555617480C}"/>
              </a:ext>
            </a:extLst>
          </p:cNvPr>
          <p:cNvSpPr/>
          <p:nvPr userDrawn="1"/>
        </p:nvSpPr>
        <p:spPr>
          <a:xfrm>
            <a:off x="1" y="2650808"/>
            <a:ext cx="12192000" cy="1143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icture Placeholder 18">
            <a:extLst>
              <a:ext uri="{FF2B5EF4-FFF2-40B4-BE49-F238E27FC236}">
                <a16:creationId xmlns:a16="http://schemas.microsoft.com/office/drawing/2014/main" id="{716B548B-1360-4E65-8BF4-7EA6BB79F90D}"/>
              </a:ext>
            </a:extLst>
          </p:cNvPr>
          <p:cNvSpPr>
            <a:spLocks noGrp="1"/>
          </p:cNvSpPr>
          <p:nvPr>
            <p:ph type="pic" sz="quarter" idx="21"/>
          </p:nvPr>
        </p:nvSpPr>
        <p:spPr>
          <a:xfrm>
            <a:off x="1400175" y="2069783"/>
            <a:ext cx="2305050" cy="2305050"/>
          </a:xfrm>
          <a:prstGeom prst="ellipse">
            <a:avLst/>
          </a:prstGeom>
        </p:spPr>
        <p:txBody>
          <a:bodyPr anchor="ctr">
            <a:normAutofit/>
          </a:bodyPr>
          <a:lstStyle>
            <a:lvl1pPr marL="0" indent="0" algn="ctr">
              <a:buNone/>
              <a:defRPr sz="1000"/>
            </a:lvl1pPr>
          </a:lstStyle>
          <a:p>
            <a:endParaRPr lang="en-US" dirty="0"/>
          </a:p>
        </p:txBody>
      </p:sp>
      <p:sp>
        <p:nvSpPr>
          <p:cNvPr id="13" name="Picture Placeholder 18">
            <a:extLst>
              <a:ext uri="{FF2B5EF4-FFF2-40B4-BE49-F238E27FC236}">
                <a16:creationId xmlns:a16="http://schemas.microsoft.com/office/drawing/2014/main" id="{2FEE2F5D-8082-4B75-8F55-6C6B39A0CE22}"/>
              </a:ext>
            </a:extLst>
          </p:cNvPr>
          <p:cNvSpPr>
            <a:spLocks noGrp="1"/>
          </p:cNvSpPr>
          <p:nvPr>
            <p:ph type="pic" sz="quarter" idx="23"/>
          </p:nvPr>
        </p:nvSpPr>
        <p:spPr>
          <a:xfrm>
            <a:off x="8486775" y="2069783"/>
            <a:ext cx="2305050" cy="2305050"/>
          </a:xfrm>
          <a:prstGeom prst="ellipse">
            <a:avLst/>
          </a:prstGeom>
        </p:spPr>
        <p:txBody>
          <a:bodyPr anchor="ctr">
            <a:normAutofit/>
          </a:bodyPr>
          <a:lstStyle>
            <a:lvl1pPr marL="0" indent="0" algn="ctr">
              <a:buNone/>
              <a:defRPr sz="1000"/>
            </a:lvl1pPr>
          </a:lstStyle>
          <a:p>
            <a:endParaRPr lang="en-US" dirty="0"/>
          </a:p>
        </p:txBody>
      </p:sp>
      <p:sp>
        <p:nvSpPr>
          <p:cNvPr id="12" name="Picture Placeholder 18">
            <a:extLst>
              <a:ext uri="{FF2B5EF4-FFF2-40B4-BE49-F238E27FC236}">
                <a16:creationId xmlns:a16="http://schemas.microsoft.com/office/drawing/2014/main" id="{B7AE9E5E-15D6-4ABE-A23A-44C2874919E1}"/>
              </a:ext>
            </a:extLst>
          </p:cNvPr>
          <p:cNvSpPr>
            <a:spLocks noGrp="1"/>
          </p:cNvSpPr>
          <p:nvPr>
            <p:ph type="pic" sz="quarter" idx="22"/>
          </p:nvPr>
        </p:nvSpPr>
        <p:spPr>
          <a:xfrm>
            <a:off x="4695825" y="1574483"/>
            <a:ext cx="2800350" cy="2800350"/>
          </a:xfrm>
          <a:prstGeom prst="ellipse">
            <a:avLst/>
          </a:prstGeom>
        </p:spPr>
        <p:txBody>
          <a:bodyPr anchor="ctr">
            <a:normAutofit/>
          </a:bodyPr>
          <a:lstStyle>
            <a:lvl1pPr marL="0" indent="0" algn="ctr">
              <a:buNone/>
              <a:defRPr sz="1000"/>
            </a:lvl1pPr>
          </a:lstStyle>
          <a:p>
            <a:endParaRPr lang="en-US" dirty="0"/>
          </a:p>
        </p:txBody>
      </p:sp>
      <p:sp>
        <p:nvSpPr>
          <p:cNvPr id="4" name="Date Placeholder 3">
            <a:extLst>
              <a:ext uri="{FF2B5EF4-FFF2-40B4-BE49-F238E27FC236}">
                <a16:creationId xmlns:a16="http://schemas.microsoft.com/office/drawing/2014/main" id="{ED81E6C7-9D3F-4DAA-AC14-1BE378674698}"/>
              </a:ext>
            </a:extLst>
          </p:cNvPr>
          <p:cNvSpPr>
            <a:spLocks noGrp="1"/>
          </p:cNvSpPr>
          <p:nvPr>
            <p:ph type="dt" sz="half" idx="10"/>
          </p:nvPr>
        </p:nvSpPr>
        <p:spPr/>
        <p:txBody>
          <a:bodyPr/>
          <a:lstStyle/>
          <a:p>
            <a:fld id="{2A894BF1-8D3E-4004-9D9C-E6C3DC6EA064}" type="datetimeFigureOut">
              <a:rPr lang="en-US" smtClean="0"/>
              <a:t>9/20/2021</a:t>
            </a:fld>
            <a:endParaRPr lang="en-US" dirty="0"/>
          </a:p>
        </p:txBody>
      </p:sp>
      <p:sp>
        <p:nvSpPr>
          <p:cNvPr id="5" name="Footer Placeholder 4">
            <a:extLst>
              <a:ext uri="{FF2B5EF4-FFF2-40B4-BE49-F238E27FC236}">
                <a16:creationId xmlns:a16="http://schemas.microsoft.com/office/drawing/2014/main" id="{E61768DC-8E16-46DE-B3D2-4783EF2886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22B2870-DA57-4907-89C5-CE3F318C3571}"/>
              </a:ext>
            </a:extLst>
          </p:cNvPr>
          <p:cNvSpPr>
            <a:spLocks noGrp="1"/>
          </p:cNvSpPr>
          <p:nvPr>
            <p:ph type="sldNum" sz="quarter" idx="12"/>
          </p:nvPr>
        </p:nvSpPr>
        <p:spPr/>
        <p:txBody>
          <a:bodyPr/>
          <a:lstStyle/>
          <a:p>
            <a:fld id="{F3BB0851-680D-4F20-952F-CE68C8DC2298}" type="slidenum">
              <a:rPr lang="en-US" smtClean="0"/>
              <a:t>‹#›</a:t>
            </a:fld>
            <a:endParaRPr lang="en-US" dirty="0"/>
          </a:p>
        </p:txBody>
      </p:sp>
    </p:spTree>
    <p:extLst>
      <p:ext uri="{BB962C8B-B14F-4D97-AF65-F5344CB8AC3E}">
        <p14:creationId xmlns:p14="http://schemas.microsoft.com/office/powerpoint/2010/main" val="3047969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25E02A83-7E88-45D7-9689-618146884E07}"/>
              </a:ext>
            </a:extLst>
          </p:cNvPr>
          <p:cNvSpPr>
            <a:spLocks noGrp="1"/>
          </p:cNvSpPr>
          <p:nvPr>
            <p:ph type="pic" sz="quarter" idx="13"/>
          </p:nvPr>
        </p:nvSpPr>
        <p:spPr>
          <a:xfrm>
            <a:off x="544973" y="2117576"/>
            <a:ext cx="1657884" cy="1657884"/>
          </a:xfrm>
          <a:prstGeom prst="rect">
            <a:avLst/>
          </a:prstGeom>
        </p:spPr>
        <p:txBody>
          <a:bodyPr anchor="ctr">
            <a:normAutofit/>
          </a:bodyPr>
          <a:lstStyle>
            <a:lvl1pPr marL="0" indent="0" algn="ctr">
              <a:buNone/>
              <a:defRPr sz="1000"/>
            </a:lvl1pPr>
          </a:lstStyle>
          <a:p>
            <a:endParaRPr lang="en-US" dirty="0"/>
          </a:p>
        </p:txBody>
      </p:sp>
      <p:sp>
        <p:nvSpPr>
          <p:cNvPr id="20" name="Picture Placeholder 18">
            <a:extLst>
              <a:ext uri="{FF2B5EF4-FFF2-40B4-BE49-F238E27FC236}">
                <a16:creationId xmlns:a16="http://schemas.microsoft.com/office/drawing/2014/main" id="{79EC1BF0-17FE-4B93-BE46-3828090CB982}"/>
              </a:ext>
            </a:extLst>
          </p:cNvPr>
          <p:cNvSpPr>
            <a:spLocks noGrp="1"/>
          </p:cNvSpPr>
          <p:nvPr>
            <p:ph type="pic" sz="quarter" idx="14"/>
          </p:nvPr>
        </p:nvSpPr>
        <p:spPr>
          <a:xfrm>
            <a:off x="4322641" y="2117576"/>
            <a:ext cx="1657884" cy="1657884"/>
          </a:xfrm>
          <a:prstGeom prst="rect">
            <a:avLst/>
          </a:prstGeom>
        </p:spPr>
        <p:txBody>
          <a:bodyPr anchor="ctr">
            <a:normAutofit/>
          </a:bodyPr>
          <a:lstStyle>
            <a:lvl1pPr marL="0" indent="0" algn="ctr">
              <a:buNone/>
              <a:defRPr sz="1000"/>
            </a:lvl1pPr>
          </a:lstStyle>
          <a:p>
            <a:endParaRPr lang="en-US" dirty="0"/>
          </a:p>
        </p:txBody>
      </p:sp>
      <p:sp>
        <p:nvSpPr>
          <p:cNvPr id="21" name="Picture Placeholder 18">
            <a:extLst>
              <a:ext uri="{FF2B5EF4-FFF2-40B4-BE49-F238E27FC236}">
                <a16:creationId xmlns:a16="http://schemas.microsoft.com/office/drawing/2014/main" id="{99908D1C-2BF7-422E-84A0-285D2978F757}"/>
              </a:ext>
            </a:extLst>
          </p:cNvPr>
          <p:cNvSpPr>
            <a:spLocks noGrp="1"/>
          </p:cNvSpPr>
          <p:nvPr>
            <p:ph type="pic" sz="quarter" idx="15"/>
          </p:nvPr>
        </p:nvSpPr>
        <p:spPr>
          <a:xfrm>
            <a:off x="8100309" y="2117576"/>
            <a:ext cx="1657884" cy="1657884"/>
          </a:xfrm>
          <a:prstGeom prst="rect">
            <a:avLst/>
          </a:prstGeom>
        </p:spPr>
        <p:txBody>
          <a:bodyPr anchor="ctr">
            <a:normAutofit/>
          </a:bodyPr>
          <a:lstStyle>
            <a:lvl1pPr marL="0" indent="0" algn="ctr">
              <a:buNone/>
              <a:defRPr sz="1000"/>
            </a:lvl1pPr>
          </a:lstStyle>
          <a:p>
            <a:endParaRPr lang="en-US" dirty="0"/>
          </a:p>
        </p:txBody>
      </p:sp>
      <p:sp>
        <p:nvSpPr>
          <p:cNvPr id="22" name="Picture Placeholder 18">
            <a:extLst>
              <a:ext uri="{FF2B5EF4-FFF2-40B4-BE49-F238E27FC236}">
                <a16:creationId xmlns:a16="http://schemas.microsoft.com/office/drawing/2014/main" id="{B2961933-ABF9-4DEF-AD46-AF638B3929D5}"/>
              </a:ext>
            </a:extLst>
          </p:cNvPr>
          <p:cNvSpPr>
            <a:spLocks noGrp="1"/>
          </p:cNvSpPr>
          <p:nvPr>
            <p:ph type="pic" sz="quarter" idx="16"/>
          </p:nvPr>
        </p:nvSpPr>
        <p:spPr>
          <a:xfrm>
            <a:off x="2433807" y="4074564"/>
            <a:ext cx="1657884" cy="1657884"/>
          </a:xfrm>
          <a:prstGeom prst="rect">
            <a:avLst/>
          </a:prstGeom>
        </p:spPr>
        <p:txBody>
          <a:bodyPr anchor="ctr">
            <a:normAutofit/>
          </a:bodyPr>
          <a:lstStyle>
            <a:lvl1pPr marL="0" indent="0" algn="ctr">
              <a:buNone/>
              <a:defRPr sz="1000"/>
            </a:lvl1pPr>
          </a:lstStyle>
          <a:p>
            <a:endParaRPr lang="en-US" dirty="0"/>
          </a:p>
        </p:txBody>
      </p:sp>
      <p:sp>
        <p:nvSpPr>
          <p:cNvPr id="23" name="Picture Placeholder 18">
            <a:extLst>
              <a:ext uri="{FF2B5EF4-FFF2-40B4-BE49-F238E27FC236}">
                <a16:creationId xmlns:a16="http://schemas.microsoft.com/office/drawing/2014/main" id="{E4CDD139-3720-4BCB-B12B-8D15CAC776E3}"/>
              </a:ext>
            </a:extLst>
          </p:cNvPr>
          <p:cNvSpPr>
            <a:spLocks noGrp="1"/>
          </p:cNvSpPr>
          <p:nvPr>
            <p:ph type="pic" sz="quarter" idx="17"/>
          </p:nvPr>
        </p:nvSpPr>
        <p:spPr>
          <a:xfrm>
            <a:off x="6211475" y="4074564"/>
            <a:ext cx="1657884" cy="1657884"/>
          </a:xfrm>
          <a:prstGeom prst="rect">
            <a:avLst/>
          </a:prstGeom>
        </p:spPr>
        <p:txBody>
          <a:bodyPr anchor="ctr">
            <a:normAutofit/>
          </a:bodyPr>
          <a:lstStyle>
            <a:lvl1pPr marL="0" indent="0" algn="ctr">
              <a:buNone/>
              <a:defRPr sz="1000"/>
            </a:lvl1pPr>
          </a:lstStyle>
          <a:p>
            <a:endParaRPr lang="en-US" dirty="0"/>
          </a:p>
        </p:txBody>
      </p:sp>
      <p:sp>
        <p:nvSpPr>
          <p:cNvPr id="24" name="Picture Placeholder 18">
            <a:extLst>
              <a:ext uri="{FF2B5EF4-FFF2-40B4-BE49-F238E27FC236}">
                <a16:creationId xmlns:a16="http://schemas.microsoft.com/office/drawing/2014/main" id="{A6345F7C-E0B3-4090-8C49-C7B6A1D07A13}"/>
              </a:ext>
            </a:extLst>
          </p:cNvPr>
          <p:cNvSpPr>
            <a:spLocks noGrp="1"/>
          </p:cNvSpPr>
          <p:nvPr>
            <p:ph type="pic" sz="quarter" idx="18"/>
          </p:nvPr>
        </p:nvSpPr>
        <p:spPr>
          <a:xfrm>
            <a:off x="9989144" y="4074564"/>
            <a:ext cx="1657884" cy="1657884"/>
          </a:xfrm>
          <a:prstGeom prst="rect">
            <a:avLst/>
          </a:prstGeom>
        </p:spPr>
        <p:txBody>
          <a:bodyPr anchor="ctr">
            <a:normAutofit/>
          </a:bodyPr>
          <a:lstStyle>
            <a:lvl1pPr marL="0" indent="0" algn="ctr">
              <a:buNone/>
              <a:defRPr sz="1000"/>
            </a:lvl1pPr>
          </a:lstStyle>
          <a:p>
            <a:endParaRPr lang="en-US" dirty="0"/>
          </a:p>
        </p:txBody>
      </p:sp>
      <p:sp>
        <p:nvSpPr>
          <p:cNvPr id="4" name="Date Placeholder 3">
            <a:extLst>
              <a:ext uri="{FF2B5EF4-FFF2-40B4-BE49-F238E27FC236}">
                <a16:creationId xmlns:a16="http://schemas.microsoft.com/office/drawing/2014/main" id="{EAFBB94D-D26B-4D56-A9DB-FFD9699F4310}"/>
              </a:ext>
            </a:extLst>
          </p:cNvPr>
          <p:cNvSpPr>
            <a:spLocks noGrp="1"/>
          </p:cNvSpPr>
          <p:nvPr>
            <p:ph type="dt" sz="half" idx="10"/>
          </p:nvPr>
        </p:nvSpPr>
        <p:spPr/>
        <p:txBody>
          <a:bodyPr/>
          <a:lstStyle/>
          <a:p>
            <a:fld id="{2A894BF1-8D3E-4004-9D9C-E6C3DC6EA064}" type="datetimeFigureOut">
              <a:rPr lang="en-US" smtClean="0"/>
              <a:t>9/20/2021</a:t>
            </a:fld>
            <a:endParaRPr lang="en-US" dirty="0"/>
          </a:p>
        </p:txBody>
      </p:sp>
      <p:sp>
        <p:nvSpPr>
          <p:cNvPr id="5" name="Footer Placeholder 4">
            <a:extLst>
              <a:ext uri="{FF2B5EF4-FFF2-40B4-BE49-F238E27FC236}">
                <a16:creationId xmlns:a16="http://schemas.microsoft.com/office/drawing/2014/main" id="{EC93FAFB-5880-4AD1-A623-5361C1C11D5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B115AA7-018F-4DCB-B185-4BAE759725FB}"/>
              </a:ext>
            </a:extLst>
          </p:cNvPr>
          <p:cNvSpPr>
            <a:spLocks noGrp="1"/>
          </p:cNvSpPr>
          <p:nvPr>
            <p:ph type="sldNum" sz="quarter" idx="12"/>
          </p:nvPr>
        </p:nvSpPr>
        <p:spPr/>
        <p:txBody>
          <a:bodyPr/>
          <a:lstStyle/>
          <a:p>
            <a:fld id="{F3BB0851-680D-4F20-952F-CE68C8DC2298}" type="slidenum">
              <a:rPr lang="en-US" smtClean="0"/>
              <a:t>‹#›</a:t>
            </a:fld>
            <a:endParaRPr lang="en-US" dirty="0"/>
          </a:p>
        </p:txBody>
      </p:sp>
      <p:sp>
        <p:nvSpPr>
          <p:cNvPr id="13" name="Isosceles Triangle 12">
            <a:extLst>
              <a:ext uri="{FF2B5EF4-FFF2-40B4-BE49-F238E27FC236}">
                <a16:creationId xmlns:a16="http://schemas.microsoft.com/office/drawing/2014/main" id="{8DE336C6-1BCC-4A80-9AC0-2B551F088718}"/>
              </a:ext>
            </a:extLst>
          </p:cNvPr>
          <p:cNvSpPr/>
          <p:nvPr userDrawn="1"/>
        </p:nvSpPr>
        <p:spPr>
          <a:xfrm>
            <a:off x="3143108" y="3868286"/>
            <a:ext cx="239282" cy="206278"/>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Isosceles Triangle 13">
            <a:extLst>
              <a:ext uri="{FF2B5EF4-FFF2-40B4-BE49-F238E27FC236}">
                <a16:creationId xmlns:a16="http://schemas.microsoft.com/office/drawing/2014/main" id="{3608BFF8-0F23-46A9-A8EC-944D6AE8BACB}"/>
              </a:ext>
            </a:extLst>
          </p:cNvPr>
          <p:cNvSpPr/>
          <p:nvPr userDrawn="1"/>
        </p:nvSpPr>
        <p:spPr>
          <a:xfrm>
            <a:off x="6927346" y="3868286"/>
            <a:ext cx="239282" cy="206278"/>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Isosceles Triangle 14">
            <a:extLst>
              <a:ext uri="{FF2B5EF4-FFF2-40B4-BE49-F238E27FC236}">
                <a16:creationId xmlns:a16="http://schemas.microsoft.com/office/drawing/2014/main" id="{D74DFA0D-02EB-4520-9B45-023EB2D97B20}"/>
              </a:ext>
            </a:extLst>
          </p:cNvPr>
          <p:cNvSpPr/>
          <p:nvPr userDrawn="1"/>
        </p:nvSpPr>
        <p:spPr>
          <a:xfrm>
            <a:off x="10698445" y="3868286"/>
            <a:ext cx="239282" cy="206278"/>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Isosceles Triangle 15">
            <a:extLst>
              <a:ext uri="{FF2B5EF4-FFF2-40B4-BE49-F238E27FC236}">
                <a16:creationId xmlns:a16="http://schemas.microsoft.com/office/drawing/2014/main" id="{05F320CF-4DDC-4D72-A033-8DFFE22A3460}"/>
              </a:ext>
            </a:extLst>
          </p:cNvPr>
          <p:cNvSpPr/>
          <p:nvPr userDrawn="1"/>
        </p:nvSpPr>
        <p:spPr>
          <a:xfrm flipV="1">
            <a:off x="1252955" y="3771587"/>
            <a:ext cx="239282" cy="206278"/>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Isosceles Triangle 16">
            <a:extLst>
              <a:ext uri="{FF2B5EF4-FFF2-40B4-BE49-F238E27FC236}">
                <a16:creationId xmlns:a16="http://schemas.microsoft.com/office/drawing/2014/main" id="{66081745-A2CC-4E6F-9C07-D70F609B50E1}"/>
              </a:ext>
            </a:extLst>
          </p:cNvPr>
          <p:cNvSpPr/>
          <p:nvPr userDrawn="1"/>
        </p:nvSpPr>
        <p:spPr>
          <a:xfrm flipV="1">
            <a:off x="5037193" y="3771587"/>
            <a:ext cx="239282" cy="206278"/>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Isosceles Triangle 17">
            <a:extLst>
              <a:ext uri="{FF2B5EF4-FFF2-40B4-BE49-F238E27FC236}">
                <a16:creationId xmlns:a16="http://schemas.microsoft.com/office/drawing/2014/main" id="{2AF13418-31FC-42EC-86F0-35A03015E5C5}"/>
              </a:ext>
            </a:extLst>
          </p:cNvPr>
          <p:cNvSpPr/>
          <p:nvPr userDrawn="1"/>
        </p:nvSpPr>
        <p:spPr>
          <a:xfrm flipV="1">
            <a:off x="8808292" y="3771587"/>
            <a:ext cx="239282" cy="206278"/>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542690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5" name="Picture Placeholder 11">
            <a:extLst>
              <a:ext uri="{FF2B5EF4-FFF2-40B4-BE49-F238E27FC236}">
                <a16:creationId xmlns:a16="http://schemas.microsoft.com/office/drawing/2014/main" id="{FE794613-BB08-4642-96BB-23EA6E5220C4}"/>
              </a:ext>
            </a:extLst>
          </p:cNvPr>
          <p:cNvSpPr>
            <a:spLocks noGrp="1"/>
          </p:cNvSpPr>
          <p:nvPr>
            <p:ph type="pic" sz="quarter" idx="16"/>
          </p:nvPr>
        </p:nvSpPr>
        <p:spPr>
          <a:xfrm>
            <a:off x="9192986" y="1587500"/>
            <a:ext cx="2178957" cy="2705100"/>
          </a:xfrm>
        </p:spPr>
        <p:txBody>
          <a:bodyPr anchor="ctr">
            <a:normAutofit/>
          </a:bodyPr>
          <a:lstStyle>
            <a:lvl1pPr marL="0" indent="0" algn="ctr">
              <a:buNone/>
              <a:defRPr sz="1600"/>
            </a:lvl1pPr>
          </a:lstStyle>
          <a:p>
            <a:endParaRPr lang="en-US" dirty="0"/>
          </a:p>
        </p:txBody>
      </p:sp>
      <p:sp>
        <p:nvSpPr>
          <p:cNvPr id="12" name="Picture Placeholder 11">
            <a:extLst>
              <a:ext uri="{FF2B5EF4-FFF2-40B4-BE49-F238E27FC236}">
                <a16:creationId xmlns:a16="http://schemas.microsoft.com/office/drawing/2014/main" id="{FD3279B1-1AF7-499C-905E-5C9B33AB51DC}"/>
              </a:ext>
            </a:extLst>
          </p:cNvPr>
          <p:cNvSpPr>
            <a:spLocks noGrp="1"/>
          </p:cNvSpPr>
          <p:nvPr>
            <p:ph type="pic" sz="quarter" idx="13"/>
          </p:nvPr>
        </p:nvSpPr>
        <p:spPr>
          <a:xfrm>
            <a:off x="838199" y="1587500"/>
            <a:ext cx="2178957" cy="2705100"/>
          </a:xfrm>
        </p:spPr>
        <p:txBody>
          <a:bodyPr anchor="ctr">
            <a:normAutofit/>
          </a:bodyPr>
          <a:lstStyle>
            <a:lvl1pPr marL="0" indent="0" algn="ctr">
              <a:buNone/>
              <a:defRPr sz="1600"/>
            </a:lvl1pPr>
          </a:lstStyle>
          <a:p>
            <a:endParaRPr lang="en-US" dirty="0"/>
          </a:p>
        </p:txBody>
      </p:sp>
      <p:sp>
        <p:nvSpPr>
          <p:cNvPr id="13" name="Picture Placeholder 11">
            <a:extLst>
              <a:ext uri="{FF2B5EF4-FFF2-40B4-BE49-F238E27FC236}">
                <a16:creationId xmlns:a16="http://schemas.microsoft.com/office/drawing/2014/main" id="{A477FCDA-2BE4-497F-A843-A75794E3B9DF}"/>
              </a:ext>
            </a:extLst>
          </p:cNvPr>
          <p:cNvSpPr>
            <a:spLocks noGrp="1"/>
          </p:cNvSpPr>
          <p:nvPr>
            <p:ph type="pic" sz="quarter" idx="14"/>
          </p:nvPr>
        </p:nvSpPr>
        <p:spPr>
          <a:xfrm>
            <a:off x="3624943" y="1587500"/>
            <a:ext cx="2178957" cy="2705100"/>
          </a:xfrm>
        </p:spPr>
        <p:txBody>
          <a:bodyPr anchor="ctr">
            <a:normAutofit/>
          </a:bodyPr>
          <a:lstStyle>
            <a:lvl1pPr marL="0" indent="0" algn="ctr">
              <a:buNone/>
              <a:defRPr sz="1600"/>
            </a:lvl1pPr>
          </a:lstStyle>
          <a:p>
            <a:endParaRPr lang="en-US" dirty="0"/>
          </a:p>
        </p:txBody>
      </p:sp>
      <p:sp>
        <p:nvSpPr>
          <p:cNvPr id="14" name="Picture Placeholder 11">
            <a:extLst>
              <a:ext uri="{FF2B5EF4-FFF2-40B4-BE49-F238E27FC236}">
                <a16:creationId xmlns:a16="http://schemas.microsoft.com/office/drawing/2014/main" id="{8590AD21-3B86-4D80-9530-0236CA640978}"/>
              </a:ext>
            </a:extLst>
          </p:cNvPr>
          <p:cNvSpPr>
            <a:spLocks noGrp="1"/>
          </p:cNvSpPr>
          <p:nvPr>
            <p:ph type="pic" sz="quarter" idx="15"/>
          </p:nvPr>
        </p:nvSpPr>
        <p:spPr>
          <a:xfrm>
            <a:off x="6411686" y="1587500"/>
            <a:ext cx="2178957" cy="2705100"/>
          </a:xfrm>
        </p:spPr>
        <p:txBody>
          <a:bodyPr anchor="ctr">
            <a:normAutofit/>
          </a:bodyPr>
          <a:lstStyle>
            <a:lvl1pPr marL="0" indent="0" algn="ctr">
              <a:buNone/>
              <a:defRPr sz="1600"/>
            </a:lvl1pPr>
          </a:lstStyle>
          <a:p>
            <a:endParaRPr lang="en-US" dirty="0"/>
          </a:p>
        </p:txBody>
      </p:sp>
      <p:sp>
        <p:nvSpPr>
          <p:cNvPr id="4" name="Date Placeholder 3">
            <a:extLst>
              <a:ext uri="{FF2B5EF4-FFF2-40B4-BE49-F238E27FC236}">
                <a16:creationId xmlns:a16="http://schemas.microsoft.com/office/drawing/2014/main" id="{1AD0343E-3F79-40AF-A482-444BA8ABB3C0}"/>
              </a:ext>
            </a:extLst>
          </p:cNvPr>
          <p:cNvSpPr>
            <a:spLocks noGrp="1"/>
          </p:cNvSpPr>
          <p:nvPr>
            <p:ph type="dt" sz="half" idx="10"/>
          </p:nvPr>
        </p:nvSpPr>
        <p:spPr/>
        <p:txBody>
          <a:bodyPr/>
          <a:lstStyle/>
          <a:p>
            <a:fld id="{2A894BF1-8D3E-4004-9D9C-E6C3DC6EA064}" type="datetimeFigureOut">
              <a:rPr lang="en-US" smtClean="0"/>
              <a:t>9/20/2021</a:t>
            </a:fld>
            <a:endParaRPr lang="en-US" dirty="0"/>
          </a:p>
        </p:txBody>
      </p:sp>
      <p:sp>
        <p:nvSpPr>
          <p:cNvPr id="5" name="Footer Placeholder 4">
            <a:extLst>
              <a:ext uri="{FF2B5EF4-FFF2-40B4-BE49-F238E27FC236}">
                <a16:creationId xmlns:a16="http://schemas.microsoft.com/office/drawing/2014/main" id="{C4FE1584-60B2-4503-B9A0-92822F241B4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A0EE103-831D-48C4-B22A-9BDDD4CFD4E0}"/>
              </a:ext>
            </a:extLst>
          </p:cNvPr>
          <p:cNvSpPr>
            <a:spLocks noGrp="1"/>
          </p:cNvSpPr>
          <p:nvPr>
            <p:ph type="sldNum" sz="quarter" idx="12"/>
          </p:nvPr>
        </p:nvSpPr>
        <p:spPr/>
        <p:txBody>
          <a:bodyPr/>
          <a:lstStyle/>
          <a:p>
            <a:fld id="{F3BB0851-680D-4F20-952F-CE68C8DC2298}" type="slidenum">
              <a:rPr lang="en-US" smtClean="0"/>
              <a:t>‹#›</a:t>
            </a:fld>
            <a:endParaRPr lang="en-US" dirty="0"/>
          </a:p>
        </p:txBody>
      </p:sp>
    </p:spTree>
    <p:extLst>
      <p:ext uri="{BB962C8B-B14F-4D97-AF65-F5344CB8AC3E}">
        <p14:creationId xmlns:p14="http://schemas.microsoft.com/office/powerpoint/2010/main" val="14754291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DB7366-F2D3-4423-AFC0-8CF5A476E5B9}"/>
              </a:ext>
            </a:extLst>
          </p:cNvPr>
          <p:cNvSpPr>
            <a:spLocks noGrp="1"/>
          </p:cNvSpPr>
          <p:nvPr>
            <p:ph type="dt" sz="half" idx="10"/>
          </p:nvPr>
        </p:nvSpPr>
        <p:spPr/>
        <p:txBody>
          <a:bodyPr/>
          <a:lstStyle/>
          <a:p>
            <a:fld id="{2A894BF1-8D3E-4004-9D9C-E6C3DC6EA064}" type="datetimeFigureOut">
              <a:rPr lang="en-US" smtClean="0"/>
              <a:t>9/20/2021</a:t>
            </a:fld>
            <a:endParaRPr lang="en-US" dirty="0"/>
          </a:p>
        </p:txBody>
      </p:sp>
      <p:sp>
        <p:nvSpPr>
          <p:cNvPr id="3" name="Footer Placeholder 2">
            <a:extLst>
              <a:ext uri="{FF2B5EF4-FFF2-40B4-BE49-F238E27FC236}">
                <a16:creationId xmlns:a16="http://schemas.microsoft.com/office/drawing/2014/main" id="{2D71DED8-EAA3-4EC4-BF66-E97054648D8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32DF61C-B7E2-4BAC-AF5B-354C8757261B}"/>
              </a:ext>
            </a:extLst>
          </p:cNvPr>
          <p:cNvSpPr>
            <a:spLocks noGrp="1"/>
          </p:cNvSpPr>
          <p:nvPr>
            <p:ph type="sldNum" sz="quarter" idx="12"/>
          </p:nvPr>
        </p:nvSpPr>
        <p:spPr/>
        <p:txBody>
          <a:bodyPr/>
          <a:lstStyle/>
          <a:p>
            <a:fld id="{F3BB0851-680D-4F20-952F-CE68C8DC2298}" type="slidenum">
              <a:rPr lang="en-US" smtClean="0"/>
              <a:t>‹#›</a:t>
            </a:fld>
            <a:endParaRPr lang="en-US" dirty="0"/>
          </a:p>
        </p:txBody>
      </p:sp>
    </p:spTree>
    <p:extLst>
      <p:ext uri="{BB962C8B-B14F-4D97-AF65-F5344CB8AC3E}">
        <p14:creationId xmlns:p14="http://schemas.microsoft.com/office/powerpoint/2010/main" val="38262790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9" name="Picture Placeholder 11">
            <a:extLst>
              <a:ext uri="{FF2B5EF4-FFF2-40B4-BE49-F238E27FC236}">
                <a16:creationId xmlns:a16="http://schemas.microsoft.com/office/drawing/2014/main" id="{117FFA4A-4225-44BB-8B1E-21E49A8D4916}"/>
              </a:ext>
            </a:extLst>
          </p:cNvPr>
          <p:cNvSpPr>
            <a:spLocks noGrp="1"/>
          </p:cNvSpPr>
          <p:nvPr>
            <p:ph type="pic" sz="quarter" idx="13"/>
          </p:nvPr>
        </p:nvSpPr>
        <p:spPr>
          <a:xfrm>
            <a:off x="551543" y="1717789"/>
            <a:ext cx="1901371" cy="1901371"/>
          </a:xfrm>
        </p:spPr>
        <p:txBody>
          <a:bodyPr anchor="ctr">
            <a:normAutofit/>
          </a:bodyPr>
          <a:lstStyle>
            <a:lvl1pPr marL="0" indent="0" algn="ctr">
              <a:buNone/>
              <a:defRPr sz="1200"/>
            </a:lvl1pPr>
          </a:lstStyle>
          <a:p>
            <a:endParaRPr lang="en-US" dirty="0"/>
          </a:p>
        </p:txBody>
      </p:sp>
      <p:sp>
        <p:nvSpPr>
          <p:cNvPr id="10" name="Picture Placeholder 11">
            <a:extLst>
              <a:ext uri="{FF2B5EF4-FFF2-40B4-BE49-F238E27FC236}">
                <a16:creationId xmlns:a16="http://schemas.microsoft.com/office/drawing/2014/main" id="{1318AD2D-D305-4ABC-BEF6-06DA1261C70E}"/>
              </a:ext>
            </a:extLst>
          </p:cNvPr>
          <p:cNvSpPr>
            <a:spLocks noGrp="1"/>
          </p:cNvSpPr>
          <p:nvPr>
            <p:ph type="pic" sz="quarter" idx="14"/>
          </p:nvPr>
        </p:nvSpPr>
        <p:spPr>
          <a:xfrm>
            <a:off x="6342743" y="1717789"/>
            <a:ext cx="1901371" cy="1901371"/>
          </a:xfrm>
        </p:spPr>
        <p:txBody>
          <a:bodyPr anchor="ctr">
            <a:normAutofit/>
          </a:bodyPr>
          <a:lstStyle>
            <a:lvl1pPr marL="0" indent="0" algn="ctr">
              <a:buNone/>
              <a:defRPr sz="1200"/>
            </a:lvl1pPr>
          </a:lstStyle>
          <a:p>
            <a:endParaRPr lang="en-US" dirty="0"/>
          </a:p>
        </p:txBody>
      </p:sp>
      <p:sp>
        <p:nvSpPr>
          <p:cNvPr id="11" name="Picture Placeholder 11">
            <a:extLst>
              <a:ext uri="{FF2B5EF4-FFF2-40B4-BE49-F238E27FC236}">
                <a16:creationId xmlns:a16="http://schemas.microsoft.com/office/drawing/2014/main" id="{F1218DB9-CFE7-403B-9BA3-365A84D9C02F}"/>
              </a:ext>
            </a:extLst>
          </p:cNvPr>
          <p:cNvSpPr>
            <a:spLocks noGrp="1"/>
          </p:cNvSpPr>
          <p:nvPr>
            <p:ph type="pic" sz="quarter" idx="15"/>
          </p:nvPr>
        </p:nvSpPr>
        <p:spPr>
          <a:xfrm>
            <a:off x="551543" y="4079963"/>
            <a:ext cx="1901371" cy="1901371"/>
          </a:xfrm>
        </p:spPr>
        <p:txBody>
          <a:bodyPr anchor="ctr">
            <a:normAutofit/>
          </a:bodyPr>
          <a:lstStyle>
            <a:lvl1pPr marL="0" indent="0" algn="ctr">
              <a:buNone/>
              <a:defRPr sz="1200"/>
            </a:lvl1pPr>
          </a:lstStyle>
          <a:p>
            <a:endParaRPr lang="en-US" dirty="0"/>
          </a:p>
        </p:txBody>
      </p:sp>
      <p:sp>
        <p:nvSpPr>
          <p:cNvPr id="12" name="Picture Placeholder 11">
            <a:extLst>
              <a:ext uri="{FF2B5EF4-FFF2-40B4-BE49-F238E27FC236}">
                <a16:creationId xmlns:a16="http://schemas.microsoft.com/office/drawing/2014/main" id="{1C5EFDFA-1CFB-48FB-9047-13DB120BC16A}"/>
              </a:ext>
            </a:extLst>
          </p:cNvPr>
          <p:cNvSpPr>
            <a:spLocks noGrp="1"/>
          </p:cNvSpPr>
          <p:nvPr>
            <p:ph type="pic" sz="quarter" idx="16"/>
          </p:nvPr>
        </p:nvSpPr>
        <p:spPr>
          <a:xfrm>
            <a:off x="6342743" y="4079963"/>
            <a:ext cx="1901371" cy="1901371"/>
          </a:xfrm>
        </p:spPr>
        <p:txBody>
          <a:bodyPr anchor="ctr">
            <a:normAutofit/>
          </a:bodyPr>
          <a:lstStyle>
            <a:lvl1pPr marL="0" indent="0" algn="ctr">
              <a:buNone/>
              <a:defRPr sz="1200"/>
            </a:lvl1pPr>
          </a:lstStyle>
          <a:p>
            <a:endParaRPr lang="en-US" dirty="0"/>
          </a:p>
        </p:txBody>
      </p:sp>
      <p:sp>
        <p:nvSpPr>
          <p:cNvPr id="2" name="Date Placeholder 1">
            <a:extLst>
              <a:ext uri="{FF2B5EF4-FFF2-40B4-BE49-F238E27FC236}">
                <a16:creationId xmlns:a16="http://schemas.microsoft.com/office/drawing/2014/main" id="{A8DB7366-F2D3-4423-AFC0-8CF5A476E5B9}"/>
              </a:ext>
            </a:extLst>
          </p:cNvPr>
          <p:cNvSpPr>
            <a:spLocks noGrp="1"/>
          </p:cNvSpPr>
          <p:nvPr>
            <p:ph type="dt" sz="half" idx="10"/>
          </p:nvPr>
        </p:nvSpPr>
        <p:spPr/>
        <p:txBody>
          <a:bodyPr/>
          <a:lstStyle/>
          <a:p>
            <a:fld id="{2A894BF1-8D3E-4004-9D9C-E6C3DC6EA064}" type="datetimeFigureOut">
              <a:rPr lang="en-US" smtClean="0"/>
              <a:t>9/20/2021</a:t>
            </a:fld>
            <a:endParaRPr lang="en-US" dirty="0"/>
          </a:p>
        </p:txBody>
      </p:sp>
      <p:sp>
        <p:nvSpPr>
          <p:cNvPr id="3" name="Footer Placeholder 2">
            <a:extLst>
              <a:ext uri="{FF2B5EF4-FFF2-40B4-BE49-F238E27FC236}">
                <a16:creationId xmlns:a16="http://schemas.microsoft.com/office/drawing/2014/main" id="{2D71DED8-EAA3-4EC4-BF66-E97054648D8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32DF61C-B7E2-4BAC-AF5B-354C8757261B}"/>
              </a:ext>
            </a:extLst>
          </p:cNvPr>
          <p:cNvSpPr>
            <a:spLocks noGrp="1"/>
          </p:cNvSpPr>
          <p:nvPr>
            <p:ph type="sldNum" sz="quarter" idx="12"/>
          </p:nvPr>
        </p:nvSpPr>
        <p:spPr/>
        <p:txBody>
          <a:bodyPr/>
          <a:lstStyle/>
          <a:p>
            <a:fld id="{F3BB0851-680D-4F20-952F-CE68C8DC2298}" type="slidenum">
              <a:rPr lang="en-US" smtClean="0"/>
              <a:t>‹#›</a:t>
            </a:fld>
            <a:endParaRPr lang="en-US" dirty="0"/>
          </a:p>
        </p:txBody>
      </p:sp>
    </p:spTree>
    <p:extLst>
      <p:ext uri="{BB962C8B-B14F-4D97-AF65-F5344CB8AC3E}">
        <p14:creationId xmlns:p14="http://schemas.microsoft.com/office/powerpoint/2010/main" val="21900644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A29F71E8-EE7F-4944-81A1-77C4C0BD10E3}"/>
              </a:ext>
            </a:extLst>
          </p:cNvPr>
          <p:cNvSpPr/>
          <p:nvPr userDrawn="1"/>
        </p:nvSpPr>
        <p:spPr>
          <a:xfrm>
            <a:off x="786085" y="2245189"/>
            <a:ext cx="1621356" cy="162135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694C27A7-B56F-4393-9A81-FD321AC58932}"/>
              </a:ext>
            </a:extLst>
          </p:cNvPr>
          <p:cNvSpPr/>
          <p:nvPr userDrawn="1"/>
        </p:nvSpPr>
        <p:spPr>
          <a:xfrm>
            <a:off x="3041520" y="2251005"/>
            <a:ext cx="1609724" cy="1609724"/>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154B835E-8A36-4DCD-A51F-3F8223483370}"/>
              </a:ext>
            </a:extLst>
          </p:cNvPr>
          <p:cNvSpPr/>
          <p:nvPr userDrawn="1"/>
        </p:nvSpPr>
        <p:spPr>
          <a:xfrm>
            <a:off x="5291138" y="2251005"/>
            <a:ext cx="1609724" cy="160972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247865FF-4B47-4B78-9C51-89766AADB2B8}"/>
              </a:ext>
            </a:extLst>
          </p:cNvPr>
          <p:cNvSpPr/>
          <p:nvPr userDrawn="1"/>
        </p:nvSpPr>
        <p:spPr>
          <a:xfrm>
            <a:off x="7540757" y="2251005"/>
            <a:ext cx="1609724" cy="1609724"/>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icture Placeholder 18">
            <a:extLst>
              <a:ext uri="{FF2B5EF4-FFF2-40B4-BE49-F238E27FC236}">
                <a16:creationId xmlns:a16="http://schemas.microsoft.com/office/drawing/2014/main" id="{69E24AB4-1A39-46EB-A40F-3E36190E1BC9}"/>
              </a:ext>
            </a:extLst>
          </p:cNvPr>
          <p:cNvSpPr>
            <a:spLocks noGrp="1"/>
          </p:cNvSpPr>
          <p:nvPr>
            <p:ph type="pic" sz="quarter" idx="21"/>
          </p:nvPr>
        </p:nvSpPr>
        <p:spPr>
          <a:xfrm>
            <a:off x="840630" y="2299734"/>
            <a:ext cx="1512266" cy="1512266"/>
          </a:xfrm>
          <a:prstGeom prst="ellipse">
            <a:avLst/>
          </a:prstGeom>
        </p:spPr>
        <p:txBody>
          <a:bodyPr anchor="ctr">
            <a:normAutofit/>
          </a:bodyPr>
          <a:lstStyle>
            <a:lvl1pPr marL="0" indent="0" algn="ctr">
              <a:buNone/>
              <a:defRPr sz="1000"/>
            </a:lvl1pPr>
          </a:lstStyle>
          <a:p>
            <a:endParaRPr lang="en-US" dirty="0"/>
          </a:p>
        </p:txBody>
      </p:sp>
      <p:sp>
        <p:nvSpPr>
          <p:cNvPr id="16" name="Picture Placeholder 18">
            <a:extLst>
              <a:ext uri="{FF2B5EF4-FFF2-40B4-BE49-F238E27FC236}">
                <a16:creationId xmlns:a16="http://schemas.microsoft.com/office/drawing/2014/main" id="{830C6B90-752D-4D13-853A-25DDE7FF4A56}"/>
              </a:ext>
            </a:extLst>
          </p:cNvPr>
          <p:cNvSpPr>
            <a:spLocks noGrp="1"/>
          </p:cNvSpPr>
          <p:nvPr>
            <p:ph type="pic" sz="quarter" idx="22"/>
          </p:nvPr>
        </p:nvSpPr>
        <p:spPr>
          <a:xfrm>
            <a:off x="3088496" y="2299734"/>
            <a:ext cx="1512266" cy="1512266"/>
          </a:xfrm>
          <a:prstGeom prst="ellipse">
            <a:avLst/>
          </a:prstGeom>
        </p:spPr>
        <p:txBody>
          <a:bodyPr anchor="ctr">
            <a:normAutofit/>
          </a:bodyPr>
          <a:lstStyle>
            <a:lvl1pPr marL="0" indent="0" algn="ctr">
              <a:buNone/>
              <a:defRPr sz="1000"/>
            </a:lvl1pPr>
          </a:lstStyle>
          <a:p>
            <a:endParaRPr lang="en-US" dirty="0"/>
          </a:p>
        </p:txBody>
      </p:sp>
      <p:sp>
        <p:nvSpPr>
          <p:cNvPr id="17" name="Picture Placeholder 18">
            <a:extLst>
              <a:ext uri="{FF2B5EF4-FFF2-40B4-BE49-F238E27FC236}">
                <a16:creationId xmlns:a16="http://schemas.microsoft.com/office/drawing/2014/main" id="{D8BE65DE-F4D6-4A50-8E37-95593DD656D1}"/>
              </a:ext>
            </a:extLst>
          </p:cNvPr>
          <p:cNvSpPr>
            <a:spLocks noGrp="1"/>
          </p:cNvSpPr>
          <p:nvPr>
            <p:ph type="pic" sz="quarter" idx="23"/>
          </p:nvPr>
        </p:nvSpPr>
        <p:spPr>
          <a:xfrm>
            <a:off x="5338114" y="2299734"/>
            <a:ext cx="1512266" cy="1512266"/>
          </a:xfrm>
          <a:prstGeom prst="ellipse">
            <a:avLst/>
          </a:prstGeom>
        </p:spPr>
        <p:txBody>
          <a:bodyPr anchor="ctr">
            <a:normAutofit/>
          </a:bodyPr>
          <a:lstStyle>
            <a:lvl1pPr marL="0" indent="0" algn="ctr">
              <a:buNone/>
              <a:defRPr sz="1000"/>
            </a:lvl1pPr>
          </a:lstStyle>
          <a:p>
            <a:endParaRPr lang="en-US" dirty="0"/>
          </a:p>
        </p:txBody>
      </p:sp>
      <p:sp>
        <p:nvSpPr>
          <p:cNvPr id="20" name="Picture Placeholder 18">
            <a:extLst>
              <a:ext uri="{FF2B5EF4-FFF2-40B4-BE49-F238E27FC236}">
                <a16:creationId xmlns:a16="http://schemas.microsoft.com/office/drawing/2014/main" id="{0C4EF2E9-A9C0-4BDC-9D68-C6AC89C94B88}"/>
              </a:ext>
            </a:extLst>
          </p:cNvPr>
          <p:cNvSpPr>
            <a:spLocks noGrp="1"/>
          </p:cNvSpPr>
          <p:nvPr>
            <p:ph type="pic" sz="quarter" idx="24"/>
          </p:nvPr>
        </p:nvSpPr>
        <p:spPr>
          <a:xfrm>
            <a:off x="7587733" y="2299734"/>
            <a:ext cx="1512266" cy="1512266"/>
          </a:xfrm>
          <a:prstGeom prst="ellipse">
            <a:avLst/>
          </a:prstGeom>
        </p:spPr>
        <p:txBody>
          <a:bodyPr anchor="ctr">
            <a:normAutofit/>
          </a:bodyPr>
          <a:lstStyle>
            <a:lvl1pPr marL="0" indent="0" algn="ctr">
              <a:buNone/>
              <a:defRPr sz="1000"/>
            </a:lvl1pPr>
          </a:lstStyle>
          <a:p>
            <a:endParaRPr lang="en-US" dirty="0"/>
          </a:p>
        </p:txBody>
      </p:sp>
      <p:sp>
        <p:nvSpPr>
          <p:cNvPr id="2" name="Date Placeholder 1">
            <a:extLst>
              <a:ext uri="{FF2B5EF4-FFF2-40B4-BE49-F238E27FC236}">
                <a16:creationId xmlns:a16="http://schemas.microsoft.com/office/drawing/2014/main" id="{A8DB7366-F2D3-4423-AFC0-8CF5A476E5B9}"/>
              </a:ext>
            </a:extLst>
          </p:cNvPr>
          <p:cNvSpPr>
            <a:spLocks noGrp="1"/>
          </p:cNvSpPr>
          <p:nvPr>
            <p:ph type="dt" sz="half" idx="10"/>
          </p:nvPr>
        </p:nvSpPr>
        <p:spPr/>
        <p:txBody>
          <a:bodyPr/>
          <a:lstStyle/>
          <a:p>
            <a:fld id="{2A894BF1-8D3E-4004-9D9C-E6C3DC6EA064}" type="datetimeFigureOut">
              <a:rPr lang="en-US" smtClean="0"/>
              <a:t>9/20/2021</a:t>
            </a:fld>
            <a:endParaRPr lang="en-US" dirty="0"/>
          </a:p>
        </p:txBody>
      </p:sp>
      <p:sp>
        <p:nvSpPr>
          <p:cNvPr id="3" name="Footer Placeholder 2">
            <a:extLst>
              <a:ext uri="{FF2B5EF4-FFF2-40B4-BE49-F238E27FC236}">
                <a16:creationId xmlns:a16="http://schemas.microsoft.com/office/drawing/2014/main" id="{2D71DED8-EAA3-4EC4-BF66-E97054648D8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32DF61C-B7E2-4BAC-AF5B-354C8757261B}"/>
              </a:ext>
            </a:extLst>
          </p:cNvPr>
          <p:cNvSpPr>
            <a:spLocks noGrp="1"/>
          </p:cNvSpPr>
          <p:nvPr>
            <p:ph type="sldNum" sz="quarter" idx="12"/>
          </p:nvPr>
        </p:nvSpPr>
        <p:spPr/>
        <p:txBody>
          <a:bodyPr/>
          <a:lstStyle/>
          <a:p>
            <a:fld id="{F3BB0851-680D-4F20-952F-CE68C8DC2298}" type="slidenum">
              <a:rPr lang="en-US" smtClean="0"/>
              <a:t>‹#›</a:t>
            </a:fld>
            <a:endParaRPr lang="en-US" dirty="0"/>
          </a:p>
        </p:txBody>
      </p:sp>
      <p:sp>
        <p:nvSpPr>
          <p:cNvPr id="9" name="Oval 8">
            <a:extLst>
              <a:ext uri="{FF2B5EF4-FFF2-40B4-BE49-F238E27FC236}">
                <a16:creationId xmlns:a16="http://schemas.microsoft.com/office/drawing/2014/main" id="{268EDE4F-E9D9-44B7-A24C-D2B5A789CF3A}"/>
              </a:ext>
            </a:extLst>
          </p:cNvPr>
          <p:cNvSpPr/>
          <p:nvPr userDrawn="1"/>
        </p:nvSpPr>
        <p:spPr>
          <a:xfrm>
            <a:off x="9790373" y="2251005"/>
            <a:ext cx="1609724" cy="160972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icture Placeholder 18">
            <a:extLst>
              <a:ext uri="{FF2B5EF4-FFF2-40B4-BE49-F238E27FC236}">
                <a16:creationId xmlns:a16="http://schemas.microsoft.com/office/drawing/2014/main" id="{BA7B0916-9945-4FED-A7E5-B400AEA56EBE}"/>
              </a:ext>
            </a:extLst>
          </p:cNvPr>
          <p:cNvSpPr>
            <a:spLocks noGrp="1"/>
          </p:cNvSpPr>
          <p:nvPr>
            <p:ph type="pic" sz="quarter" idx="25"/>
          </p:nvPr>
        </p:nvSpPr>
        <p:spPr>
          <a:xfrm>
            <a:off x="9839102" y="2299734"/>
            <a:ext cx="1512266" cy="1512266"/>
          </a:xfrm>
          <a:prstGeom prst="ellipse">
            <a:avLst/>
          </a:prstGeom>
        </p:spPr>
        <p:txBody>
          <a:bodyPr anchor="ctr">
            <a:normAutofit/>
          </a:bodyPr>
          <a:lstStyle>
            <a:lvl1pPr marL="0" indent="0" algn="ctr">
              <a:buNone/>
              <a:defRPr sz="1000"/>
            </a:lvl1pPr>
          </a:lstStyle>
          <a:p>
            <a:endParaRPr lang="en-US" dirty="0"/>
          </a:p>
        </p:txBody>
      </p:sp>
    </p:spTree>
    <p:extLst>
      <p:ext uri="{BB962C8B-B14F-4D97-AF65-F5344CB8AC3E}">
        <p14:creationId xmlns:p14="http://schemas.microsoft.com/office/powerpoint/2010/main" val="2517717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17C592B1-1AA0-4CFC-94C4-306A1256C5E3}"/>
              </a:ext>
            </a:extLst>
          </p:cNvPr>
          <p:cNvSpPr>
            <a:spLocks noGrp="1"/>
          </p:cNvSpPr>
          <p:nvPr>
            <p:ph type="pic" sz="quarter" idx="13"/>
          </p:nvPr>
        </p:nvSpPr>
        <p:spPr>
          <a:xfrm>
            <a:off x="4005808" y="1485083"/>
            <a:ext cx="797814" cy="797814"/>
          </a:xfrm>
          <a:prstGeom prst="ellipse">
            <a:avLst/>
          </a:prstGeom>
        </p:spPr>
        <p:txBody>
          <a:bodyPr anchor="ctr">
            <a:normAutofit/>
          </a:bodyPr>
          <a:lstStyle>
            <a:lvl1pPr marL="0" indent="0" algn="ctr">
              <a:buNone/>
              <a:defRPr sz="1000"/>
            </a:lvl1pPr>
          </a:lstStyle>
          <a:p>
            <a:endParaRPr lang="en-US" dirty="0"/>
          </a:p>
        </p:txBody>
      </p:sp>
      <p:sp>
        <p:nvSpPr>
          <p:cNvPr id="20" name="Picture Placeholder 18">
            <a:extLst>
              <a:ext uri="{FF2B5EF4-FFF2-40B4-BE49-F238E27FC236}">
                <a16:creationId xmlns:a16="http://schemas.microsoft.com/office/drawing/2014/main" id="{C4B0D681-8F09-44AA-98B4-A9F3485F8E77}"/>
              </a:ext>
            </a:extLst>
          </p:cNvPr>
          <p:cNvSpPr>
            <a:spLocks noGrp="1"/>
          </p:cNvSpPr>
          <p:nvPr>
            <p:ph type="pic" sz="quarter" idx="14"/>
          </p:nvPr>
        </p:nvSpPr>
        <p:spPr>
          <a:xfrm>
            <a:off x="7388378" y="1485083"/>
            <a:ext cx="797814" cy="797814"/>
          </a:xfrm>
          <a:prstGeom prst="ellipse">
            <a:avLst/>
          </a:prstGeom>
        </p:spPr>
        <p:txBody>
          <a:bodyPr anchor="ctr">
            <a:normAutofit/>
          </a:bodyPr>
          <a:lstStyle>
            <a:lvl1pPr marL="0" indent="0" algn="ctr">
              <a:buNone/>
              <a:defRPr sz="1000"/>
            </a:lvl1pPr>
          </a:lstStyle>
          <a:p>
            <a:endParaRPr lang="en-US" dirty="0"/>
          </a:p>
        </p:txBody>
      </p:sp>
      <p:sp>
        <p:nvSpPr>
          <p:cNvPr id="21" name="Picture Placeholder 18">
            <a:extLst>
              <a:ext uri="{FF2B5EF4-FFF2-40B4-BE49-F238E27FC236}">
                <a16:creationId xmlns:a16="http://schemas.microsoft.com/office/drawing/2014/main" id="{AAB6E19A-53F3-43DF-88FD-7EF18BE32CF4}"/>
              </a:ext>
            </a:extLst>
          </p:cNvPr>
          <p:cNvSpPr>
            <a:spLocks noGrp="1"/>
          </p:cNvSpPr>
          <p:nvPr>
            <p:ph type="pic" sz="quarter" idx="15"/>
          </p:nvPr>
        </p:nvSpPr>
        <p:spPr>
          <a:xfrm>
            <a:off x="9375206" y="3466088"/>
            <a:ext cx="797814" cy="797814"/>
          </a:xfrm>
          <a:prstGeom prst="ellipse">
            <a:avLst/>
          </a:prstGeom>
        </p:spPr>
        <p:txBody>
          <a:bodyPr anchor="ctr">
            <a:normAutofit/>
          </a:bodyPr>
          <a:lstStyle>
            <a:lvl1pPr marL="0" indent="0" algn="ctr">
              <a:buNone/>
              <a:defRPr sz="1000"/>
            </a:lvl1pPr>
          </a:lstStyle>
          <a:p>
            <a:endParaRPr lang="en-US" dirty="0"/>
          </a:p>
        </p:txBody>
      </p:sp>
      <p:sp>
        <p:nvSpPr>
          <p:cNvPr id="22" name="Picture Placeholder 18">
            <a:extLst>
              <a:ext uri="{FF2B5EF4-FFF2-40B4-BE49-F238E27FC236}">
                <a16:creationId xmlns:a16="http://schemas.microsoft.com/office/drawing/2014/main" id="{3AC9AE98-6C04-4FD2-8B67-65E863E572DF}"/>
              </a:ext>
            </a:extLst>
          </p:cNvPr>
          <p:cNvSpPr>
            <a:spLocks noGrp="1"/>
          </p:cNvSpPr>
          <p:nvPr>
            <p:ph type="pic" sz="quarter" idx="16"/>
          </p:nvPr>
        </p:nvSpPr>
        <p:spPr>
          <a:xfrm>
            <a:off x="7388377" y="3466088"/>
            <a:ext cx="797814" cy="797814"/>
          </a:xfrm>
          <a:prstGeom prst="ellipse">
            <a:avLst/>
          </a:prstGeom>
        </p:spPr>
        <p:txBody>
          <a:bodyPr anchor="ctr">
            <a:normAutofit/>
          </a:bodyPr>
          <a:lstStyle>
            <a:lvl1pPr marL="0" indent="0" algn="ctr">
              <a:buNone/>
              <a:defRPr sz="1000"/>
            </a:lvl1pPr>
          </a:lstStyle>
          <a:p>
            <a:endParaRPr lang="en-US" dirty="0"/>
          </a:p>
        </p:txBody>
      </p:sp>
      <p:sp>
        <p:nvSpPr>
          <p:cNvPr id="23" name="Picture Placeholder 18">
            <a:extLst>
              <a:ext uri="{FF2B5EF4-FFF2-40B4-BE49-F238E27FC236}">
                <a16:creationId xmlns:a16="http://schemas.microsoft.com/office/drawing/2014/main" id="{8B852B50-01B1-46C6-BB86-E58C081F051F}"/>
              </a:ext>
            </a:extLst>
          </p:cNvPr>
          <p:cNvSpPr>
            <a:spLocks noGrp="1"/>
          </p:cNvSpPr>
          <p:nvPr>
            <p:ph type="pic" sz="quarter" idx="17"/>
          </p:nvPr>
        </p:nvSpPr>
        <p:spPr>
          <a:xfrm>
            <a:off x="4005808" y="3466088"/>
            <a:ext cx="797814" cy="797814"/>
          </a:xfrm>
          <a:prstGeom prst="ellipse">
            <a:avLst/>
          </a:prstGeom>
        </p:spPr>
        <p:txBody>
          <a:bodyPr anchor="ctr">
            <a:normAutofit/>
          </a:bodyPr>
          <a:lstStyle>
            <a:lvl1pPr marL="0" indent="0" algn="ctr">
              <a:buNone/>
              <a:defRPr sz="1000"/>
            </a:lvl1pPr>
          </a:lstStyle>
          <a:p>
            <a:endParaRPr lang="en-US" dirty="0"/>
          </a:p>
        </p:txBody>
      </p:sp>
      <p:sp>
        <p:nvSpPr>
          <p:cNvPr id="24" name="Picture Placeholder 18">
            <a:extLst>
              <a:ext uri="{FF2B5EF4-FFF2-40B4-BE49-F238E27FC236}">
                <a16:creationId xmlns:a16="http://schemas.microsoft.com/office/drawing/2014/main" id="{7C15011F-2C39-4474-927E-539B595F7F36}"/>
              </a:ext>
            </a:extLst>
          </p:cNvPr>
          <p:cNvSpPr>
            <a:spLocks noGrp="1"/>
          </p:cNvSpPr>
          <p:nvPr>
            <p:ph type="pic" sz="quarter" idx="18"/>
          </p:nvPr>
        </p:nvSpPr>
        <p:spPr>
          <a:xfrm>
            <a:off x="2024806" y="3466088"/>
            <a:ext cx="797814" cy="797814"/>
          </a:xfrm>
          <a:prstGeom prst="ellipse">
            <a:avLst/>
          </a:prstGeom>
        </p:spPr>
        <p:txBody>
          <a:bodyPr anchor="ctr">
            <a:normAutofit/>
          </a:bodyPr>
          <a:lstStyle>
            <a:lvl1pPr marL="0" indent="0" algn="ctr">
              <a:buNone/>
              <a:defRPr sz="1000"/>
            </a:lvl1pPr>
          </a:lstStyle>
          <a:p>
            <a:endParaRPr lang="en-US" dirty="0"/>
          </a:p>
        </p:txBody>
      </p:sp>
      <p:sp>
        <p:nvSpPr>
          <p:cNvPr id="25" name="Picture Placeholder 18">
            <a:extLst>
              <a:ext uri="{FF2B5EF4-FFF2-40B4-BE49-F238E27FC236}">
                <a16:creationId xmlns:a16="http://schemas.microsoft.com/office/drawing/2014/main" id="{290F609A-0479-4005-B692-4C85194AA5B0}"/>
              </a:ext>
            </a:extLst>
          </p:cNvPr>
          <p:cNvSpPr>
            <a:spLocks noGrp="1"/>
          </p:cNvSpPr>
          <p:nvPr>
            <p:ph type="pic" sz="quarter" idx="19"/>
          </p:nvPr>
        </p:nvSpPr>
        <p:spPr>
          <a:xfrm>
            <a:off x="4005808" y="5447090"/>
            <a:ext cx="797814" cy="797814"/>
          </a:xfrm>
          <a:prstGeom prst="ellipse">
            <a:avLst/>
          </a:prstGeom>
        </p:spPr>
        <p:txBody>
          <a:bodyPr anchor="ctr">
            <a:normAutofit/>
          </a:bodyPr>
          <a:lstStyle>
            <a:lvl1pPr marL="0" indent="0" algn="ctr">
              <a:buNone/>
              <a:defRPr sz="1000"/>
            </a:lvl1pPr>
          </a:lstStyle>
          <a:p>
            <a:endParaRPr lang="en-US" dirty="0"/>
          </a:p>
        </p:txBody>
      </p:sp>
      <p:sp>
        <p:nvSpPr>
          <p:cNvPr id="26" name="Picture Placeholder 18">
            <a:extLst>
              <a:ext uri="{FF2B5EF4-FFF2-40B4-BE49-F238E27FC236}">
                <a16:creationId xmlns:a16="http://schemas.microsoft.com/office/drawing/2014/main" id="{F00C5272-B24B-44DD-9568-22F1E47EC8C8}"/>
              </a:ext>
            </a:extLst>
          </p:cNvPr>
          <p:cNvSpPr>
            <a:spLocks noGrp="1"/>
          </p:cNvSpPr>
          <p:nvPr>
            <p:ph type="pic" sz="quarter" idx="20"/>
          </p:nvPr>
        </p:nvSpPr>
        <p:spPr>
          <a:xfrm>
            <a:off x="7388378" y="5447090"/>
            <a:ext cx="797814" cy="797814"/>
          </a:xfrm>
          <a:prstGeom prst="ellipse">
            <a:avLst/>
          </a:prstGeom>
        </p:spPr>
        <p:txBody>
          <a:bodyPr anchor="ctr">
            <a:normAutofit/>
          </a:bodyPr>
          <a:lstStyle>
            <a:lvl1pPr marL="0" indent="0" algn="ctr">
              <a:buNone/>
              <a:defRPr sz="1000"/>
            </a:lvl1pPr>
          </a:lstStyle>
          <a:p>
            <a:endParaRPr lang="en-US" dirty="0"/>
          </a:p>
        </p:txBody>
      </p:sp>
      <p:sp>
        <p:nvSpPr>
          <p:cNvPr id="29" name="Picture Placeholder 18">
            <a:extLst>
              <a:ext uri="{FF2B5EF4-FFF2-40B4-BE49-F238E27FC236}">
                <a16:creationId xmlns:a16="http://schemas.microsoft.com/office/drawing/2014/main" id="{F8AF4341-D157-482A-8943-2FE7B46FA899}"/>
              </a:ext>
            </a:extLst>
          </p:cNvPr>
          <p:cNvSpPr>
            <a:spLocks noGrp="1"/>
          </p:cNvSpPr>
          <p:nvPr>
            <p:ph type="pic" sz="quarter" idx="21"/>
          </p:nvPr>
        </p:nvSpPr>
        <p:spPr>
          <a:xfrm>
            <a:off x="5360768" y="3129761"/>
            <a:ext cx="1470466" cy="1470466"/>
          </a:xfrm>
          <a:prstGeom prst="ellipse">
            <a:avLst/>
          </a:prstGeom>
        </p:spPr>
        <p:txBody>
          <a:bodyPr anchor="ctr">
            <a:normAutofit/>
          </a:bodyPr>
          <a:lstStyle>
            <a:lvl1pPr marL="0" indent="0" algn="ctr">
              <a:buNone/>
              <a:defRPr sz="1000"/>
            </a:lvl1pPr>
          </a:lstStyle>
          <a:p>
            <a:endParaRPr lang="en-US" dirty="0"/>
          </a:p>
        </p:txBody>
      </p:sp>
      <p:sp>
        <p:nvSpPr>
          <p:cNvPr id="2" name="Date Placeholder 1">
            <a:extLst>
              <a:ext uri="{FF2B5EF4-FFF2-40B4-BE49-F238E27FC236}">
                <a16:creationId xmlns:a16="http://schemas.microsoft.com/office/drawing/2014/main" id="{A8DB7366-F2D3-4423-AFC0-8CF5A476E5B9}"/>
              </a:ext>
            </a:extLst>
          </p:cNvPr>
          <p:cNvSpPr>
            <a:spLocks noGrp="1"/>
          </p:cNvSpPr>
          <p:nvPr>
            <p:ph type="dt" sz="half" idx="10"/>
          </p:nvPr>
        </p:nvSpPr>
        <p:spPr/>
        <p:txBody>
          <a:bodyPr/>
          <a:lstStyle/>
          <a:p>
            <a:fld id="{2A894BF1-8D3E-4004-9D9C-E6C3DC6EA064}" type="datetimeFigureOut">
              <a:rPr lang="en-US" smtClean="0"/>
              <a:t>9/20/2021</a:t>
            </a:fld>
            <a:endParaRPr lang="en-US" dirty="0"/>
          </a:p>
        </p:txBody>
      </p:sp>
      <p:sp>
        <p:nvSpPr>
          <p:cNvPr id="3" name="Footer Placeholder 2">
            <a:extLst>
              <a:ext uri="{FF2B5EF4-FFF2-40B4-BE49-F238E27FC236}">
                <a16:creationId xmlns:a16="http://schemas.microsoft.com/office/drawing/2014/main" id="{2D71DED8-EAA3-4EC4-BF66-E97054648D8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32DF61C-B7E2-4BAC-AF5B-354C8757261B}"/>
              </a:ext>
            </a:extLst>
          </p:cNvPr>
          <p:cNvSpPr>
            <a:spLocks noGrp="1"/>
          </p:cNvSpPr>
          <p:nvPr>
            <p:ph type="sldNum" sz="quarter" idx="12"/>
          </p:nvPr>
        </p:nvSpPr>
        <p:spPr/>
        <p:txBody>
          <a:bodyPr/>
          <a:lstStyle/>
          <a:p>
            <a:fld id="{F3BB0851-680D-4F20-952F-CE68C8DC2298}" type="slidenum">
              <a:rPr lang="en-US" smtClean="0"/>
              <a:t>‹#›</a:t>
            </a:fld>
            <a:endParaRPr lang="en-US" dirty="0"/>
          </a:p>
        </p:txBody>
      </p:sp>
      <p:sp>
        <p:nvSpPr>
          <p:cNvPr id="5" name="Donut 16">
            <a:extLst>
              <a:ext uri="{FF2B5EF4-FFF2-40B4-BE49-F238E27FC236}">
                <a16:creationId xmlns:a16="http://schemas.microsoft.com/office/drawing/2014/main" id="{8D96FB62-3278-4F37-9718-55038D87B35F}"/>
              </a:ext>
            </a:extLst>
          </p:cNvPr>
          <p:cNvSpPr/>
          <p:nvPr userDrawn="1"/>
        </p:nvSpPr>
        <p:spPr>
          <a:xfrm>
            <a:off x="5743649" y="1821360"/>
            <a:ext cx="4087268" cy="4087268"/>
          </a:xfrm>
          <a:prstGeom prst="donut">
            <a:avLst>
              <a:gd name="adj" fmla="val 1107"/>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Donut 17">
            <a:extLst>
              <a:ext uri="{FF2B5EF4-FFF2-40B4-BE49-F238E27FC236}">
                <a16:creationId xmlns:a16="http://schemas.microsoft.com/office/drawing/2014/main" id="{1AD3730B-637F-4F8E-BDCD-532E6A818F51}"/>
              </a:ext>
            </a:extLst>
          </p:cNvPr>
          <p:cNvSpPr/>
          <p:nvPr userDrawn="1"/>
        </p:nvSpPr>
        <p:spPr>
          <a:xfrm>
            <a:off x="3284163" y="2744440"/>
            <a:ext cx="2241108" cy="2241108"/>
          </a:xfrm>
          <a:prstGeom prst="donut">
            <a:avLst>
              <a:gd name="adj" fmla="val 4244"/>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Donut 17">
            <a:extLst>
              <a:ext uri="{FF2B5EF4-FFF2-40B4-BE49-F238E27FC236}">
                <a16:creationId xmlns:a16="http://schemas.microsoft.com/office/drawing/2014/main" id="{BCEA91A4-3AFA-4E4D-B5CC-0AE57F33FDD8}"/>
              </a:ext>
            </a:extLst>
          </p:cNvPr>
          <p:cNvSpPr/>
          <p:nvPr userDrawn="1"/>
        </p:nvSpPr>
        <p:spPr>
          <a:xfrm>
            <a:off x="6666729" y="2744440"/>
            <a:ext cx="2241108" cy="2241108"/>
          </a:xfrm>
          <a:prstGeom prst="donut">
            <a:avLst>
              <a:gd name="adj" fmla="val 424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Donut 16">
            <a:extLst>
              <a:ext uri="{FF2B5EF4-FFF2-40B4-BE49-F238E27FC236}">
                <a16:creationId xmlns:a16="http://schemas.microsoft.com/office/drawing/2014/main" id="{235903F1-4240-4A29-BF5E-AEDA1F544771}"/>
              </a:ext>
            </a:extLst>
          </p:cNvPr>
          <p:cNvSpPr/>
          <p:nvPr userDrawn="1"/>
        </p:nvSpPr>
        <p:spPr>
          <a:xfrm>
            <a:off x="2361083" y="1821360"/>
            <a:ext cx="4087268" cy="4087268"/>
          </a:xfrm>
          <a:prstGeom prst="donut">
            <a:avLst>
              <a:gd name="adj" fmla="val 110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8805151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5" name="Picture Placeholder 18">
            <a:extLst>
              <a:ext uri="{FF2B5EF4-FFF2-40B4-BE49-F238E27FC236}">
                <a16:creationId xmlns:a16="http://schemas.microsoft.com/office/drawing/2014/main" id="{D942F65A-16FB-404B-BDB0-2AEF44A8CE44}"/>
              </a:ext>
            </a:extLst>
          </p:cNvPr>
          <p:cNvSpPr>
            <a:spLocks noGrp="1"/>
          </p:cNvSpPr>
          <p:nvPr>
            <p:ph type="pic" sz="quarter" idx="13"/>
          </p:nvPr>
        </p:nvSpPr>
        <p:spPr>
          <a:xfrm>
            <a:off x="4008898" y="1470297"/>
            <a:ext cx="1620454" cy="1620454"/>
          </a:xfrm>
          <a:prstGeom prst="rect">
            <a:avLst/>
          </a:prstGeom>
        </p:spPr>
        <p:txBody>
          <a:bodyPr anchor="ctr">
            <a:normAutofit/>
          </a:bodyPr>
          <a:lstStyle>
            <a:lvl1pPr marL="0" indent="0" algn="ctr">
              <a:buNone/>
              <a:defRPr sz="1000"/>
            </a:lvl1pPr>
          </a:lstStyle>
          <a:p>
            <a:endParaRPr lang="en-US" dirty="0"/>
          </a:p>
        </p:txBody>
      </p:sp>
      <p:sp>
        <p:nvSpPr>
          <p:cNvPr id="36" name="Picture Placeholder 18">
            <a:extLst>
              <a:ext uri="{FF2B5EF4-FFF2-40B4-BE49-F238E27FC236}">
                <a16:creationId xmlns:a16="http://schemas.microsoft.com/office/drawing/2014/main" id="{8F8D3E8E-28CD-4C01-86BF-AF29F419A8B1}"/>
              </a:ext>
            </a:extLst>
          </p:cNvPr>
          <p:cNvSpPr>
            <a:spLocks noGrp="1"/>
          </p:cNvSpPr>
          <p:nvPr>
            <p:ph type="pic" sz="quarter" idx="14"/>
          </p:nvPr>
        </p:nvSpPr>
        <p:spPr>
          <a:xfrm>
            <a:off x="6030216" y="1470297"/>
            <a:ext cx="1620454" cy="1620454"/>
          </a:xfrm>
          <a:prstGeom prst="rect">
            <a:avLst/>
          </a:prstGeom>
        </p:spPr>
        <p:txBody>
          <a:bodyPr anchor="ctr">
            <a:normAutofit/>
          </a:bodyPr>
          <a:lstStyle>
            <a:lvl1pPr marL="0" indent="0" algn="ctr">
              <a:buNone/>
              <a:defRPr sz="1000"/>
            </a:lvl1pPr>
          </a:lstStyle>
          <a:p>
            <a:endParaRPr lang="en-US" dirty="0"/>
          </a:p>
        </p:txBody>
      </p:sp>
      <p:sp>
        <p:nvSpPr>
          <p:cNvPr id="37" name="Picture Placeholder 18">
            <a:extLst>
              <a:ext uri="{FF2B5EF4-FFF2-40B4-BE49-F238E27FC236}">
                <a16:creationId xmlns:a16="http://schemas.microsoft.com/office/drawing/2014/main" id="{77778A54-0D7A-4F67-B60B-E70A4D319A5E}"/>
              </a:ext>
            </a:extLst>
          </p:cNvPr>
          <p:cNvSpPr>
            <a:spLocks noGrp="1"/>
          </p:cNvSpPr>
          <p:nvPr>
            <p:ph type="pic" sz="quarter" idx="15"/>
          </p:nvPr>
        </p:nvSpPr>
        <p:spPr>
          <a:xfrm>
            <a:off x="8051534" y="1470297"/>
            <a:ext cx="1620454" cy="1620454"/>
          </a:xfrm>
          <a:prstGeom prst="rect">
            <a:avLst/>
          </a:prstGeom>
        </p:spPr>
        <p:txBody>
          <a:bodyPr anchor="ctr">
            <a:normAutofit/>
          </a:bodyPr>
          <a:lstStyle>
            <a:lvl1pPr marL="0" indent="0" algn="ctr">
              <a:buNone/>
              <a:defRPr sz="1000"/>
            </a:lvl1pPr>
          </a:lstStyle>
          <a:p>
            <a:endParaRPr lang="en-US" dirty="0"/>
          </a:p>
        </p:txBody>
      </p:sp>
      <p:sp>
        <p:nvSpPr>
          <p:cNvPr id="38" name="Picture Placeholder 18">
            <a:extLst>
              <a:ext uri="{FF2B5EF4-FFF2-40B4-BE49-F238E27FC236}">
                <a16:creationId xmlns:a16="http://schemas.microsoft.com/office/drawing/2014/main" id="{C23CBB9A-6616-423A-B721-206EDA70DB37}"/>
              </a:ext>
            </a:extLst>
          </p:cNvPr>
          <p:cNvSpPr>
            <a:spLocks noGrp="1"/>
          </p:cNvSpPr>
          <p:nvPr>
            <p:ph type="pic" sz="quarter" idx="16"/>
          </p:nvPr>
        </p:nvSpPr>
        <p:spPr>
          <a:xfrm>
            <a:off x="10072851" y="1470297"/>
            <a:ext cx="1620454" cy="1620454"/>
          </a:xfrm>
          <a:prstGeom prst="rect">
            <a:avLst/>
          </a:prstGeom>
        </p:spPr>
        <p:txBody>
          <a:bodyPr anchor="ctr">
            <a:normAutofit/>
          </a:bodyPr>
          <a:lstStyle>
            <a:lvl1pPr marL="0" indent="0" algn="ctr">
              <a:buNone/>
              <a:defRPr sz="1000"/>
            </a:lvl1pPr>
          </a:lstStyle>
          <a:p>
            <a:endParaRPr lang="en-US" dirty="0"/>
          </a:p>
        </p:txBody>
      </p:sp>
      <p:sp>
        <p:nvSpPr>
          <p:cNvPr id="39" name="Picture Placeholder 18">
            <a:extLst>
              <a:ext uri="{FF2B5EF4-FFF2-40B4-BE49-F238E27FC236}">
                <a16:creationId xmlns:a16="http://schemas.microsoft.com/office/drawing/2014/main" id="{02CB89A6-A92B-4603-8CD3-2F7E8F9AD1E1}"/>
              </a:ext>
            </a:extLst>
          </p:cNvPr>
          <p:cNvSpPr>
            <a:spLocks noGrp="1"/>
          </p:cNvSpPr>
          <p:nvPr>
            <p:ph type="pic" sz="quarter" idx="17"/>
          </p:nvPr>
        </p:nvSpPr>
        <p:spPr>
          <a:xfrm>
            <a:off x="4008898" y="3963200"/>
            <a:ext cx="1620454" cy="1620454"/>
          </a:xfrm>
          <a:prstGeom prst="rect">
            <a:avLst/>
          </a:prstGeom>
        </p:spPr>
        <p:txBody>
          <a:bodyPr anchor="ctr">
            <a:normAutofit/>
          </a:bodyPr>
          <a:lstStyle>
            <a:lvl1pPr marL="0" indent="0" algn="ctr">
              <a:buNone/>
              <a:defRPr sz="1000"/>
            </a:lvl1pPr>
          </a:lstStyle>
          <a:p>
            <a:endParaRPr lang="en-US" dirty="0"/>
          </a:p>
        </p:txBody>
      </p:sp>
      <p:sp>
        <p:nvSpPr>
          <p:cNvPr id="40" name="Picture Placeholder 18">
            <a:extLst>
              <a:ext uri="{FF2B5EF4-FFF2-40B4-BE49-F238E27FC236}">
                <a16:creationId xmlns:a16="http://schemas.microsoft.com/office/drawing/2014/main" id="{88689CBD-D6B4-4375-8AA8-D5D8DE3067AE}"/>
              </a:ext>
            </a:extLst>
          </p:cNvPr>
          <p:cNvSpPr>
            <a:spLocks noGrp="1"/>
          </p:cNvSpPr>
          <p:nvPr>
            <p:ph type="pic" sz="quarter" idx="18"/>
          </p:nvPr>
        </p:nvSpPr>
        <p:spPr>
          <a:xfrm>
            <a:off x="6030216" y="3963200"/>
            <a:ext cx="1620454" cy="1620454"/>
          </a:xfrm>
          <a:prstGeom prst="rect">
            <a:avLst/>
          </a:prstGeom>
        </p:spPr>
        <p:txBody>
          <a:bodyPr anchor="ctr">
            <a:normAutofit/>
          </a:bodyPr>
          <a:lstStyle>
            <a:lvl1pPr marL="0" indent="0" algn="ctr">
              <a:buNone/>
              <a:defRPr sz="1000"/>
            </a:lvl1pPr>
          </a:lstStyle>
          <a:p>
            <a:endParaRPr lang="en-US" dirty="0"/>
          </a:p>
        </p:txBody>
      </p:sp>
      <p:sp>
        <p:nvSpPr>
          <p:cNvPr id="41" name="Picture Placeholder 18">
            <a:extLst>
              <a:ext uri="{FF2B5EF4-FFF2-40B4-BE49-F238E27FC236}">
                <a16:creationId xmlns:a16="http://schemas.microsoft.com/office/drawing/2014/main" id="{D50A8F81-784D-45B5-8E59-CB5202D3A755}"/>
              </a:ext>
            </a:extLst>
          </p:cNvPr>
          <p:cNvSpPr>
            <a:spLocks noGrp="1"/>
          </p:cNvSpPr>
          <p:nvPr>
            <p:ph type="pic" sz="quarter" idx="19"/>
          </p:nvPr>
        </p:nvSpPr>
        <p:spPr>
          <a:xfrm>
            <a:off x="8051534" y="3963200"/>
            <a:ext cx="1620454" cy="1620454"/>
          </a:xfrm>
          <a:prstGeom prst="rect">
            <a:avLst/>
          </a:prstGeom>
        </p:spPr>
        <p:txBody>
          <a:bodyPr anchor="ctr">
            <a:normAutofit/>
          </a:bodyPr>
          <a:lstStyle>
            <a:lvl1pPr marL="0" indent="0" algn="ctr">
              <a:buNone/>
              <a:defRPr sz="1000"/>
            </a:lvl1pPr>
          </a:lstStyle>
          <a:p>
            <a:endParaRPr lang="en-US" dirty="0"/>
          </a:p>
        </p:txBody>
      </p:sp>
      <p:sp>
        <p:nvSpPr>
          <p:cNvPr id="42" name="Picture Placeholder 18">
            <a:extLst>
              <a:ext uri="{FF2B5EF4-FFF2-40B4-BE49-F238E27FC236}">
                <a16:creationId xmlns:a16="http://schemas.microsoft.com/office/drawing/2014/main" id="{D86B1211-DD72-467F-995A-C5CAAD629443}"/>
              </a:ext>
            </a:extLst>
          </p:cNvPr>
          <p:cNvSpPr>
            <a:spLocks noGrp="1"/>
          </p:cNvSpPr>
          <p:nvPr>
            <p:ph type="pic" sz="quarter" idx="20"/>
          </p:nvPr>
        </p:nvSpPr>
        <p:spPr>
          <a:xfrm>
            <a:off x="10072851" y="3963200"/>
            <a:ext cx="1620454" cy="1620454"/>
          </a:xfrm>
          <a:prstGeom prst="rect">
            <a:avLst/>
          </a:prstGeom>
        </p:spPr>
        <p:txBody>
          <a:bodyPr anchor="ctr">
            <a:normAutofit/>
          </a:bodyPr>
          <a:lstStyle>
            <a:lvl1pPr marL="0" indent="0" algn="ctr">
              <a:buNone/>
              <a:defRPr sz="1000"/>
            </a:lvl1pPr>
          </a:lstStyle>
          <a:p>
            <a:endParaRPr lang="en-US" dirty="0"/>
          </a:p>
        </p:txBody>
      </p:sp>
      <p:sp>
        <p:nvSpPr>
          <p:cNvPr id="2" name="Date Placeholder 1">
            <a:extLst>
              <a:ext uri="{FF2B5EF4-FFF2-40B4-BE49-F238E27FC236}">
                <a16:creationId xmlns:a16="http://schemas.microsoft.com/office/drawing/2014/main" id="{A8DB7366-F2D3-4423-AFC0-8CF5A476E5B9}"/>
              </a:ext>
            </a:extLst>
          </p:cNvPr>
          <p:cNvSpPr>
            <a:spLocks noGrp="1"/>
          </p:cNvSpPr>
          <p:nvPr>
            <p:ph type="dt" sz="half" idx="10"/>
          </p:nvPr>
        </p:nvSpPr>
        <p:spPr/>
        <p:txBody>
          <a:bodyPr/>
          <a:lstStyle/>
          <a:p>
            <a:fld id="{2A894BF1-8D3E-4004-9D9C-E6C3DC6EA064}" type="datetimeFigureOut">
              <a:rPr lang="en-US" smtClean="0"/>
              <a:t>9/20/2021</a:t>
            </a:fld>
            <a:endParaRPr lang="en-US" dirty="0"/>
          </a:p>
        </p:txBody>
      </p:sp>
      <p:sp>
        <p:nvSpPr>
          <p:cNvPr id="3" name="Footer Placeholder 2">
            <a:extLst>
              <a:ext uri="{FF2B5EF4-FFF2-40B4-BE49-F238E27FC236}">
                <a16:creationId xmlns:a16="http://schemas.microsoft.com/office/drawing/2014/main" id="{2D71DED8-EAA3-4EC4-BF66-E97054648D8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32DF61C-B7E2-4BAC-AF5B-354C8757261B}"/>
              </a:ext>
            </a:extLst>
          </p:cNvPr>
          <p:cNvSpPr>
            <a:spLocks noGrp="1"/>
          </p:cNvSpPr>
          <p:nvPr>
            <p:ph type="sldNum" sz="quarter" idx="12"/>
          </p:nvPr>
        </p:nvSpPr>
        <p:spPr/>
        <p:txBody>
          <a:bodyPr/>
          <a:lstStyle/>
          <a:p>
            <a:fld id="{F3BB0851-680D-4F20-952F-CE68C8DC2298}" type="slidenum">
              <a:rPr lang="en-US" smtClean="0"/>
              <a:t>‹#›</a:t>
            </a:fld>
            <a:endParaRPr lang="en-US" dirty="0"/>
          </a:p>
        </p:txBody>
      </p:sp>
    </p:spTree>
    <p:extLst>
      <p:ext uri="{BB962C8B-B14F-4D97-AF65-F5344CB8AC3E}">
        <p14:creationId xmlns:p14="http://schemas.microsoft.com/office/powerpoint/2010/main" val="1986629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87B72-C6A0-4BA6-AE64-A04119B500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A7AF75-D8CB-472B-84B9-CAB4F28F0C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5D621B-27C4-469C-B5D0-F0DA9A4E2E98}"/>
              </a:ext>
            </a:extLst>
          </p:cNvPr>
          <p:cNvSpPr>
            <a:spLocks noGrp="1"/>
          </p:cNvSpPr>
          <p:nvPr>
            <p:ph type="dt" sz="half" idx="10"/>
          </p:nvPr>
        </p:nvSpPr>
        <p:spPr/>
        <p:txBody>
          <a:bodyPr/>
          <a:lstStyle/>
          <a:p>
            <a:fld id="{FC78731A-53D3-4F8B-BFCD-772E6B556CC4}" type="datetime1">
              <a:rPr lang="en-US" smtClean="0"/>
              <a:t>9/20/2021</a:t>
            </a:fld>
            <a:endParaRPr lang="en-US" dirty="0"/>
          </a:p>
        </p:txBody>
      </p:sp>
      <p:sp>
        <p:nvSpPr>
          <p:cNvPr id="5" name="Footer Placeholder 4">
            <a:extLst>
              <a:ext uri="{FF2B5EF4-FFF2-40B4-BE49-F238E27FC236}">
                <a16:creationId xmlns:a16="http://schemas.microsoft.com/office/drawing/2014/main" id="{B08A3A32-BEC8-4C4B-B944-D04FF00F05A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61807E5-AF47-46B2-8C74-103FD2FA1C67}"/>
              </a:ext>
            </a:extLst>
          </p:cNvPr>
          <p:cNvSpPr>
            <a:spLocks noGrp="1"/>
          </p:cNvSpPr>
          <p:nvPr>
            <p:ph type="sldNum" sz="quarter" idx="12"/>
          </p:nvPr>
        </p:nvSpPr>
        <p:spPr/>
        <p:txBody>
          <a:bodyPr/>
          <a:lstStyle/>
          <a:p>
            <a:fld id="{92BC0347-EB0D-4354-90DB-E3443D283F0D}" type="slidenum">
              <a:rPr lang="en-US" smtClean="0"/>
              <a:t>‹#›</a:t>
            </a:fld>
            <a:endParaRPr lang="en-US" dirty="0"/>
          </a:p>
        </p:txBody>
      </p:sp>
    </p:spTree>
    <p:extLst>
      <p:ext uri="{BB962C8B-B14F-4D97-AF65-F5344CB8AC3E}">
        <p14:creationId xmlns:p14="http://schemas.microsoft.com/office/powerpoint/2010/main" val="1548011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2F643-E4D0-4730-B2F1-BF3339C482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7C3484-EE08-4E46-9B3F-F6AA962D43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0639C2-FF9D-47DB-ACBA-79BC8622543B}"/>
              </a:ext>
            </a:extLst>
          </p:cNvPr>
          <p:cNvSpPr>
            <a:spLocks noGrp="1"/>
          </p:cNvSpPr>
          <p:nvPr>
            <p:ph type="dt" sz="half" idx="10"/>
          </p:nvPr>
        </p:nvSpPr>
        <p:spPr/>
        <p:txBody>
          <a:bodyPr/>
          <a:lstStyle/>
          <a:p>
            <a:fld id="{61D6A40E-9C43-43BC-B37C-E29C8B1D139D}" type="datetime1">
              <a:rPr lang="en-US" smtClean="0"/>
              <a:t>9/20/2021</a:t>
            </a:fld>
            <a:endParaRPr lang="en-US" dirty="0"/>
          </a:p>
        </p:txBody>
      </p:sp>
      <p:sp>
        <p:nvSpPr>
          <p:cNvPr id="5" name="Footer Placeholder 4">
            <a:extLst>
              <a:ext uri="{FF2B5EF4-FFF2-40B4-BE49-F238E27FC236}">
                <a16:creationId xmlns:a16="http://schemas.microsoft.com/office/drawing/2014/main" id="{DC476901-1EA1-4A46-87F2-0F847F9577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EAB0A0B-9C2F-4386-B795-0DF54BCA1CA1}"/>
              </a:ext>
            </a:extLst>
          </p:cNvPr>
          <p:cNvSpPr>
            <a:spLocks noGrp="1"/>
          </p:cNvSpPr>
          <p:nvPr>
            <p:ph type="sldNum" sz="quarter" idx="12"/>
          </p:nvPr>
        </p:nvSpPr>
        <p:spPr/>
        <p:txBody>
          <a:bodyPr/>
          <a:lstStyle/>
          <a:p>
            <a:fld id="{92BC0347-EB0D-4354-90DB-E3443D283F0D}" type="slidenum">
              <a:rPr lang="en-US" smtClean="0"/>
              <a:t>‹#›</a:t>
            </a:fld>
            <a:endParaRPr lang="en-US" dirty="0"/>
          </a:p>
        </p:txBody>
      </p:sp>
    </p:spTree>
    <p:extLst>
      <p:ext uri="{BB962C8B-B14F-4D97-AF65-F5344CB8AC3E}">
        <p14:creationId xmlns:p14="http://schemas.microsoft.com/office/powerpoint/2010/main" val="538013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79020-2092-4088-98A8-E2FBB1C47D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2FCC23-129D-403C-AB44-E1778433CB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8A77CC-0427-4AA9-B783-50F05C0D32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45852E-9698-41FD-8055-83FDA9252A35}"/>
              </a:ext>
            </a:extLst>
          </p:cNvPr>
          <p:cNvSpPr>
            <a:spLocks noGrp="1"/>
          </p:cNvSpPr>
          <p:nvPr>
            <p:ph type="dt" sz="half" idx="10"/>
          </p:nvPr>
        </p:nvSpPr>
        <p:spPr/>
        <p:txBody>
          <a:bodyPr/>
          <a:lstStyle/>
          <a:p>
            <a:fld id="{20CB99D0-0054-435F-9833-AA570C2E3BA6}" type="datetime1">
              <a:rPr lang="en-US" smtClean="0"/>
              <a:t>9/20/2021</a:t>
            </a:fld>
            <a:endParaRPr lang="en-US" dirty="0"/>
          </a:p>
        </p:txBody>
      </p:sp>
      <p:sp>
        <p:nvSpPr>
          <p:cNvPr id="6" name="Footer Placeholder 5">
            <a:extLst>
              <a:ext uri="{FF2B5EF4-FFF2-40B4-BE49-F238E27FC236}">
                <a16:creationId xmlns:a16="http://schemas.microsoft.com/office/drawing/2014/main" id="{AD84E05F-C872-4B20-8DF8-7404227D26D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4475D97-76F3-4739-8AC1-92F074530168}"/>
              </a:ext>
            </a:extLst>
          </p:cNvPr>
          <p:cNvSpPr>
            <a:spLocks noGrp="1"/>
          </p:cNvSpPr>
          <p:nvPr>
            <p:ph type="sldNum" sz="quarter" idx="12"/>
          </p:nvPr>
        </p:nvSpPr>
        <p:spPr/>
        <p:txBody>
          <a:bodyPr/>
          <a:lstStyle/>
          <a:p>
            <a:fld id="{92BC0347-EB0D-4354-90DB-E3443D283F0D}" type="slidenum">
              <a:rPr lang="en-US" smtClean="0"/>
              <a:t>‹#›</a:t>
            </a:fld>
            <a:endParaRPr lang="en-US" dirty="0"/>
          </a:p>
        </p:txBody>
      </p:sp>
    </p:spTree>
    <p:extLst>
      <p:ext uri="{BB962C8B-B14F-4D97-AF65-F5344CB8AC3E}">
        <p14:creationId xmlns:p14="http://schemas.microsoft.com/office/powerpoint/2010/main" val="2736166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9FC98-09DE-4906-8A73-CFEE9B08B1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6B6521-1F89-4829-9395-8C647FB9FB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A5981C-985F-4904-A5C9-61E69C682F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8D50FB-F4E2-4149-BB8B-E5871D39A6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CC439D-D8F0-4A75-B690-7499AAB4D5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443137-E687-40FF-8D17-13DB9BE0A1EA}"/>
              </a:ext>
            </a:extLst>
          </p:cNvPr>
          <p:cNvSpPr>
            <a:spLocks noGrp="1"/>
          </p:cNvSpPr>
          <p:nvPr>
            <p:ph type="dt" sz="half" idx="10"/>
          </p:nvPr>
        </p:nvSpPr>
        <p:spPr/>
        <p:txBody>
          <a:bodyPr/>
          <a:lstStyle/>
          <a:p>
            <a:fld id="{3C12F959-FE39-4D9F-A675-A2AE9C65B328}" type="datetime1">
              <a:rPr lang="en-US" smtClean="0"/>
              <a:t>9/20/2021</a:t>
            </a:fld>
            <a:endParaRPr lang="en-US" dirty="0"/>
          </a:p>
        </p:txBody>
      </p:sp>
      <p:sp>
        <p:nvSpPr>
          <p:cNvPr id="8" name="Footer Placeholder 7">
            <a:extLst>
              <a:ext uri="{FF2B5EF4-FFF2-40B4-BE49-F238E27FC236}">
                <a16:creationId xmlns:a16="http://schemas.microsoft.com/office/drawing/2014/main" id="{BD12C26A-F1E8-40B9-9F04-8DA84B81125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3B876C5-B135-442A-8377-D23A54591C5D}"/>
              </a:ext>
            </a:extLst>
          </p:cNvPr>
          <p:cNvSpPr>
            <a:spLocks noGrp="1"/>
          </p:cNvSpPr>
          <p:nvPr>
            <p:ph type="sldNum" sz="quarter" idx="12"/>
          </p:nvPr>
        </p:nvSpPr>
        <p:spPr/>
        <p:txBody>
          <a:bodyPr/>
          <a:lstStyle/>
          <a:p>
            <a:fld id="{92BC0347-EB0D-4354-90DB-E3443D283F0D}" type="slidenum">
              <a:rPr lang="en-US" smtClean="0"/>
              <a:t>‹#›</a:t>
            </a:fld>
            <a:endParaRPr lang="en-US" dirty="0"/>
          </a:p>
        </p:txBody>
      </p:sp>
    </p:spTree>
    <p:extLst>
      <p:ext uri="{BB962C8B-B14F-4D97-AF65-F5344CB8AC3E}">
        <p14:creationId xmlns:p14="http://schemas.microsoft.com/office/powerpoint/2010/main" val="1058190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ADA3E-4D1E-4097-B7DF-437E51924D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01BC72-7146-4629-8350-E16094DD4EE4}"/>
              </a:ext>
            </a:extLst>
          </p:cNvPr>
          <p:cNvSpPr>
            <a:spLocks noGrp="1"/>
          </p:cNvSpPr>
          <p:nvPr>
            <p:ph type="dt" sz="half" idx="10"/>
          </p:nvPr>
        </p:nvSpPr>
        <p:spPr/>
        <p:txBody>
          <a:bodyPr/>
          <a:lstStyle/>
          <a:p>
            <a:fld id="{0770820A-9B42-4EC7-BFF1-AB7C43239C5B}" type="datetime1">
              <a:rPr lang="en-US" smtClean="0"/>
              <a:t>9/20/2021</a:t>
            </a:fld>
            <a:endParaRPr lang="en-US" dirty="0"/>
          </a:p>
        </p:txBody>
      </p:sp>
      <p:sp>
        <p:nvSpPr>
          <p:cNvPr id="4" name="Footer Placeholder 3">
            <a:extLst>
              <a:ext uri="{FF2B5EF4-FFF2-40B4-BE49-F238E27FC236}">
                <a16:creationId xmlns:a16="http://schemas.microsoft.com/office/drawing/2014/main" id="{2B518D0E-B49C-49BD-AC06-09372C50117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BE005B3-A586-4B13-A815-721A3EBDB83A}"/>
              </a:ext>
            </a:extLst>
          </p:cNvPr>
          <p:cNvSpPr>
            <a:spLocks noGrp="1"/>
          </p:cNvSpPr>
          <p:nvPr>
            <p:ph type="sldNum" sz="quarter" idx="12"/>
          </p:nvPr>
        </p:nvSpPr>
        <p:spPr/>
        <p:txBody>
          <a:bodyPr/>
          <a:lstStyle/>
          <a:p>
            <a:fld id="{92BC0347-EB0D-4354-90DB-E3443D283F0D}" type="slidenum">
              <a:rPr lang="en-US" smtClean="0"/>
              <a:t>‹#›</a:t>
            </a:fld>
            <a:endParaRPr lang="en-US" dirty="0"/>
          </a:p>
        </p:txBody>
      </p:sp>
    </p:spTree>
    <p:extLst>
      <p:ext uri="{BB962C8B-B14F-4D97-AF65-F5344CB8AC3E}">
        <p14:creationId xmlns:p14="http://schemas.microsoft.com/office/powerpoint/2010/main" val="2388016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68E6F4-C268-477F-BFDF-5C5CC1D3B55A}"/>
              </a:ext>
            </a:extLst>
          </p:cNvPr>
          <p:cNvSpPr>
            <a:spLocks noGrp="1"/>
          </p:cNvSpPr>
          <p:nvPr>
            <p:ph type="dt" sz="half" idx="10"/>
          </p:nvPr>
        </p:nvSpPr>
        <p:spPr/>
        <p:txBody>
          <a:bodyPr/>
          <a:lstStyle/>
          <a:p>
            <a:fld id="{543D4ED8-AC1A-44ED-8220-EF8D3DE9A66E}" type="datetime1">
              <a:rPr lang="en-US" smtClean="0"/>
              <a:t>9/20/2021</a:t>
            </a:fld>
            <a:endParaRPr lang="en-US" dirty="0"/>
          </a:p>
        </p:txBody>
      </p:sp>
      <p:sp>
        <p:nvSpPr>
          <p:cNvPr id="3" name="Footer Placeholder 2">
            <a:extLst>
              <a:ext uri="{FF2B5EF4-FFF2-40B4-BE49-F238E27FC236}">
                <a16:creationId xmlns:a16="http://schemas.microsoft.com/office/drawing/2014/main" id="{888BDF2C-97EE-4555-8D02-0BD4D995177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7C0FB7A-FD88-411D-92B5-2EB2E087804B}"/>
              </a:ext>
            </a:extLst>
          </p:cNvPr>
          <p:cNvSpPr>
            <a:spLocks noGrp="1"/>
          </p:cNvSpPr>
          <p:nvPr>
            <p:ph type="sldNum" sz="quarter" idx="12"/>
          </p:nvPr>
        </p:nvSpPr>
        <p:spPr/>
        <p:txBody>
          <a:bodyPr/>
          <a:lstStyle/>
          <a:p>
            <a:fld id="{92BC0347-EB0D-4354-90DB-E3443D283F0D}" type="slidenum">
              <a:rPr lang="en-US" smtClean="0"/>
              <a:t>‹#›</a:t>
            </a:fld>
            <a:endParaRPr lang="en-US" dirty="0"/>
          </a:p>
        </p:txBody>
      </p:sp>
    </p:spTree>
    <p:extLst>
      <p:ext uri="{BB962C8B-B14F-4D97-AF65-F5344CB8AC3E}">
        <p14:creationId xmlns:p14="http://schemas.microsoft.com/office/powerpoint/2010/main" val="3667590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41BF9-E90E-4CD3-AF75-0F110300D3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53C837-29AD-43BA-947D-7A271973DD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B20CC6-9370-4A9A-92E2-93A2A6A763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893840-F035-488D-B08D-24754C6EEE90}"/>
              </a:ext>
            </a:extLst>
          </p:cNvPr>
          <p:cNvSpPr>
            <a:spLocks noGrp="1"/>
          </p:cNvSpPr>
          <p:nvPr>
            <p:ph type="dt" sz="half" idx="10"/>
          </p:nvPr>
        </p:nvSpPr>
        <p:spPr/>
        <p:txBody>
          <a:bodyPr/>
          <a:lstStyle/>
          <a:p>
            <a:fld id="{A8D24D6B-FA9C-4626-9EFF-AD95CDF4C517}" type="datetime1">
              <a:rPr lang="en-US" smtClean="0"/>
              <a:t>9/20/2021</a:t>
            </a:fld>
            <a:endParaRPr lang="en-US" dirty="0"/>
          </a:p>
        </p:txBody>
      </p:sp>
      <p:sp>
        <p:nvSpPr>
          <p:cNvPr id="6" name="Footer Placeholder 5">
            <a:extLst>
              <a:ext uri="{FF2B5EF4-FFF2-40B4-BE49-F238E27FC236}">
                <a16:creationId xmlns:a16="http://schemas.microsoft.com/office/drawing/2014/main" id="{5BC07783-46D6-4AB0-8F4F-D74431A2239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953E762-3B8D-4B9E-88A0-5BBFC73DF00C}"/>
              </a:ext>
            </a:extLst>
          </p:cNvPr>
          <p:cNvSpPr>
            <a:spLocks noGrp="1"/>
          </p:cNvSpPr>
          <p:nvPr>
            <p:ph type="sldNum" sz="quarter" idx="12"/>
          </p:nvPr>
        </p:nvSpPr>
        <p:spPr/>
        <p:txBody>
          <a:bodyPr/>
          <a:lstStyle/>
          <a:p>
            <a:fld id="{92BC0347-EB0D-4354-90DB-E3443D283F0D}" type="slidenum">
              <a:rPr lang="en-US" smtClean="0"/>
              <a:t>‹#›</a:t>
            </a:fld>
            <a:endParaRPr lang="en-US" dirty="0"/>
          </a:p>
        </p:txBody>
      </p:sp>
    </p:spTree>
    <p:extLst>
      <p:ext uri="{BB962C8B-B14F-4D97-AF65-F5344CB8AC3E}">
        <p14:creationId xmlns:p14="http://schemas.microsoft.com/office/powerpoint/2010/main" val="2528493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6EC88-C5CF-4FD5-9B5B-3715E7D52B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BC9426-2683-417A-9E31-98208A3BE1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A2AF43E-C4D9-4088-9F76-6A49AFEE4F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E4AACA-BC5D-4BFB-B8E8-049C3B690AD4}"/>
              </a:ext>
            </a:extLst>
          </p:cNvPr>
          <p:cNvSpPr>
            <a:spLocks noGrp="1"/>
          </p:cNvSpPr>
          <p:nvPr>
            <p:ph type="dt" sz="half" idx="10"/>
          </p:nvPr>
        </p:nvSpPr>
        <p:spPr/>
        <p:txBody>
          <a:bodyPr/>
          <a:lstStyle/>
          <a:p>
            <a:fld id="{4C49145B-D274-4E6D-A420-E6CB655D8FCC}" type="datetime1">
              <a:rPr lang="en-US" smtClean="0"/>
              <a:t>9/20/2021</a:t>
            </a:fld>
            <a:endParaRPr lang="en-US" dirty="0"/>
          </a:p>
        </p:txBody>
      </p:sp>
      <p:sp>
        <p:nvSpPr>
          <p:cNvPr id="6" name="Footer Placeholder 5">
            <a:extLst>
              <a:ext uri="{FF2B5EF4-FFF2-40B4-BE49-F238E27FC236}">
                <a16:creationId xmlns:a16="http://schemas.microsoft.com/office/drawing/2014/main" id="{74DA2A26-DFD8-4298-ACCC-E4538EBBDDD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5BDA2CB-0FD5-4EEA-A941-2E59730308F6}"/>
              </a:ext>
            </a:extLst>
          </p:cNvPr>
          <p:cNvSpPr>
            <a:spLocks noGrp="1"/>
          </p:cNvSpPr>
          <p:nvPr>
            <p:ph type="sldNum" sz="quarter" idx="12"/>
          </p:nvPr>
        </p:nvSpPr>
        <p:spPr/>
        <p:txBody>
          <a:bodyPr/>
          <a:lstStyle/>
          <a:p>
            <a:fld id="{92BC0347-EB0D-4354-90DB-E3443D283F0D}" type="slidenum">
              <a:rPr lang="en-US" smtClean="0"/>
              <a:t>‹#›</a:t>
            </a:fld>
            <a:endParaRPr lang="en-US" dirty="0"/>
          </a:p>
        </p:txBody>
      </p:sp>
    </p:spTree>
    <p:extLst>
      <p:ext uri="{BB962C8B-B14F-4D97-AF65-F5344CB8AC3E}">
        <p14:creationId xmlns:p14="http://schemas.microsoft.com/office/powerpoint/2010/main" val="2753063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8DA67A-CF82-4D33-927B-6AD10B9247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FA7959-8566-4EC4-BF28-2840EC2FDD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06F94D-1A42-47B9-A6BE-CEC5B8B24F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156D9F-6E83-43A9-A75E-2066B2427074}" type="datetime1">
              <a:rPr lang="en-US" smtClean="0"/>
              <a:t>9/20/2021</a:t>
            </a:fld>
            <a:endParaRPr lang="en-US" dirty="0"/>
          </a:p>
        </p:txBody>
      </p:sp>
      <p:sp>
        <p:nvSpPr>
          <p:cNvPr id="5" name="Footer Placeholder 4">
            <a:extLst>
              <a:ext uri="{FF2B5EF4-FFF2-40B4-BE49-F238E27FC236}">
                <a16:creationId xmlns:a16="http://schemas.microsoft.com/office/drawing/2014/main" id="{7564D2B7-4F73-4109-A331-61CACFF8BD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E00574C-AAF4-4702-BFD0-69DA1BDD8E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BC0347-EB0D-4354-90DB-E3443D283F0D}" type="slidenum">
              <a:rPr lang="en-US" smtClean="0"/>
              <a:t>‹#›</a:t>
            </a:fld>
            <a:endParaRPr lang="en-US" dirty="0"/>
          </a:p>
        </p:txBody>
      </p:sp>
    </p:spTree>
    <p:extLst>
      <p:ext uri="{BB962C8B-B14F-4D97-AF65-F5344CB8AC3E}">
        <p14:creationId xmlns:p14="http://schemas.microsoft.com/office/powerpoint/2010/main" val="23821587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0286A6-C8DD-49C1-8F67-23FCEBF32B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62AA4A-E908-414D-94BB-EC818E3F06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8E1331-EA1D-4630-9518-8FF26CB5F2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894BF1-8D3E-4004-9D9C-E6C3DC6EA064}" type="datetimeFigureOut">
              <a:rPr lang="en-US" smtClean="0"/>
              <a:t>9/20/2021</a:t>
            </a:fld>
            <a:endParaRPr lang="en-US" dirty="0"/>
          </a:p>
        </p:txBody>
      </p:sp>
      <p:sp>
        <p:nvSpPr>
          <p:cNvPr id="5" name="Footer Placeholder 4">
            <a:extLst>
              <a:ext uri="{FF2B5EF4-FFF2-40B4-BE49-F238E27FC236}">
                <a16:creationId xmlns:a16="http://schemas.microsoft.com/office/drawing/2014/main" id="{BAB6FC39-E3C2-4D1A-95C1-079F012BD3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DB5FD85-BD53-46A8-B9A6-959CAB335A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BB0851-680D-4F20-952F-CE68C8DC2298}" type="slidenum">
              <a:rPr lang="en-US" smtClean="0"/>
              <a:t>‹#›</a:t>
            </a:fld>
            <a:endParaRPr lang="en-US" dirty="0"/>
          </a:p>
        </p:txBody>
      </p:sp>
    </p:spTree>
    <p:extLst>
      <p:ext uri="{BB962C8B-B14F-4D97-AF65-F5344CB8AC3E}">
        <p14:creationId xmlns:p14="http://schemas.microsoft.com/office/powerpoint/2010/main" val="39359484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7" Type="http://schemas.microsoft.com/office/2007/relationships/hdphoto" Target="../media/hdphoto2.wd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e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chart" Target="../charts/chart3.xml"/></Relationships>
</file>

<file path=ppt/slides/_rels/slide22.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image" Target="../media/image16.jpeg"/><Relationship Id="rId7"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9.jpeg"/><Relationship Id="rId5" Type="http://schemas.microsoft.com/office/2007/relationships/hdphoto" Target="../media/hdphoto2.wdp"/><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3.jpg"/><Relationship Id="rId4" Type="http://schemas.openxmlformats.org/officeDocument/2006/relationships/image" Target="../media/image42.jp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4.pn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pic>
        <p:nvPicPr>
          <p:cNvPr id="58" name="Google Shape;58;p13"/>
          <p:cNvPicPr preferRelativeResize="0"/>
          <p:nvPr/>
        </p:nvPicPr>
        <p:blipFill rotWithShape="1">
          <a:blip r:embed="rId3">
            <a:alphaModFix/>
          </a:blip>
          <a:srcRect t="10072" r="882" b="6822"/>
          <a:stretch/>
        </p:blipFill>
        <p:spPr>
          <a:xfrm>
            <a:off x="-79934" y="1"/>
            <a:ext cx="12271931" cy="6858001"/>
          </a:xfrm>
          <a:prstGeom prst="rect">
            <a:avLst/>
          </a:prstGeom>
          <a:noFill/>
          <a:ln>
            <a:noFill/>
          </a:ln>
        </p:spPr>
      </p:pic>
      <p:sp>
        <p:nvSpPr>
          <p:cNvPr id="59" name="Google Shape;59;p13"/>
          <p:cNvSpPr/>
          <p:nvPr/>
        </p:nvSpPr>
        <p:spPr>
          <a:xfrm>
            <a:off x="0" y="220804"/>
            <a:ext cx="6466079" cy="6399596"/>
          </a:xfrm>
          <a:prstGeom prst="flowChartConnector">
            <a:avLst/>
          </a:prstGeom>
          <a:solidFill>
            <a:srgbClr val="000000">
              <a:alpha val="39290"/>
            </a:srgbClr>
          </a:solidFill>
          <a:ln w="28575" cap="flat" cmpd="sng">
            <a:solidFill>
              <a:srgbClr val="93C47D"/>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61" name="Google Shape;61;p13"/>
          <p:cNvSpPr txBox="1"/>
          <p:nvPr/>
        </p:nvSpPr>
        <p:spPr>
          <a:xfrm>
            <a:off x="948709" y="1786833"/>
            <a:ext cx="6466079" cy="3200836"/>
          </a:xfrm>
          <a:prstGeom prst="rect">
            <a:avLst/>
          </a:prstGeom>
          <a:noFill/>
          <a:ln>
            <a:noFill/>
          </a:ln>
        </p:spPr>
        <p:txBody>
          <a:bodyPr spcFirstLastPara="1" wrap="square" lIns="121900" tIns="121900" rIns="121900" bIns="121900" anchor="t" anchorCtr="0">
            <a:spAutoFit/>
          </a:bodyPr>
          <a:lstStyle/>
          <a:p>
            <a:r>
              <a:rPr lang="es" sz="4800" b="1" dirty="0">
                <a:solidFill>
                  <a:srgbClr val="FFFFFF"/>
                </a:solidFill>
                <a:latin typeface="Arial Black" panose="020B0A04020102020204" pitchFamily="34" charset="0"/>
                <a:ea typeface="Roboto"/>
                <a:cs typeface="Roboto"/>
                <a:sym typeface="Roboto"/>
              </a:rPr>
              <a:t>Reaching </a:t>
            </a:r>
          </a:p>
          <a:p>
            <a:r>
              <a:rPr lang="es" sz="4800" b="1" dirty="0">
                <a:solidFill>
                  <a:srgbClr val="FFFFFF"/>
                </a:solidFill>
                <a:latin typeface="Arial Black" panose="020B0A04020102020204" pitchFamily="34" charset="0"/>
                <a:ea typeface="Roboto"/>
                <a:cs typeface="Roboto"/>
                <a:sym typeface="Roboto"/>
              </a:rPr>
              <a:t>Net Zero </a:t>
            </a:r>
          </a:p>
          <a:p>
            <a:r>
              <a:rPr lang="en-US" sz="4800" b="1" dirty="0">
                <a:solidFill>
                  <a:srgbClr val="FFFFFF"/>
                </a:solidFill>
                <a:latin typeface="Arial Black" panose="020B0A04020102020204" pitchFamily="34" charset="0"/>
                <a:ea typeface="Roboto"/>
                <a:cs typeface="Roboto"/>
                <a:sym typeface="Roboto"/>
              </a:rPr>
              <a:t>I</a:t>
            </a:r>
            <a:r>
              <a:rPr lang="es" sz="4800" b="1" dirty="0">
                <a:solidFill>
                  <a:srgbClr val="FFFFFF"/>
                </a:solidFill>
                <a:latin typeface="Arial Black" panose="020B0A04020102020204" pitchFamily="34" charset="0"/>
                <a:ea typeface="Roboto"/>
                <a:cs typeface="Roboto"/>
                <a:sym typeface="Roboto"/>
              </a:rPr>
              <a:t>n Affordable </a:t>
            </a:r>
          </a:p>
          <a:p>
            <a:r>
              <a:rPr lang="es" sz="4800" b="1" dirty="0">
                <a:solidFill>
                  <a:srgbClr val="FFFFFF"/>
                </a:solidFill>
                <a:latin typeface="Arial Black" panose="020B0A04020102020204" pitchFamily="34" charset="0"/>
                <a:ea typeface="Roboto"/>
                <a:cs typeface="Roboto"/>
                <a:sym typeface="Roboto"/>
              </a:rPr>
              <a:t>Housing</a:t>
            </a:r>
            <a:endParaRPr sz="4800" b="1" dirty="0">
              <a:solidFill>
                <a:srgbClr val="FFFFFF"/>
              </a:solidFill>
              <a:latin typeface="Arial Black" panose="020B0A04020102020204" pitchFamily="34" charset="0"/>
              <a:ea typeface="Roboto"/>
              <a:cs typeface="Roboto"/>
              <a:sym typeface="Roboto"/>
            </a:endParaRPr>
          </a:p>
        </p:txBody>
      </p:sp>
      <p:sp>
        <p:nvSpPr>
          <p:cNvPr id="7" name="Google Shape;61;p13">
            <a:extLst>
              <a:ext uri="{FF2B5EF4-FFF2-40B4-BE49-F238E27FC236}">
                <a16:creationId xmlns:a16="http://schemas.microsoft.com/office/drawing/2014/main" id="{48BE4236-F4A6-4312-A756-FB141F688391}"/>
              </a:ext>
            </a:extLst>
          </p:cNvPr>
          <p:cNvSpPr txBox="1"/>
          <p:nvPr/>
        </p:nvSpPr>
        <p:spPr>
          <a:xfrm>
            <a:off x="948709" y="1236938"/>
            <a:ext cx="6194482" cy="615513"/>
          </a:xfrm>
          <a:prstGeom prst="rect">
            <a:avLst/>
          </a:prstGeom>
          <a:noFill/>
          <a:ln>
            <a:noFill/>
          </a:ln>
        </p:spPr>
        <p:txBody>
          <a:bodyPr spcFirstLastPara="1" wrap="square" lIns="121900" tIns="121900" rIns="121900" bIns="121900" anchor="t" anchorCtr="0">
            <a:spAutoFit/>
          </a:bodyPr>
          <a:lstStyle/>
          <a:p>
            <a:r>
              <a:rPr lang="en-US" sz="1200" b="1" dirty="0">
                <a:solidFill>
                  <a:schemeClr val="bg1"/>
                </a:solidFill>
                <a:effectLst/>
                <a:latin typeface="Arial Black" panose="020B0A04020102020204" pitchFamily="34" charset="0"/>
                <a:ea typeface="Calibri" panose="020F0502020204030204" pitchFamily="34" charset="0"/>
                <a:cs typeface="Times New Roman" panose="02020603050405020304" pitchFamily="18" charset="0"/>
              </a:rPr>
              <a:t>ENEGRY TRUST OF OREGON</a:t>
            </a:r>
            <a:br>
              <a:rPr lang="en-US" sz="1200" dirty="0">
                <a:solidFill>
                  <a:schemeClr val="bg1"/>
                </a:solidFill>
                <a:effectLst/>
                <a:latin typeface="Arial Black" panose="020B0A04020102020204" pitchFamily="34" charset="0"/>
                <a:ea typeface="Calibri" panose="020F0502020204030204" pitchFamily="34" charset="0"/>
                <a:cs typeface="Times New Roman" panose="02020603050405020304" pitchFamily="18" charset="0"/>
              </a:rPr>
            </a:br>
            <a:r>
              <a:rPr lang="en-US" sz="1200" b="1" dirty="0">
                <a:solidFill>
                  <a:schemeClr val="bg1"/>
                </a:solidFill>
                <a:effectLst/>
                <a:latin typeface="Arial Black" panose="020B0A04020102020204" pitchFamily="34" charset="0"/>
                <a:ea typeface="Calibri" panose="020F0502020204030204" pitchFamily="34" charset="0"/>
                <a:cs typeface="Times New Roman" panose="02020603050405020304" pitchFamily="18" charset="0"/>
              </a:rPr>
              <a:t>NET ZERO FELLOWSHIP 2021</a:t>
            </a:r>
            <a:endParaRPr lang="en-US" sz="1200" b="1" dirty="0">
              <a:solidFill>
                <a:schemeClr val="bg1"/>
              </a:solidFill>
              <a:latin typeface="Roboto"/>
              <a:ea typeface="Roboto"/>
              <a:cs typeface="Roboto"/>
              <a:sym typeface="Roboto"/>
            </a:endParaRPr>
          </a:p>
        </p:txBody>
      </p:sp>
      <p:cxnSp>
        <p:nvCxnSpPr>
          <p:cNvPr id="4" name="Straight Connector 3">
            <a:extLst>
              <a:ext uri="{FF2B5EF4-FFF2-40B4-BE49-F238E27FC236}">
                <a16:creationId xmlns:a16="http://schemas.microsoft.com/office/drawing/2014/main" id="{723AB9F2-E1B6-43AF-8AB6-E02376DD4860}"/>
              </a:ext>
            </a:extLst>
          </p:cNvPr>
          <p:cNvCxnSpPr>
            <a:stCxn id="58" idx="2"/>
            <a:endCxn id="58" idx="2"/>
          </p:cNvCxnSpPr>
          <p:nvPr/>
        </p:nvCxnSpPr>
        <p:spPr>
          <a:xfrm>
            <a:off x="6056032" y="6858002"/>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Wave 17">
            <a:extLst>
              <a:ext uri="{FF2B5EF4-FFF2-40B4-BE49-F238E27FC236}">
                <a16:creationId xmlns:a16="http://schemas.microsoft.com/office/drawing/2014/main" id="{DE4B0966-67C6-49D5-B484-60B1C9FE59AE}"/>
              </a:ext>
            </a:extLst>
          </p:cNvPr>
          <p:cNvSpPr/>
          <p:nvPr/>
        </p:nvSpPr>
        <p:spPr>
          <a:xfrm rot="19111636">
            <a:off x="4451907" y="3635235"/>
            <a:ext cx="10639596" cy="6258732"/>
          </a:xfrm>
          <a:prstGeom prst="wave">
            <a:avLst/>
          </a:prstGeom>
          <a:solidFill>
            <a:schemeClr val="tx1">
              <a:lumMod val="85000"/>
              <a:lumOff val="1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Google Shape;61;p13">
            <a:extLst>
              <a:ext uri="{FF2B5EF4-FFF2-40B4-BE49-F238E27FC236}">
                <a16:creationId xmlns:a16="http://schemas.microsoft.com/office/drawing/2014/main" id="{A219B4BE-08D7-4C0A-A9B1-6DD60D4AF610}"/>
              </a:ext>
            </a:extLst>
          </p:cNvPr>
          <p:cNvSpPr txBox="1"/>
          <p:nvPr/>
        </p:nvSpPr>
        <p:spPr>
          <a:xfrm>
            <a:off x="1021131" y="4756908"/>
            <a:ext cx="6194482" cy="1169511"/>
          </a:xfrm>
          <a:prstGeom prst="rect">
            <a:avLst/>
          </a:prstGeom>
          <a:noFill/>
          <a:ln>
            <a:noFill/>
          </a:ln>
        </p:spPr>
        <p:txBody>
          <a:bodyPr spcFirstLastPara="1" wrap="square" lIns="121900" tIns="121900" rIns="121900" bIns="121900" anchor="t" anchorCtr="0">
            <a:spAutoFit/>
          </a:bodyPr>
          <a:lstStyle/>
          <a:p>
            <a:r>
              <a:rPr lang="en-US" sz="1200" b="1" dirty="0">
                <a:solidFill>
                  <a:schemeClr val="bg1"/>
                </a:solidFill>
                <a:latin typeface="Arial Black" panose="020B0A04020102020204" pitchFamily="34" charset="0"/>
                <a:ea typeface="Roboto"/>
                <a:cs typeface="Times New Roman" panose="02020603050405020304" pitchFamily="18" charset="0"/>
                <a:sym typeface="Roboto"/>
              </a:rPr>
              <a:t>By </a:t>
            </a:r>
          </a:p>
          <a:p>
            <a:r>
              <a:rPr lang="en-US" b="1" dirty="0">
                <a:solidFill>
                  <a:schemeClr val="bg1"/>
                </a:solidFill>
                <a:latin typeface="Arial Black" panose="020B0A04020102020204" pitchFamily="34" charset="0"/>
                <a:ea typeface="Roboto"/>
                <a:cs typeface="Times New Roman" panose="02020603050405020304" pitchFamily="18" charset="0"/>
                <a:sym typeface="Roboto"/>
              </a:rPr>
              <a:t>Mark McKechnie, AIA </a:t>
            </a:r>
          </a:p>
          <a:p>
            <a:r>
              <a:rPr lang="en-US" b="1" dirty="0">
                <a:solidFill>
                  <a:schemeClr val="bg1"/>
                </a:solidFill>
                <a:latin typeface="Arial Black" panose="020B0A04020102020204" pitchFamily="34" charset="0"/>
                <a:ea typeface="Roboto"/>
                <a:cs typeface="Times New Roman" panose="02020603050405020304" pitchFamily="18" charset="0"/>
                <a:sym typeface="Roboto"/>
              </a:rPr>
              <a:t>Oregon Architecture, Inc</a:t>
            </a:r>
            <a:r>
              <a:rPr lang="en-US" sz="1200" b="1" dirty="0">
                <a:solidFill>
                  <a:schemeClr val="bg1"/>
                </a:solidFill>
                <a:latin typeface="Arial Black" panose="020B0A04020102020204" pitchFamily="34" charset="0"/>
                <a:ea typeface="Roboto"/>
                <a:cs typeface="Times New Roman" panose="02020603050405020304" pitchFamily="18" charset="0"/>
                <a:sym typeface="Roboto"/>
              </a:rPr>
              <a:t>.</a:t>
            </a:r>
          </a:p>
          <a:p>
            <a:endParaRPr lang="en-US" sz="1200" b="1" dirty="0">
              <a:solidFill>
                <a:schemeClr val="bg1"/>
              </a:solidFill>
              <a:latin typeface="Roboto"/>
              <a:ea typeface="Roboto"/>
              <a:cs typeface="Roboto"/>
              <a:sym typeface="Roboto"/>
            </a:endParaRPr>
          </a:p>
        </p:txBody>
      </p:sp>
      <p:pic>
        <p:nvPicPr>
          <p:cNvPr id="22" name="Picture 21">
            <a:extLst>
              <a:ext uri="{FF2B5EF4-FFF2-40B4-BE49-F238E27FC236}">
                <a16:creationId xmlns:a16="http://schemas.microsoft.com/office/drawing/2014/main" id="{B3FC8B15-0071-4226-BB33-32A899747F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0682" y="6146799"/>
            <a:ext cx="1729979" cy="54662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3D6F511D-7080-4AAD-ABAD-FDA735DF83CB}"/>
              </a:ext>
            </a:extLst>
          </p:cNvPr>
          <p:cNvSpPr/>
          <p:nvPr/>
        </p:nvSpPr>
        <p:spPr>
          <a:xfrm flipH="1">
            <a:off x="-5" y="787400"/>
            <a:ext cx="3571880" cy="450850"/>
          </a:xfrm>
          <a:prstGeom prst="rect">
            <a:avLst/>
          </a:prstGeom>
          <a:solidFill>
            <a:srgbClr val="417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Title 1">
            <a:extLst>
              <a:ext uri="{FF2B5EF4-FFF2-40B4-BE49-F238E27FC236}">
                <a16:creationId xmlns:a16="http://schemas.microsoft.com/office/drawing/2014/main" id="{ECBE5893-77DE-44ED-B84B-DDF8B9027BC3}"/>
              </a:ext>
            </a:extLst>
          </p:cNvPr>
          <p:cNvSpPr>
            <a:spLocks noGrp="1"/>
          </p:cNvSpPr>
          <p:nvPr>
            <p:ph type="title"/>
          </p:nvPr>
        </p:nvSpPr>
        <p:spPr>
          <a:xfrm>
            <a:off x="838200" y="365125"/>
            <a:ext cx="10515600" cy="1325563"/>
          </a:xfrm>
        </p:spPr>
        <p:txBody>
          <a:bodyPr>
            <a:normAutofit/>
          </a:bodyPr>
          <a:lstStyle/>
          <a:p>
            <a:r>
              <a:rPr lang="en-US" sz="3200" dirty="0">
                <a:solidFill>
                  <a:schemeClr val="bg1"/>
                </a:solidFill>
                <a:latin typeface="Aharoni" panose="02010803020104030203" pitchFamily="2" charset="-79"/>
                <a:cs typeface="Aharoni" panose="02010803020104030203" pitchFamily="2" charset="-79"/>
              </a:rPr>
              <a:t>Mechanically</a:t>
            </a:r>
            <a:r>
              <a:rPr lang="en-US" sz="3200" dirty="0">
                <a:solidFill>
                  <a:schemeClr val="bg2">
                    <a:lumMod val="25000"/>
                  </a:schemeClr>
                </a:solidFill>
                <a:latin typeface="Aharoni" panose="02010803020104030203" pitchFamily="2" charset="-79"/>
                <a:cs typeface="Aharoni" panose="02010803020104030203" pitchFamily="2" charset="-79"/>
              </a:rPr>
              <a:t>  Vented Crawl Space</a:t>
            </a:r>
          </a:p>
        </p:txBody>
      </p:sp>
      <p:sp>
        <p:nvSpPr>
          <p:cNvPr id="72" name="Content Placeholder 2">
            <a:extLst>
              <a:ext uri="{FF2B5EF4-FFF2-40B4-BE49-F238E27FC236}">
                <a16:creationId xmlns:a16="http://schemas.microsoft.com/office/drawing/2014/main" id="{975CF473-E03D-43B1-9506-F6E547B9A8BB}"/>
              </a:ext>
            </a:extLst>
          </p:cNvPr>
          <p:cNvSpPr txBox="1">
            <a:spLocks/>
          </p:cNvSpPr>
          <p:nvPr/>
        </p:nvSpPr>
        <p:spPr>
          <a:xfrm>
            <a:off x="150061" y="1733768"/>
            <a:ext cx="4872055" cy="35367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solidFill>
                  <a:srgbClr val="211D1E"/>
                </a:solidFill>
                <a:latin typeface="ITC Avant Garde Pro Bk"/>
              </a:rPr>
              <a:t>Required less energy to keep the living space at comfortable temperature, hence improves indoor air quality</a:t>
            </a:r>
          </a:p>
          <a:p>
            <a:r>
              <a:rPr lang="en-US" sz="1800" b="1" dirty="0">
                <a:solidFill>
                  <a:srgbClr val="211D1E"/>
                </a:solidFill>
                <a:latin typeface="ITC Avant Garde Pro Bk"/>
              </a:rPr>
              <a:t>Helps to remove any moisture saturated with space and walls</a:t>
            </a:r>
          </a:p>
          <a:p>
            <a:r>
              <a:rPr lang="en-US" sz="1800" b="1" dirty="0">
                <a:solidFill>
                  <a:srgbClr val="211D1E"/>
                </a:solidFill>
                <a:latin typeface="ITC Avant Garde Pro Bk"/>
              </a:rPr>
              <a:t>Reduces mold &amp; wood decay on floor joists</a:t>
            </a:r>
          </a:p>
          <a:p>
            <a:endParaRPr lang="en-US" sz="1800" b="1" dirty="0">
              <a:solidFill>
                <a:srgbClr val="211D1E"/>
              </a:solidFill>
              <a:latin typeface="ITC Avant Garde Pro Bk"/>
            </a:endParaRPr>
          </a:p>
          <a:p>
            <a:pPr marL="0" indent="0">
              <a:buNone/>
            </a:pPr>
            <a:endParaRPr lang="en-US" b="1" dirty="0"/>
          </a:p>
        </p:txBody>
      </p:sp>
      <p:pic>
        <p:nvPicPr>
          <p:cNvPr id="25" name="Picture 24" descr="Crawlspace Ventilation - EZ Breathe Home Ventilation System">
            <a:extLst>
              <a:ext uri="{FF2B5EF4-FFF2-40B4-BE49-F238E27FC236}">
                <a16:creationId xmlns:a16="http://schemas.microsoft.com/office/drawing/2014/main" id="{E06DDBBF-46BA-4A82-AD1E-F2740AABB0B7}"/>
              </a:ext>
            </a:extLst>
          </p:cNvPr>
          <p:cNvPicPr/>
          <p:nvPr/>
        </p:nvPicPr>
        <p:blipFill rotWithShape="1">
          <a:blip r:embed="rId2">
            <a:extLst>
              <a:ext uri="{28A0092B-C50C-407E-A947-70E740481C1C}">
                <a14:useLocalDpi xmlns:a14="http://schemas.microsoft.com/office/drawing/2010/main" val="0"/>
              </a:ext>
            </a:extLst>
          </a:blip>
          <a:srcRect l="4283" t="1312" r="33423" b="6526"/>
          <a:stretch/>
        </p:blipFill>
        <p:spPr bwMode="auto">
          <a:xfrm>
            <a:off x="6095999" y="1533524"/>
            <a:ext cx="6096001" cy="4438651"/>
          </a:xfrm>
          <a:prstGeom prst="rect">
            <a:avLst/>
          </a:prstGeom>
          <a:noFill/>
          <a:ln>
            <a:noFill/>
          </a:ln>
        </p:spPr>
      </p:pic>
      <p:sp>
        <p:nvSpPr>
          <p:cNvPr id="4" name="Arrow: Up 3">
            <a:extLst>
              <a:ext uri="{FF2B5EF4-FFF2-40B4-BE49-F238E27FC236}">
                <a16:creationId xmlns:a16="http://schemas.microsoft.com/office/drawing/2014/main" id="{F580C2EE-4A31-4C68-953F-30957B415C83}"/>
              </a:ext>
            </a:extLst>
          </p:cNvPr>
          <p:cNvSpPr/>
          <p:nvPr/>
        </p:nvSpPr>
        <p:spPr>
          <a:xfrm rot="10800000">
            <a:off x="10249970" y="4023360"/>
            <a:ext cx="205206" cy="518142"/>
          </a:xfrm>
          <a:prstGeom prst="up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Up 26">
            <a:extLst>
              <a:ext uri="{FF2B5EF4-FFF2-40B4-BE49-F238E27FC236}">
                <a16:creationId xmlns:a16="http://schemas.microsoft.com/office/drawing/2014/main" id="{6CA125D1-8B54-471C-A067-86F192CF6347}"/>
              </a:ext>
            </a:extLst>
          </p:cNvPr>
          <p:cNvSpPr/>
          <p:nvPr/>
        </p:nvSpPr>
        <p:spPr>
          <a:xfrm rot="16200000">
            <a:off x="9868970" y="5189220"/>
            <a:ext cx="205206" cy="518142"/>
          </a:xfrm>
          <a:prstGeom prst="up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232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righ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repeatCount="indefinite" fill="hold" grpId="0" nodeType="clickEffect">
                                  <p:stCondLst>
                                    <p:cond delay="0"/>
                                  </p:stCondLst>
                                  <p:childTnLst>
                                    <p:animMotion origin="layout" path="M 1.45833E-6 4.44444E-6 L 0.00091 0.14421 " pathEditMode="relative" rAng="0" ptsTypes="AA">
                                      <p:cBhvr>
                                        <p:cTn id="11" dur="2000" fill="hold"/>
                                        <p:tgtEl>
                                          <p:spTgt spid="4"/>
                                        </p:tgtEl>
                                        <p:attrNameLst>
                                          <p:attrName>ppt_x</p:attrName>
                                          <p:attrName>ppt_y</p:attrName>
                                        </p:attrNameLst>
                                      </p:cBhvr>
                                      <p:rCtr x="39" y="7199"/>
                                    </p:animMotion>
                                  </p:childTnLst>
                                </p:cTn>
                              </p:par>
                              <p:par>
                                <p:cTn id="12" presetID="42" presetClass="path" presetSubtype="0" repeatCount="indefinite" fill="hold" grpId="0" nodeType="withEffect">
                                  <p:stCondLst>
                                    <p:cond delay="0"/>
                                  </p:stCondLst>
                                  <p:childTnLst>
                                    <p:animMotion origin="layout" path="M 1.45833E-6 -4.44444E-6 L -0.29974 -0.06226 " pathEditMode="relative" rAng="0" ptsTypes="AA">
                                      <p:cBhvr>
                                        <p:cTn id="13" dur="2000" fill="hold"/>
                                        <p:tgtEl>
                                          <p:spTgt spid="27"/>
                                        </p:tgtEl>
                                        <p:attrNameLst>
                                          <p:attrName>ppt_x</p:attrName>
                                          <p:attrName>ppt_y</p:attrName>
                                        </p:attrNameLst>
                                      </p:cBhvr>
                                      <p:rCtr x="-14987" y="-3125"/>
                                    </p:animMotion>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2">
                                            <p:txEl>
                                              <p:pRg st="0" end="0"/>
                                            </p:txEl>
                                          </p:spTgt>
                                        </p:tgtEl>
                                        <p:attrNameLst>
                                          <p:attrName>style.visibility</p:attrName>
                                        </p:attrNameLst>
                                      </p:cBhvr>
                                      <p:to>
                                        <p:strVal val="visible"/>
                                      </p:to>
                                    </p:set>
                                    <p:animEffect transition="in" filter="fade">
                                      <p:cBhvr>
                                        <p:cTn id="18" dur="500"/>
                                        <p:tgtEl>
                                          <p:spTgt spid="72">
                                            <p:txEl>
                                              <p:pRg st="0" end="0"/>
                                            </p:txEl>
                                          </p:spTgt>
                                        </p:tgtEl>
                                      </p:cBhvr>
                                    </p:animEffect>
                                  </p:childTnLst>
                                  <p:subTnLst>
                                    <p:animClr clrSpc="rgb" dir="cw">
                                      <p:cBhvr override="childStyle">
                                        <p:cTn dur="1" fill="hold" display="0" masterRel="nextClick" afterEffect="1"/>
                                        <p:tgtEl>
                                          <p:spTgt spid="72">
                                            <p:txEl>
                                              <p:pRg st="0" end="0"/>
                                            </p:txEl>
                                          </p:spTgt>
                                        </p:tgtEl>
                                        <p:attrNameLst>
                                          <p:attrName>ppt_c</p:attrName>
                                        </p:attrNameLst>
                                      </p:cBhvr>
                                      <p:to>
                                        <a:schemeClr val="bg2"/>
                                      </p:to>
                                    </p:animClr>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2">
                                            <p:txEl>
                                              <p:pRg st="1" end="1"/>
                                            </p:txEl>
                                          </p:spTgt>
                                        </p:tgtEl>
                                        <p:attrNameLst>
                                          <p:attrName>style.visibility</p:attrName>
                                        </p:attrNameLst>
                                      </p:cBhvr>
                                      <p:to>
                                        <p:strVal val="visible"/>
                                      </p:to>
                                    </p:set>
                                    <p:animEffect transition="in" filter="fade">
                                      <p:cBhvr>
                                        <p:cTn id="23" dur="500"/>
                                        <p:tgtEl>
                                          <p:spTgt spid="72">
                                            <p:txEl>
                                              <p:pRg st="1" end="1"/>
                                            </p:txEl>
                                          </p:spTgt>
                                        </p:tgtEl>
                                      </p:cBhvr>
                                    </p:animEffect>
                                  </p:childTnLst>
                                  <p:subTnLst>
                                    <p:animClr clrSpc="rgb" dir="cw">
                                      <p:cBhvr override="childStyle">
                                        <p:cTn dur="1" fill="hold" display="0" masterRel="nextClick" afterEffect="1"/>
                                        <p:tgtEl>
                                          <p:spTgt spid="72">
                                            <p:txEl>
                                              <p:pRg st="1" end="1"/>
                                            </p:txEl>
                                          </p:spTgt>
                                        </p:tgtEl>
                                        <p:attrNameLst>
                                          <p:attrName>ppt_c</p:attrName>
                                        </p:attrNameLst>
                                      </p:cBhvr>
                                      <p:to>
                                        <a:schemeClr val="bg2"/>
                                      </p:to>
                                    </p:animClr>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2">
                                            <p:txEl>
                                              <p:pRg st="2" end="2"/>
                                            </p:txEl>
                                          </p:spTgt>
                                        </p:tgtEl>
                                        <p:attrNameLst>
                                          <p:attrName>style.visibility</p:attrName>
                                        </p:attrNameLst>
                                      </p:cBhvr>
                                      <p:to>
                                        <p:strVal val="visible"/>
                                      </p:to>
                                    </p:set>
                                    <p:animEffect transition="in" filter="fade">
                                      <p:cBhvr>
                                        <p:cTn id="28" dur="500"/>
                                        <p:tgtEl>
                                          <p:spTgt spid="72">
                                            <p:txEl>
                                              <p:pRg st="2" end="2"/>
                                            </p:txEl>
                                          </p:spTgt>
                                        </p:tgtEl>
                                      </p:cBhvr>
                                    </p:animEffect>
                                  </p:childTnLst>
                                  <p:subTnLst>
                                    <p:animClr clrSpc="rgb" dir="cw">
                                      <p:cBhvr override="childStyle">
                                        <p:cTn dur="1" fill="hold" display="0" masterRel="nextClick" afterEffect="1"/>
                                        <p:tgtEl>
                                          <p:spTgt spid="72">
                                            <p:txEl>
                                              <p:pRg st="2" end="2"/>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A34D8FB-A968-4C0B-8BA9-F96E95E269E9}"/>
              </a:ext>
            </a:extLst>
          </p:cNvPr>
          <p:cNvSpPr/>
          <p:nvPr/>
        </p:nvSpPr>
        <p:spPr>
          <a:xfrm flipH="1">
            <a:off x="-5" y="787400"/>
            <a:ext cx="2308864" cy="450850"/>
          </a:xfrm>
          <a:prstGeom prst="rect">
            <a:avLst/>
          </a:prstGeom>
          <a:solidFill>
            <a:srgbClr val="417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3763B11-0800-4274-AB38-33E77D8DFA5F}"/>
              </a:ext>
            </a:extLst>
          </p:cNvPr>
          <p:cNvSpPr>
            <a:spLocks noGrp="1"/>
          </p:cNvSpPr>
          <p:nvPr>
            <p:ph type="title"/>
          </p:nvPr>
        </p:nvSpPr>
        <p:spPr/>
        <p:txBody>
          <a:bodyPr>
            <a:normAutofit/>
          </a:bodyPr>
          <a:lstStyle/>
          <a:p>
            <a:r>
              <a:rPr lang="en-US" sz="3200" dirty="0">
                <a:solidFill>
                  <a:schemeClr val="bg1">
                    <a:lumMod val="95000"/>
                  </a:schemeClr>
                </a:solidFill>
                <a:latin typeface="Aharoni" panose="02010803020104030203" pitchFamily="2" charset="-79"/>
                <a:cs typeface="Aharoni" panose="02010803020104030203" pitchFamily="2" charset="-79"/>
              </a:rPr>
              <a:t>Project </a:t>
            </a:r>
            <a:r>
              <a:rPr lang="en-US" sz="3200" dirty="0">
                <a:solidFill>
                  <a:schemeClr val="bg2">
                    <a:lumMod val="25000"/>
                  </a:schemeClr>
                </a:solidFill>
                <a:latin typeface="Aharoni" panose="02010803020104030203" pitchFamily="2" charset="-79"/>
                <a:cs typeface="Aharoni" panose="02010803020104030203" pitchFamily="2" charset="-79"/>
              </a:rPr>
              <a:t>Strategies </a:t>
            </a:r>
          </a:p>
        </p:txBody>
      </p:sp>
      <p:sp>
        <p:nvSpPr>
          <p:cNvPr id="15" name="Slide Number Placeholder 14">
            <a:extLst>
              <a:ext uri="{FF2B5EF4-FFF2-40B4-BE49-F238E27FC236}">
                <a16:creationId xmlns:a16="http://schemas.microsoft.com/office/drawing/2014/main" id="{247661C6-4AB4-4C76-8663-782612194033}"/>
              </a:ext>
            </a:extLst>
          </p:cNvPr>
          <p:cNvSpPr>
            <a:spLocks noGrp="1"/>
          </p:cNvSpPr>
          <p:nvPr>
            <p:ph type="sldNum" sz="quarter" idx="12"/>
          </p:nvPr>
        </p:nvSpPr>
        <p:spPr/>
        <p:txBody>
          <a:bodyPr/>
          <a:lstStyle/>
          <a:p>
            <a:fld id="{92BC0347-EB0D-4354-90DB-E3443D283F0D}" type="slidenum">
              <a:rPr lang="en-US" smtClean="0"/>
              <a:t>11</a:t>
            </a:fld>
            <a:endParaRPr lang="en-US" dirty="0"/>
          </a:p>
        </p:txBody>
      </p:sp>
      <p:cxnSp>
        <p:nvCxnSpPr>
          <p:cNvPr id="8" name="Straight Connector 7">
            <a:extLst>
              <a:ext uri="{FF2B5EF4-FFF2-40B4-BE49-F238E27FC236}">
                <a16:creationId xmlns:a16="http://schemas.microsoft.com/office/drawing/2014/main" id="{CCF1D892-C9E1-435B-A69E-569F41B759CC}"/>
              </a:ext>
            </a:extLst>
          </p:cNvPr>
          <p:cNvCxnSpPr/>
          <p:nvPr/>
        </p:nvCxnSpPr>
        <p:spPr>
          <a:xfrm>
            <a:off x="6175088" y="3995319"/>
            <a:ext cx="225287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2F2BA0-57AC-4109-8190-2B6EDD9701F4}"/>
              </a:ext>
            </a:extLst>
          </p:cNvPr>
          <p:cNvCxnSpPr/>
          <p:nvPr/>
        </p:nvCxnSpPr>
        <p:spPr>
          <a:xfrm>
            <a:off x="8413015" y="3995319"/>
            <a:ext cx="225287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01617FC-904A-41AB-B546-BCA02B573A21}"/>
              </a:ext>
            </a:extLst>
          </p:cNvPr>
          <p:cNvCxnSpPr>
            <a:cxnSpLocks/>
          </p:cNvCxnSpPr>
          <p:nvPr/>
        </p:nvCxnSpPr>
        <p:spPr>
          <a:xfrm>
            <a:off x="10665885" y="3995319"/>
            <a:ext cx="1538514"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2224817-E005-41DE-B77C-38D0D945800E}"/>
              </a:ext>
            </a:extLst>
          </p:cNvPr>
          <p:cNvCxnSpPr/>
          <p:nvPr/>
        </p:nvCxnSpPr>
        <p:spPr>
          <a:xfrm>
            <a:off x="3911339" y="3995319"/>
            <a:ext cx="225287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CF17EF4-A5DC-4484-80C0-55E5E5A71F83}"/>
              </a:ext>
            </a:extLst>
          </p:cNvPr>
          <p:cNvCxnSpPr/>
          <p:nvPr/>
        </p:nvCxnSpPr>
        <p:spPr>
          <a:xfrm>
            <a:off x="1657906" y="3995319"/>
            <a:ext cx="225287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 name="Arc 12">
            <a:extLst>
              <a:ext uri="{FF2B5EF4-FFF2-40B4-BE49-F238E27FC236}">
                <a16:creationId xmlns:a16="http://schemas.microsoft.com/office/drawing/2014/main" id="{EF99707F-137B-4864-9CCC-8147DBBAE642}"/>
              </a:ext>
            </a:extLst>
          </p:cNvPr>
          <p:cNvSpPr/>
          <p:nvPr/>
        </p:nvSpPr>
        <p:spPr>
          <a:xfrm>
            <a:off x="1150597" y="3535738"/>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0A46F2F1-4EC7-41AE-81D4-ED4FC98FA3C0}"/>
              </a:ext>
            </a:extLst>
          </p:cNvPr>
          <p:cNvCxnSpPr>
            <a:cxnSpLocks/>
          </p:cNvCxnSpPr>
          <p:nvPr/>
        </p:nvCxnSpPr>
        <p:spPr>
          <a:xfrm>
            <a:off x="0" y="3995319"/>
            <a:ext cx="1538514"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6654F268-7BDD-4C1A-BCA6-E4DB7037BD43}"/>
              </a:ext>
            </a:extLst>
          </p:cNvPr>
          <p:cNvSpPr/>
          <p:nvPr/>
        </p:nvSpPr>
        <p:spPr>
          <a:xfrm>
            <a:off x="1514928" y="3900069"/>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ircle: Hollow 16">
            <a:extLst>
              <a:ext uri="{FF2B5EF4-FFF2-40B4-BE49-F238E27FC236}">
                <a16:creationId xmlns:a16="http://schemas.microsoft.com/office/drawing/2014/main" id="{9CCDDB55-239D-4ED5-A92F-FFC52BD94021}"/>
              </a:ext>
            </a:extLst>
          </p:cNvPr>
          <p:cNvSpPr/>
          <p:nvPr/>
        </p:nvSpPr>
        <p:spPr>
          <a:xfrm>
            <a:off x="1395865" y="3781006"/>
            <a:ext cx="428626" cy="428626"/>
          </a:xfrm>
          <a:prstGeom prst="donut">
            <a:avLst>
              <a:gd name="adj" fmla="val 5281"/>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 name="Circle: Hollow 17">
            <a:extLst>
              <a:ext uri="{FF2B5EF4-FFF2-40B4-BE49-F238E27FC236}">
                <a16:creationId xmlns:a16="http://schemas.microsoft.com/office/drawing/2014/main" id="{5A20387E-5446-4173-8D6C-0FE3C2A7CEAF}"/>
              </a:ext>
            </a:extLst>
          </p:cNvPr>
          <p:cNvSpPr/>
          <p:nvPr/>
        </p:nvSpPr>
        <p:spPr>
          <a:xfrm>
            <a:off x="1262993" y="3648134"/>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9" name="Straight Connector 18">
            <a:extLst>
              <a:ext uri="{FF2B5EF4-FFF2-40B4-BE49-F238E27FC236}">
                <a16:creationId xmlns:a16="http://schemas.microsoft.com/office/drawing/2014/main" id="{B14111F6-B88A-4517-993E-368E15407AAB}"/>
              </a:ext>
            </a:extLst>
          </p:cNvPr>
          <p:cNvCxnSpPr>
            <a:cxnSpLocks/>
          </p:cNvCxnSpPr>
          <p:nvPr/>
        </p:nvCxnSpPr>
        <p:spPr>
          <a:xfrm flipV="1">
            <a:off x="1610179" y="4342505"/>
            <a:ext cx="0" cy="1033387"/>
          </a:xfrm>
          <a:prstGeom prst="line">
            <a:avLst/>
          </a:prstGeom>
          <a:ln w="19050">
            <a:solidFill>
              <a:srgbClr val="03A1A4"/>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1E39CABE-467F-479B-B21A-00851C041F4E}"/>
              </a:ext>
            </a:extLst>
          </p:cNvPr>
          <p:cNvSpPr/>
          <p:nvPr/>
        </p:nvSpPr>
        <p:spPr>
          <a:xfrm>
            <a:off x="1548058" y="5350759"/>
            <a:ext cx="124240" cy="12424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4C8EE1C5-574B-41B3-BFC9-9F544F819CD1}"/>
              </a:ext>
            </a:extLst>
          </p:cNvPr>
          <p:cNvSpPr txBox="1"/>
          <p:nvPr/>
        </p:nvSpPr>
        <p:spPr>
          <a:xfrm>
            <a:off x="588656" y="2899528"/>
            <a:ext cx="2167284" cy="707886"/>
          </a:xfrm>
          <a:prstGeom prst="rect">
            <a:avLst/>
          </a:prstGeom>
          <a:noFill/>
        </p:spPr>
        <p:txBody>
          <a:bodyPr wrap="square" rtlCol="0">
            <a:spAutoFit/>
          </a:bodyPr>
          <a:lstStyle/>
          <a:p>
            <a:pPr algn="ctr"/>
            <a:r>
              <a:rPr lang="en-US" sz="2000" dirty="0">
                <a:solidFill>
                  <a:srgbClr val="03A1A4"/>
                </a:solidFill>
                <a:latin typeface="Century Gothic" panose="020B0502020202020204" pitchFamily="34" charset="0"/>
              </a:rPr>
              <a:t>Building </a:t>
            </a:r>
          </a:p>
          <a:p>
            <a:pPr algn="ctr"/>
            <a:r>
              <a:rPr lang="en-US" sz="2000" dirty="0">
                <a:solidFill>
                  <a:srgbClr val="03A1A4"/>
                </a:solidFill>
                <a:latin typeface="Century Gothic" panose="020B0502020202020204" pitchFamily="34" charset="0"/>
              </a:rPr>
              <a:t>Orientation </a:t>
            </a:r>
          </a:p>
        </p:txBody>
      </p:sp>
      <p:sp>
        <p:nvSpPr>
          <p:cNvPr id="23" name="TextBox 22">
            <a:extLst>
              <a:ext uri="{FF2B5EF4-FFF2-40B4-BE49-F238E27FC236}">
                <a16:creationId xmlns:a16="http://schemas.microsoft.com/office/drawing/2014/main" id="{9D65F41E-852C-4C66-BD97-CFC278D52F63}"/>
              </a:ext>
            </a:extLst>
          </p:cNvPr>
          <p:cNvSpPr txBox="1"/>
          <p:nvPr/>
        </p:nvSpPr>
        <p:spPr>
          <a:xfrm>
            <a:off x="552450" y="5602985"/>
            <a:ext cx="2893775" cy="600164"/>
          </a:xfrm>
          <a:prstGeom prst="rect">
            <a:avLst/>
          </a:prstGeom>
          <a:noFill/>
        </p:spPr>
        <p:txBody>
          <a:bodyPr wrap="square" rtlCol="0">
            <a:spAutoFit/>
          </a:bodyPr>
          <a:lstStyle/>
          <a:p>
            <a:r>
              <a:rPr lang="en-US" sz="1100" dirty="0">
                <a:solidFill>
                  <a:schemeClr val="bg2">
                    <a:lumMod val="50000"/>
                  </a:schemeClr>
                </a:solidFill>
                <a:latin typeface="Century Gothic" panose="020B0502020202020204" pitchFamily="34" charset="0"/>
              </a:rPr>
              <a:t>More energy efficient design, good for daylighting, summer-winter winds, sun &amp; solar tempering.</a:t>
            </a:r>
          </a:p>
        </p:txBody>
      </p:sp>
      <p:sp>
        <p:nvSpPr>
          <p:cNvPr id="24" name="Arc 23">
            <a:extLst>
              <a:ext uri="{FF2B5EF4-FFF2-40B4-BE49-F238E27FC236}">
                <a16:creationId xmlns:a16="http://schemas.microsoft.com/office/drawing/2014/main" id="{D33F22A9-42D5-440E-B74C-F3C63BEA8EAA}"/>
              </a:ext>
            </a:extLst>
          </p:cNvPr>
          <p:cNvSpPr/>
          <p:nvPr/>
        </p:nvSpPr>
        <p:spPr>
          <a:xfrm rot="5400000">
            <a:off x="3389075" y="3535738"/>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6" name="Oval 25">
            <a:extLst>
              <a:ext uri="{FF2B5EF4-FFF2-40B4-BE49-F238E27FC236}">
                <a16:creationId xmlns:a16="http://schemas.microsoft.com/office/drawing/2014/main" id="{4F63CCA6-762B-455F-B455-DFAFD3AF7F6C}"/>
              </a:ext>
            </a:extLst>
          </p:cNvPr>
          <p:cNvSpPr/>
          <p:nvPr/>
        </p:nvSpPr>
        <p:spPr>
          <a:xfrm>
            <a:off x="3753406" y="3900069"/>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ircle: Hollow 26">
            <a:extLst>
              <a:ext uri="{FF2B5EF4-FFF2-40B4-BE49-F238E27FC236}">
                <a16:creationId xmlns:a16="http://schemas.microsoft.com/office/drawing/2014/main" id="{42FD5EF8-C77F-4361-A513-30F4FB46F3F4}"/>
              </a:ext>
            </a:extLst>
          </p:cNvPr>
          <p:cNvSpPr/>
          <p:nvPr/>
        </p:nvSpPr>
        <p:spPr>
          <a:xfrm>
            <a:off x="3634343" y="3781006"/>
            <a:ext cx="428626" cy="428626"/>
          </a:xfrm>
          <a:prstGeom prst="donut">
            <a:avLst>
              <a:gd name="adj" fmla="val 5281"/>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 name="Circle: Hollow 27">
            <a:extLst>
              <a:ext uri="{FF2B5EF4-FFF2-40B4-BE49-F238E27FC236}">
                <a16:creationId xmlns:a16="http://schemas.microsoft.com/office/drawing/2014/main" id="{79E83278-AFB8-4AA8-A0AF-071C8041A8A7}"/>
              </a:ext>
            </a:extLst>
          </p:cNvPr>
          <p:cNvSpPr/>
          <p:nvPr/>
        </p:nvSpPr>
        <p:spPr>
          <a:xfrm>
            <a:off x="3501471" y="3648134"/>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29" name="Straight Connector 28">
            <a:extLst>
              <a:ext uri="{FF2B5EF4-FFF2-40B4-BE49-F238E27FC236}">
                <a16:creationId xmlns:a16="http://schemas.microsoft.com/office/drawing/2014/main" id="{B12C602E-9355-49A8-9BF3-0063450816A2}"/>
              </a:ext>
            </a:extLst>
          </p:cNvPr>
          <p:cNvCxnSpPr>
            <a:cxnSpLocks/>
          </p:cNvCxnSpPr>
          <p:nvPr/>
        </p:nvCxnSpPr>
        <p:spPr>
          <a:xfrm flipV="1">
            <a:off x="3848657" y="2614747"/>
            <a:ext cx="0" cy="1033387"/>
          </a:xfrm>
          <a:prstGeom prst="line">
            <a:avLst/>
          </a:prstGeom>
          <a:ln w="19050">
            <a:solidFill>
              <a:srgbClr val="EE9524"/>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96F506B1-18B0-4DC6-8DF4-A458FFA40458}"/>
              </a:ext>
            </a:extLst>
          </p:cNvPr>
          <p:cNvSpPr/>
          <p:nvPr/>
        </p:nvSpPr>
        <p:spPr>
          <a:xfrm>
            <a:off x="3786536" y="2568391"/>
            <a:ext cx="124240" cy="12424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47DCCB00-56A9-4499-A9EF-11242CEAC1A3}"/>
              </a:ext>
            </a:extLst>
          </p:cNvPr>
          <p:cNvSpPr txBox="1"/>
          <p:nvPr/>
        </p:nvSpPr>
        <p:spPr>
          <a:xfrm>
            <a:off x="3002475" y="4425309"/>
            <a:ext cx="1692362" cy="707886"/>
          </a:xfrm>
          <a:prstGeom prst="rect">
            <a:avLst/>
          </a:prstGeom>
          <a:noFill/>
        </p:spPr>
        <p:txBody>
          <a:bodyPr wrap="square" rtlCol="0">
            <a:spAutoFit/>
          </a:bodyPr>
          <a:lstStyle/>
          <a:p>
            <a:pPr algn="ctr"/>
            <a:r>
              <a:rPr lang="en-US" sz="2000" dirty="0">
                <a:solidFill>
                  <a:srgbClr val="EE9524"/>
                </a:solidFill>
                <a:latin typeface="Century Gothic" panose="020B0502020202020204" pitchFamily="34" charset="0"/>
              </a:rPr>
              <a:t>Passive </a:t>
            </a:r>
          </a:p>
          <a:p>
            <a:pPr algn="ctr"/>
            <a:r>
              <a:rPr lang="en-US" sz="2000" dirty="0">
                <a:solidFill>
                  <a:srgbClr val="EE9524"/>
                </a:solidFill>
                <a:latin typeface="Century Gothic" panose="020B0502020202020204" pitchFamily="34" charset="0"/>
              </a:rPr>
              <a:t>Design </a:t>
            </a:r>
          </a:p>
        </p:txBody>
      </p:sp>
      <p:sp>
        <p:nvSpPr>
          <p:cNvPr id="32" name="TextBox 31">
            <a:extLst>
              <a:ext uri="{FF2B5EF4-FFF2-40B4-BE49-F238E27FC236}">
                <a16:creationId xmlns:a16="http://schemas.microsoft.com/office/drawing/2014/main" id="{839554CE-17E0-4195-8CE7-FE3F3137D52F}"/>
              </a:ext>
            </a:extLst>
          </p:cNvPr>
          <p:cNvSpPr txBox="1"/>
          <p:nvPr/>
        </p:nvSpPr>
        <p:spPr>
          <a:xfrm>
            <a:off x="2700522" y="1821176"/>
            <a:ext cx="2339296" cy="600164"/>
          </a:xfrm>
          <a:prstGeom prst="rect">
            <a:avLst/>
          </a:prstGeom>
          <a:noFill/>
        </p:spPr>
        <p:txBody>
          <a:bodyPr wrap="square" rtlCol="0">
            <a:spAutoFit/>
          </a:bodyPr>
          <a:lstStyle/>
          <a:p>
            <a:r>
              <a:rPr lang="en-US" sz="1100" dirty="0">
                <a:solidFill>
                  <a:schemeClr val="bg2">
                    <a:lumMod val="50000"/>
                  </a:schemeClr>
                </a:solidFill>
                <a:latin typeface="Century Gothic" panose="020B0502020202020204" pitchFamily="34" charset="0"/>
              </a:rPr>
              <a:t>Design strategies to reduce / eliminate the load on mechanical systems.</a:t>
            </a:r>
          </a:p>
        </p:txBody>
      </p:sp>
      <p:sp>
        <p:nvSpPr>
          <p:cNvPr id="33" name="Arc 32">
            <a:extLst>
              <a:ext uri="{FF2B5EF4-FFF2-40B4-BE49-F238E27FC236}">
                <a16:creationId xmlns:a16="http://schemas.microsoft.com/office/drawing/2014/main" id="{0B0761B3-EC2A-4028-A8BC-1F22422BACFF}"/>
              </a:ext>
            </a:extLst>
          </p:cNvPr>
          <p:cNvSpPr/>
          <p:nvPr/>
        </p:nvSpPr>
        <p:spPr>
          <a:xfrm>
            <a:off x="5642508" y="3535738"/>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4" name="Oval 33">
            <a:extLst>
              <a:ext uri="{FF2B5EF4-FFF2-40B4-BE49-F238E27FC236}">
                <a16:creationId xmlns:a16="http://schemas.microsoft.com/office/drawing/2014/main" id="{861BCE96-14FE-41E8-855E-7963C2CB6025}"/>
              </a:ext>
            </a:extLst>
          </p:cNvPr>
          <p:cNvSpPr/>
          <p:nvPr/>
        </p:nvSpPr>
        <p:spPr>
          <a:xfrm>
            <a:off x="6006839" y="3900069"/>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Circle: Hollow 34">
            <a:extLst>
              <a:ext uri="{FF2B5EF4-FFF2-40B4-BE49-F238E27FC236}">
                <a16:creationId xmlns:a16="http://schemas.microsoft.com/office/drawing/2014/main" id="{3D075E06-733F-45C5-B0C0-BDC14FE2A4B3}"/>
              </a:ext>
            </a:extLst>
          </p:cNvPr>
          <p:cNvSpPr/>
          <p:nvPr/>
        </p:nvSpPr>
        <p:spPr>
          <a:xfrm>
            <a:off x="5887776" y="3781006"/>
            <a:ext cx="428626" cy="428626"/>
          </a:xfrm>
          <a:prstGeom prst="donut">
            <a:avLst>
              <a:gd name="adj" fmla="val 5281"/>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6" name="Circle: Hollow 35">
            <a:extLst>
              <a:ext uri="{FF2B5EF4-FFF2-40B4-BE49-F238E27FC236}">
                <a16:creationId xmlns:a16="http://schemas.microsoft.com/office/drawing/2014/main" id="{EA64CEA4-5A84-462F-A196-03B9A16B863F}"/>
              </a:ext>
            </a:extLst>
          </p:cNvPr>
          <p:cNvSpPr/>
          <p:nvPr/>
        </p:nvSpPr>
        <p:spPr>
          <a:xfrm>
            <a:off x="5754904" y="3648134"/>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37" name="Straight Connector 36">
            <a:extLst>
              <a:ext uri="{FF2B5EF4-FFF2-40B4-BE49-F238E27FC236}">
                <a16:creationId xmlns:a16="http://schemas.microsoft.com/office/drawing/2014/main" id="{5FE4C0A4-C5CF-4587-A0C0-A9A396D70CCB}"/>
              </a:ext>
            </a:extLst>
          </p:cNvPr>
          <p:cNvCxnSpPr>
            <a:cxnSpLocks/>
          </p:cNvCxnSpPr>
          <p:nvPr/>
        </p:nvCxnSpPr>
        <p:spPr>
          <a:xfrm flipV="1">
            <a:off x="6102090" y="4342505"/>
            <a:ext cx="0" cy="1033387"/>
          </a:xfrm>
          <a:prstGeom prst="line">
            <a:avLst/>
          </a:prstGeom>
          <a:ln w="19050">
            <a:solidFill>
              <a:srgbClr val="EF3078"/>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E18C6B6A-D413-4D56-9B77-C1DB8491B7AA}"/>
              </a:ext>
            </a:extLst>
          </p:cNvPr>
          <p:cNvSpPr/>
          <p:nvPr/>
        </p:nvSpPr>
        <p:spPr>
          <a:xfrm>
            <a:off x="6039969" y="5350759"/>
            <a:ext cx="124240" cy="12424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C39A2C90-B86E-4ACB-AEC2-D299F61BE7A4}"/>
              </a:ext>
            </a:extLst>
          </p:cNvPr>
          <p:cNvSpPr txBox="1"/>
          <p:nvPr/>
        </p:nvSpPr>
        <p:spPr>
          <a:xfrm>
            <a:off x="5258095" y="2899528"/>
            <a:ext cx="1666071" cy="400110"/>
          </a:xfrm>
          <a:prstGeom prst="rect">
            <a:avLst/>
          </a:prstGeom>
          <a:noFill/>
        </p:spPr>
        <p:txBody>
          <a:bodyPr wrap="square" rtlCol="0">
            <a:spAutoFit/>
          </a:bodyPr>
          <a:lstStyle/>
          <a:p>
            <a:pPr algn="ctr"/>
            <a:r>
              <a:rPr lang="en-US" sz="2000" dirty="0">
                <a:solidFill>
                  <a:srgbClr val="EF3078"/>
                </a:solidFill>
                <a:latin typeface="Century Gothic" panose="020B0502020202020204" pitchFamily="34" charset="0"/>
              </a:rPr>
              <a:t>Daylighting</a:t>
            </a:r>
          </a:p>
        </p:txBody>
      </p:sp>
      <p:sp>
        <p:nvSpPr>
          <p:cNvPr id="40" name="TextBox 39">
            <a:extLst>
              <a:ext uri="{FF2B5EF4-FFF2-40B4-BE49-F238E27FC236}">
                <a16:creationId xmlns:a16="http://schemas.microsoft.com/office/drawing/2014/main" id="{7D54508C-4F0E-479A-A9CD-F1A899185390}"/>
              </a:ext>
            </a:extLst>
          </p:cNvPr>
          <p:cNvSpPr txBox="1"/>
          <p:nvPr/>
        </p:nvSpPr>
        <p:spPr>
          <a:xfrm>
            <a:off x="5039817" y="5602985"/>
            <a:ext cx="3111707" cy="600164"/>
          </a:xfrm>
          <a:prstGeom prst="rect">
            <a:avLst/>
          </a:prstGeom>
          <a:noFill/>
        </p:spPr>
        <p:txBody>
          <a:bodyPr wrap="square" rtlCol="0">
            <a:spAutoFit/>
          </a:bodyPr>
          <a:lstStyle/>
          <a:p>
            <a:r>
              <a:rPr lang="en-US" sz="1100" dirty="0">
                <a:solidFill>
                  <a:schemeClr val="bg2">
                    <a:lumMod val="50000"/>
                  </a:schemeClr>
                </a:solidFill>
                <a:latin typeface="Century Gothic" panose="020B0502020202020204" pitchFamily="34" charset="0"/>
              </a:rPr>
              <a:t>Understanding the lighting needed &amp; heat gain for interior spaces, minimize the use of artificial lighting during day time.</a:t>
            </a:r>
          </a:p>
        </p:txBody>
      </p:sp>
      <p:sp>
        <p:nvSpPr>
          <p:cNvPr id="41" name="Arc 40">
            <a:extLst>
              <a:ext uri="{FF2B5EF4-FFF2-40B4-BE49-F238E27FC236}">
                <a16:creationId xmlns:a16="http://schemas.microsoft.com/office/drawing/2014/main" id="{E1C1D484-AC75-49A9-B686-2FC0D6EE78CE}"/>
              </a:ext>
            </a:extLst>
          </p:cNvPr>
          <p:cNvSpPr/>
          <p:nvPr/>
        </p:nvSpPr>
        <p:spPr>
          <a:xfrm rot="5400000">
            <a:off x="7906257" y="3535738"/>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2" name="Oval 41">
            <a:extLst>
              <a:ext uri="{FF2B5EF4-FFF2-40B4-BE49-F238E27FC236}">
                <a16:creationId xmlns:a16="http://schemas.microsoft.com/office/drawing/2014/main" id="{2554C093-368A-4277-B90A-BA12B3B9D0C8}"/>
              </a:ext>
            </a:extLst>
          </p:cNvPr>
          <p:cNvSpPr/>
          <p:nvPr/>
        </p:nvSpPr>
        <p:spPr>
          <a:xfrm>
            <a:off x="8270588" y="3900069"/>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Circle: Hollow 42">
            <a:extLst>
              <a:ext uri="{FF2B5EF4-FFF2-40B4-BE49-F238E27FC236}">
                <a16:creationId xmlns:a16="http://schemas.microsoft.com/office/drawing/2014/main" id="{73C1AE12-2F68-49DB-BC8C-8BB54C267B7D}"/>
              </a:ext>
            </a:extLst>
          </p:cNvPr>
          <p:cNvSpPr/>
          <p:nvPr/>
        </p:nvSpPr>
        <p:spPr>
          <a:xfrm>
            <a:off x="8151525" y="3781006"/>
            <a:ext cx="428626" cy="428626"/>
          </a:xfrm>
          <a:prstGeom prst="donut">
            <a:avLst>
              <a:gd name="adj" fmla="val 5281"/>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4" name="Circle: Hollow 43">
            <a:extLst>
              <a:ext uri="{FF2B5EF4-FFF2-40B4-BE49-F238E27FC236}">
                <a16:creationId xmlns:a16="http://schemas.microsoft.com/office/drawing/2014/main" id="{E6E77777-239E-429C-AB4D-C2DF00467F00}"/>
              </a:ext>
            </a:extLst>
          </p:cNvPr>
          <p:cNvSpPr/>
          <p:nvPr/>
        </p:nvSpPr>
        <p:spPr>
          <a:xfrm>
            <a:off x="8018653" y="3648134"/>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45" name="Straight Connector 44">
            <a:extLst>
              <a:ext uri="{FF2B5EF4-FFF2-40B4-BE49-F238E27FC236}">
                <a16:creationId xmlns:a16="http://schemas.microsoft.com/office/drawing/2014/main" id="{C1475FF8-B0E3-4206-94CE-B596F18A6A6B}"/>
              </a:ext>
            </a:extLst>
          </p:cNvPr>
          <p:cNvCxnSpPr>
            <a:cxnSpLocks/>
          </p:cNvCxnSpPr>
          <p:nvPr/>
        </p:nvCxnSpPr>
        <p:spPr>
          <a:xfrm flipV="1">
            <a:off x="8365839" y="2614747"/>
            <a:ext cx="0" cy="1033387"/>
          </a:xfrm>
          <a:prstGeom prst="line">
            <a:avLst/>
          </a:prstGeom>
          <a:ln w="19050">
            <a:solidFill>
              <a:srgbClr val="1C7CBB"/>
            </a:solidFill>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F4854DAA-2766-4E7E-B604-65CEDE2136D6}"/>
              </a:ext>
            </a:extLst>
          </p:cNvPr>
          <p:cNvSpPr/>
          <p:nvPr/>
        </p:nvSpPr>
        <p:spPr>
          <a:xfrm>
            <a:off x="8303718" y="2568391"/>
            <a:ext cx="124240" cy="12424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9AE007F8-B6CB-4BF6-AD83-C491CFE1EC2D}"/>
              </a:ext>
            </a:extLst>
          </p:cNvPr>
          <p:cNvSpPr txBox="1"/>
          <p:nvPr/>
        </p:nvSpPr>
        <p:spPr>
          <a:xfrm>
            <a:off x="7608145" y="4382611"/>
            <a:ext cx="1515386" cy="400110"/>
          </a:xfrm>
          <a:prstGeom prst="rect">
            <a:avLst/>
          </a:prstGeom>
          <a:noFill/>
        </p:spPr>
        <p:txBody>
          <a:bodyPr wrap="square" rtlCol="0">
            <a:spAutoFit/>
          </a:bodyPr>
          <a:lstStyle/>
          <a:p>
            <a:pPr algn="ctr"/>
            <a:r>
              <a:rPr lang="en-US" sz="2000" dirty="0">
                <a:solidFill>
                  <a:srgbClr val="1C7CBB"/>
                </a:solidFill>
                <a:latin typeface="Century Gothic" panose="020B0502020202020204" pitchFamily="34" charset="0"/>
              </a:rPr>
              <a:t>SIP’s Panel </a:t>
            </a:r>
          </a:p>
        </p:txBody>
      </p:sp>
      <p:sp>
        <p:nvSpPr>
          <p:cNvPr id="48" name="TextBox 47">
            <a:extLst>
              <a:ext uri="{FF2B5EF4-FFF2-40B4-BE49-F238E27FC236}">
                <a16:creationId xmlns:a16="http://schemas.microsoft.com/office/drawing/2014/main" id="{A7712458-59FC-49F5-9B2D-C6800C332129}"/>
              </a:ext>
            </a:extLst>
          </p:cNvPr>
          <p:cNvSpPr txBox="1"/>
          <p:nvPr/>
        </p:nvSpPr>
        <p:spPr>
          <a:xfrm>
            <a:off x="7217705" y="1758507"/>
            <a:ext cx="2618171" cy="769441"/>
          </a:xfrm>
          <a:prstGeom prst="rect">
            <a:avLst/>
          </a:prstGeom>
          <a:noFill/>
        </p:spPr>
        <p:txBody>
          <a:bodyPr wrap="square" rtlCol="0">
            <a:spAutoFit/>
          </a:bodyPr>
          <a:lstStyle/>
          <a:p>
            <a:r>
              <a:rPr lang="en-US" sz="1100" dirty="0">
                <a:solidFill>
                  <a:schemeClr val="bg2">
                    <a:lumMod val="50000"/>
                  </a:schemeClr>
                </a:solidFill>
                <a:latin typeface="Century Gothic" panose="020B0502020202020204" pitchFamily="34" charset="0"/>
              </a:rPr>
              <a:t>Exceptional Thermal Performance,  Healthier air quality, faster construction with less labor, design flexibility.</a:t>
            </a:r>
          </a:p>
        </p:txBody>
      </p:sp>
      <p:sp>
        <p:nvSpPr>
          <p:cNvPr id="49" name="Arc 48">
            <a:extLst>
              <a:ext uri="{FF2B5EF4-FFF2-40B4-BE49-F238E27FC236}">
                <a16:creationId xmlns:a16="http://schemas.microsoft.com/office/drawing/2014/main" id="{9C190768-539A-426E-9A12-95BDEAA35F11}"/>
              </a:ext>
            </a:extLst>
          </p:cNvPr>
          <p:cNvSpPr/>
          <p:nvPr/>
        </p:nvSpPr>
        <p:spPr>
          <a:xfrm>
            <a:off x="10144184" y="3535738"/>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Oval 49">
            <a:extLst>
              <a:ext uri="{FF2B5EF4-FFF2-40B4-BE49-F238E27FC236}">
                <a16:creationId xmlns:a16="http://schemas.microsoft.com/office/drawing/2014/main" id="{AD89A814-6981-4D40-855B-6021D586E7A2}"/>
              </a:ext>
            </a:extLst>
          </p:cNvPr>
          <p:cNvSpPr/>
          <p:nvPr/>
        </p:nvSpPr>
        <p:spPr>
          <a:xfrm>
            <a:off x="10508515" y="3900069"/>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Circle: Hollow 50">
            <a:extLst>
              <a:ext uri="{FF2B5EF4-FFF2-40B4-BE49-F238E27FC236}">
                <a16:creationId xmlns:a16="http://schemas.microsoft.com/office/drawing/2014/main" id="{12C14464-B52E-4D3B-A46C-4AE8B3CDAA3C}"/>
              </a:ext>
            </a:extLst>
          </p:cNvPr>
          <p:cNvSpPr/>
          <p:nvPr/>
        </p:nvSpPr>
        <p:spPr>
          <a:xfrm>
            <a:off x="10389452" y="3781006"/>
            <a:ext cx="428626" cy="428626"/>
          </a:xfrm>
          <a:prstGeom prst="donut">
            <a:avLst>
              <a:gd name="adj" fmla="val 5281"/>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2" name="Circle: Hollow 51">
            <a:extLst>
              <a:ext uri="{FF2B5EF4-FFF2-40B4-BE49-F238E27FC236}">
                <a16:creationId xmlns:a16="http://schemas.microsoft.com/office/drawing/2014/main" id="{381DA4EB-86DB-4138-B26F-36D1E42B99B4}"/>
              </a:ext>
            </a:extLst>
          </p:cNvPr>
          <p:cNvSpPr/>
          <p:nvPr/>
        </p:nvSpPr>
        <p:spPr>
          <a:xfrm>
            <a:off x="10256580" y="3648134"/>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53" name="Straight Connector 52">
            <a:extLst>
              <a:ext uri="{FF2B5EF4-FFF2-40B4-BE49-F238E27FC236}">
                <a16:creationId xmlns:a16="http://schemas.microsoft.com/office/drawing/2014/main" id="{34591B68-CACC-470E-9BD8-B77F57A54DAE}"/>
              </a:ext>
            </a:extLst>
          </p:cNvPr>
          <p:cNvCxnSpPr>
            <a:cxnSpLocks/>
          </p:cNvCxnSpPr>
          <p:nvPr/>
        </p:nvCxnSpPr>
        <p:spPr>
          <a:xfrm flipV="1">
            <a:off x="10603766" y="4342505"/>
            <a:ext cx="0" cy="1033387"/>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3B67F56E-20AF-4F7C-931B-ACD2481A113F}"/>
              </a:ext>
            </a:extLst>
          </p:cNvPr>
          <p:cNvSpPr/>
          <p:nvPr/>
        </p:nvSpPr>
        <p:spPr>
          <a:xfrm>
            <a:off x="10541645" y="5350759"/>
            <a:ext cx="124240" cy="12424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xtBox 54">
            <a:extLst>
              <a:ext uri="{FF2B5EF4-FFF2-40B4-BE49-F238E27FC236}">
                <a16:creationId xmlns:a16="http://schemas.microsoft.com/office/drawing/2014/main" id="{F9DF06E8-418B-45B3-B123-C3ADF5A263F0}"/>
              </a:ext>
            </a:extLst>
          </p:cNvPr>
          <p:cNvSpPr txBox="1"/>
          <p:nvPr/>
        </p:nvSpPr>
        <p:spPr>
          <a:xfrm>
            <a:off x="9269778" y="2899805"/>
            <a:ext cx="2618177" cy="707886"/>
          </a:xfrm>
          <a:prstGeom prst="rect">
            <a:avLst/>
          </a:prstGeom>
          <a:noFill/>
        </p:spPr>
        <p:txBody>
          <a:bodyPr wrap="square" rtlCol="0">
            <a:spAutoFit/>
          </a:bodyPr>
          <a:lstStyle/>
          <a:p>
            <a:pPr algn="ctr"/>
            <a:r>
              <a:rPr lang="en-US" sz="2000" dirty="0">
                <a:solidFill>
                  <a:schemeClr val="accent6">
                    <a:lumMod val="50000"/>
                  </a:schemeClr>
                </a:solidFill>
                <a:latin typeface="Century Gothic" panose="020B0502020202020204" pitchFamily="34" charset="0"/>
              </a:rPr>
              <a:t>Trombe</a:t>
            </a:r>
          </a:p>
          <a:p>
            <a:pPr algn="ctr"/>
            <a:r>
              <a:rPr lang="en-US" sz="2000" dirty="0">
                <a:solidFill>
                  <a:schemeClr val="accent6">
                    <a:lumMod val="50000"/>
                  </a:schemeClr>
                </a:solidFill>
                <a:latin typeface="Century Gothic" panose="020B0502020202020204" pitchFamily="34" charset="0"/>
              </a:rPr>
              <a:t>Wall</a:t>
            </a:r>
          </a:p>
        </p:txBody>
      </p:sp>
      <p:sp>
        <p:nvSpPr>
          <p:cNvPr id="56" name="TextBox 55">
            <a:extLst>
              <a:ext uri="{FF2B5EF4-FFF2-40B4-BE49-F238E27FC236}">
                <a16:creationId xmlns:a16="http://schemas.microsoft.com/office/drawing/2014/main" id="{C5DEE7F9-A3D4-42D9-95AF-E5C07E112C38}"/>
              </a:ext>
            </a:extLst>
          </p:cNvPr>
          <p:cNvSpPr txBox="1"/>
          <p:nvPr/>
        </p:nvSpPr>
        <p:spPr>
          <a:xfrm>
            <a:off x="9539450" y="5461617"/>
            <a:ext cx="2743200" cy="769441"/>
          </a:xfrm>
          <a:prstGeom prst="rect">
            <a:avLst/>
          </a:prstGeom>
          <a:noFill/>
        </p:spPr>
        <p:txBody>
          <a:bodyPr wrap="square" rtlCol="0">
            <a:spAutoFit/>
          </a:bodyPr>
          <a:lstStyle/>
          <a:p>
            <a:r>
              <a:rPr lang="en-US" sz="1100" dirty="0">
                <a:solidFill>
                  <a:schemeClr val="bg2">
                    <a:lumMod val="50000"/>
                  </a:schemeClr>
                </a:solidFill>
                <a:latin typeface="Century Gothic" panose="020B0502020202020204" pitchFamily="34" charset="0"/>
              </a:rPr>
              <a:t>Heat exchange concept.  Works in mild climates as well as extreme cold, can be used for cooling or heating the building,  aesthetically attractive </a:t>
            </a:r>
          </a:p>
        </p:txBody>
      </p:sp>
      <p:cxnSp>
        <p:nvCxnSpPr>
          <p:cNvPr id="57" name="Straight Connector 56">
            <a:extLst>
              <a:ext uri="{FF2B5EF4-FFF2-40B4-BE49-F238E27FC236}">
                <a16:creationId xmlns:a16="http://schemas.microsoft.com/office/drawing/2014/main" id="{3A5D2D86-E3DD-4C70-A8F6-B785F44A6141}"/>
              </a:ext>
            </a:extLst>
          </p:cNvPr>
          <p:cNvCxnSpPr>
            <a:cxnSpLocks/>
          </p:cNvCxnSpPr>
          <p:nvPr/>
        </p:nvCxnSpPr>
        <p:spPr>
          <a:xfrm>
            <a:off x="651657" y="6212376"/>
            <a:ext cx="2048865" cy="0"/>
          </a:xfrm>
          <a:prstGeom prst="line">
            <a:avLst/>
          </a:prstGeom>
          <a:ln w="19050">
            <a:solidFill>
              <a:srgbClr val="03A1A4"/>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D5D5B15-7D4B-4EFD-8369-B568D827FBB2}"/>
              </a:ext>
            </a:extLst>
          </p:cNvPr>
          <p:cNvCxnSpPr>
            <a:cxnSpLocks/>
          </p:cNvCxnSpPr>
          <p:nvPr/>
        </p:nvCxnSpPr>
        <p:spPr>
          <a:xfrm>
            <a:off x="5131605" y="6212376"/>
            <a:ext cx="2048865" cy="0"/>
          </a:xfrm>
          <a:prstGeom prst="line">
            <a:avLst/>
          </a:prstGeom>
          <a:ln w="19050">
            <a:solidFill>
              <a:srgbClr val="EF3078"/>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5F7F65B0-81C4-4F9E-BC60-3EDD06089AEA}"/>
              </a:ext>
            </a:extLst>
          </p:cNvPr>
          <p:cNvCxnSpPr>
            <a:cxnSpLocks/>
          </p:cNvCxnSpPr>
          <p:nvPr/>
        </p:nvCxnSpPr>
        <p:spPr>
          <a:xfrm>
            <a:off x="9655100" y="6212376"/>
            <a:ext cx="2048865"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BDF8DB9-D7D7-4661-956A-DD14CE558CDE}"/>
              </a:ext>
            </a:extLst>
          </p:cNvPr>
          <p:cNvCxnSpPr>
            <a:cxnSpLocks/>
          </p:cNvCxnSpPr>
          <p:nvPr/>
        </p:nvCxnSpPr>
        <p:spPr>
          <a:xfrm>
            <a:off x="2807969" y="1790922"/>
            <a:ext cx="2048865" cy="0"/>
          </a:xfrm>
          <a:prstGeom prst="line">
            <a:avLst/>
          </a:prstGeom>
          <a:ln w="19050">
            <a:solidFill>
              <a:srgbClr val="EE9524"/>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00ECF1FE-D868-4772-AC38-A904252E56CB}"/>
              </a:ext>
            </a:extLst>
          </p:cNvPr>
          <p:cNvCxnSpPr>
            <a:cxnSpLocks/>
          </p:cNvCxnSpPr>
          <p:nvPr/>
        </p:nvCxnSpPr>
        <p:spPr>
          <a:xfrm>
            <a:off x="7328027" y="1790922"/>
            <a:ext cx="2048865" cy="0"/>
          </a:xfrm>
          <a:prstGeom prst="line">
            <a:avLst/>
          </a:prstGeom>
          <a:ln w="19050">
            <a:solidFill>
              <a:srgbClr val="1C7CB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515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350"/>
                                        <p:tgtEl>
                                          <p:spTgt spid="14"/>
                                        </p:tgtEl>
                                      </p:cBhvr>
                                    </p:animEffect>
                                  </p:childTnLst>
                                </p:cTn>
                              </p:par>
                            </p:childTnLst>
                          </p:cTn>
                        </p:par>
                        <p:par>
                          <p:cTn id="8" fill="hold">
                            <p:stCondLst>
                              <p:cond delay="350"/>
                            </p:stCondLst>
                            <p:childTnLst>
                              <p:par>
                                <p:cTn id="9" presetID="53" presetClass="entr" presetSubtype="16"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350" fill="hold"/>
                                        <p:tgtEl>
                                          <p:spTgt spid="16"/>
                                        </p:tgtEl>
                                        <p:attrNameLst>
                                          <p:attrName>ppt_w</p:attrName>
                                        </p:attrNameLst>
                                      </p:cBhvr>
                                      <p:tavLst>
                                        <p:tav tm="0">
                                          <p:val>
                                            <p:fltVal val="0"/>
                                          </p:val>
                                        </p:tav>
                                        <p:tav tm="100000">
                                          <p:val>
                                            <p:strVal val="#ppt_w"/>
                                          </p:val>
                                        </p:tav>
                                      </p:tavLst>
                                    </p:anim>
                                    <p:anim calcmode="lin" valueType="num">
                                      <p:cBhvr>
                                        <p:cTn id="12" dur="350" fill="hold"/>
                                        <p:tgtEl>
                                          <p:spTgt spid="16"/>
                                        </p:tgtEl>
                                        <p:attrNameLst>
                                          <p:attrName>ppt_h</p:attrName>
                                        </p:attrNameLst>
                                      </p:cBhvr>
                                      <p:tavLst>
                                        <p:tav tm="0">
                                          <p:val>
                                            <p:fltVal val="0"/>
                                          </p:val>
                                        </p:tav>
                                        <p:tav tm="100000">
                                          <p:val>
                                            <p:strVal val="#ppt_h"/>
                                          </p:val>
                                        </p:tav>
                                      </p:tavLst>
                                    </p:anim>
                                    <p:animEffect transition="in" filter="fade">
                                      <p:cBhvr>
                                        <p:cTn id="13" dur="350"/>
                                        <p:tgtEl>
                                          <p:spTgt spid="16"/>
                                        </p:tgtEl>
                                      </p:cBhvr>
                                    </p:animEffect>
                                  </p:childTnLst>
                                </p:cTn>
                              </p:par>
                            </p:childTnLst>
                          </p:cTn>
                        </p:par>
                        <p:par>
                          <p:cTn id="14" fill="hold">
                            <p:stCondLst>
                              <p:cond delay="700"/>
                            </p:stCondLst>
                            <p:childTnLst>
                              <p:par>
                                <p:cTn id="15" presetID="53" presetClass="entr" presetSubtype="16"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350" fill="hold"/>
                                        <p:tgtEl>
                                          <p:spTgt spid="17"/>
                                        </p:tgtEl>
                                        <p:attrNameLst>
                                          <p:attrName>ppt_w</p:attrName>
                                        </p:attrNameLst>
                                      </p:cBhvr>
                                      <p:tavLst>
                                        <p:tav tm="0">
                                          <p:val>
                                            <p:fltVal val="0"/>
                                          </p:val>
                                        </p:tav>
                                        <p:tav tm="100000">
                                          <p:val>
                                            <p:strVal val="#ppt_w"/>
                                          </p:val>
                                        </p:tav>
                                      </p:tavLst>
                                    </p:anim>
                                    <p:anim calcmode="lin" valueType="num">
                                      <p:cBhvr>
                                        <p:cTn id="18" dur="350" fill="hold"/>
                                        <p:tgtEl>
                                          <p:spTgt spid="17"/>
                                        </p:tgtEl>
                                        <p:attrNameLst>
                                          <p:attrName>ppt_h</p:attrName>
                                        </p:attrNameLst>
                                      </p:cBhvr>
                                      <p:tavLst>
                                        <p:tav tm="0">
                                          <p:val>
                                            <p:fltVal val="0"/>
                                          </p:val>
                                        </p:tav>
                                        <p:tav tm="100000">
                                          <p:val>
                                            <p:strVal val="#ppt_h"/>
                                          </p:val>
                                        </p:tav>
                                      </p:tavLst>
                                    </p:anim>
                                    <p:animEffect transition="in" filter="fade">
                                      <p:cBhvr>
                                        <p:cTn id="19" dur="350"/>
                                        <p:tgtEl>
                                          <p:spTgt spid="17"/>
                                        </p:tgtEl>
                                      </p:cBhvr>
                                    </p:animEffect>
                                  </p:childTnLst>
                                </p:cTn>
                              </p:par>
                            </p:childTnLst>
                          </p:cTn>
                        </p:par>
                        <p:par>
                          <p:cTn id="20" fill="hold">
                            <p:stCondLst>
                              <p:cond delay="1050"/>
                            </p:stCondLst>
                            <p:childTnLst>
                              <p:par>
                                <p:cTn id="21" presetID="53" presetClass="entr" presetSubtype="16"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350" fill="hold"/>
                                        <p:tgtEl>
                                          <p:spTgt spid="18"/>
                                        </p:tgtEl>
                                        <p:attrNameLst>
                                          <p:attrName>ppt_w</p:attrName>
                                        </p:attrNameLst>
                                      </p:cBhvr>
                                      <p:tavLst>
                                        <p:tav tm="0">
                                          <p:val>
                                            <p:fltVal val="0"/>
                                          </p:val>
                                        </p:tav>
                                        <p:tav tm="100000">
                                          <p:val>
                                            <p:strVal val="#ppt_w"/>
                                          </p:val>
                                        </p:tav>
                                      </p:tavLst>
                                    </p:anim>
                                    <p:anim calcmode="lin" valueType="num">
                                      <p:cBhvr>
                                        <p:cTn id="24" dur="350" fill="hold"/>
                                        <p:tgtEl>
                                          <p:spTgt spid="18"/>
                                        </p:tgtEl>
                                        <p:attrNameLst>
                                          <p:attrName>ppt_h</p:attrName>
                                        </p:attrNameLst>
                                      </p:cBhvr>
                                      <p:tavLst>
                                        <p:tav tm="0">
                                          <p:val>
                                            <p:fltVal val="0"/>
                                          </p:val>
                                        </p:tav>
                                        <p:tav tm="100000">
                                          <p:val>
                                            <p:strVal val="#ppt_h"/>
                                          </p:val>
                                        </p:tav>
                                      </p:tavLst>
                                    </p:anim>
                                    <p:animEffect transition="in" filter="fade">
                                      <p:cBhvr>
                                        <p:cTn id="25" dur="350"/>
                                        <p:tgtEl>
                                          <p:spTgt spid="18"/>
                                        </p:tgtEl>
                                      </p:cBhvr>
                                    </p:animEffect>
                                  </p:childTnLst>
                                </p:cTn>
                              </p:par>
                            </p:childTnLst>
                          </p:cTn>
                        </p:par>
                        <p:par>
                          <p:cTn id="26" fill="hold">
                            <p:stCondLst>
                              <p:cond delay="1400"/>
                            </p:stCondLst>
                            <p:childTnLst>
                              <p:par>
                                <p:cTn id="27" presetID="22" presetClass="entr" presetSubtype="1"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up)">
                                      <p:cBhvr>
                                        <p:cTn id="29" dur="350"/>
                                        <p:tgtEl>
                                          <p:spTgt spid="19"/>
                                        </p:tgtEl>
                                      </p:cBhvr>
                                    </p:animEffect>
                                  </p:childTnLst>
                                </p:cTn>
                              </p:par>
                            </p:childTnLst>
                          </p:cTn>
                        </p:par>
                        <p:par>
                          <p:cTn id="30" fill="hold">
                            <p:stCondLst>
                              <p:cond delay="1750"/>
                            </p:stCondLst>
                            <p:childTnLst>
                              <p:par>
                                <p:cTn id="31" presetID="53" presetClass="entr" presetSubtype="16"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350" fill="hold"/>
                                        <p:tgtEl>
                                          <p:spTgt spid="21"/>
                                        </p:tgtEl>
                                        <p:attrNameLst>
                                          <p:attrName>ppt_w</p:attrName>
                                        </p:attrNameLst>
                                      </p:cBhvr>
                                      <p:tavLst>
                                        <p:tav tm="0">
                                          <p:val>
                                            <p:fltVal val="0"/>
                                          </p:val>
                                        </p:tav>
                                        <p:tav tm="100000">
                                          <p:val>
                                            <p:strVal val="#ppt_w"/>
                                          </p:val>
                                        </p:tav>
                                      </p:tavLst>
                                    </p:anim>
                                    <p:anim calcmode="lin" valueType="num">
                                      <p:cBhvr>
                                        <p:cTn id="34" dur="350" fill="hold"/>
                                        <p:tgtEl>
                                          <p:spTgt spid="21"/>
                                        </p:tgtEl>
                                        <p:attrNameLst>
                                          <p:attrName>ppt_h</p:attrName>
                                        </p:attrNameLst>
                                      </p:cBhvr>
                                      <p:tavLst>
                                        <p:tav tm="0">
                                          <p:val>
                                            <p:fltVal val="0"/>
                                          </p:val>
                                        </p:tav>
                                        <p:tav tm="100000">
                                          <p:val>
                                            <p:strVal val="#ppt_h"/>
                                          </p:val>
                                        </p:tav>
                                      </p:tavLst>
                                    </p:anim>
                                    <p:animEffect transition="in" filter="fade">
                                      <p:cBhvr>
                                        <p:cTn id="35" dur="350"/>
                                        <p:tgtEl>
                                          <p:spTgt spid="21"/>
                                        </p:tgtEl>
                                      </p:cBhvr>
                                    </p:animEffect>
                                  </p:childTnLst>
                                </p:cTn>
                              </p:par>
                            </p:childTnLst>
                          </p:cTn>
                        </p:par>
                        <p:par>
                          <p:cTn id="36" fill="hold">
                            <p:stCondLst>
                              <p:cond delay="2100"/>
                            </p:stCondLst>
                            <p:childTnLst>
                              <p:par>
                                <p:cTn id="37" presetID="53" presetClass="entr" presetSubtype="16"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350" fill="hold"/>
                                        <p:tgtEl>
                                          <p:spTgt spid="13"/>
                                        </p:tgtEl>
                                        <p:attrNameLst>
                                          <p:attrName>ppt_w</p:attrName>
                                        </p:attrNameLst>
                                      </p:cBhvr>
                                      <p:tavLst>
                                        <p:tav tm="0">
                                          <p:val>
                                            <p:fltVal val="0"/>
                                          </p:val>
                                        </p:tav>
                                        <p:tav tm="100000">
                                          <p:val>
                                            <p:strVal val="#ppt_w"/>
                                          </p:val>
                                        </p:tav>
                                      </p:tavLst>
                                    </p:anim>
                                    <p:anim calcmode="lin" valueType="num">
                                      <p:cBhvr>
                                        <p:cTn id="40" dur="350" fill="hold"/>
                                        <p:tgtEl>
                                          <p:spTgt spid="13"/>
                                        </p:tgtEl>
                                        <p:attrNameLst>
                                          <p:attrName>ppt_h</p:attrName>
                                        </p:attrNameLst>
                                      </p:cBhvr>
                                      <p:tavLst>
                                        <p:tav tm="0">
                                          <p:val>
                                            <p:fltVal val="0"/>
                                          </p:val>
                                        </p:tav>
                                        <p:tav tm="100000">
                                          <p:val>
                                            <p:strVal val="#ppt_h"/>
                                          </p:val>
                                        </p:tav>
                                      </p:tavLst>
                                    </p:anim>
                                    <p:animEffect transition="in" filter="fade">
                                      <p:cBhvr>
                                        <p:cTn id="41" dur="350"/>
                                        <p:tgtEl>
                                          <p:spTgt spid="13"/>
                                        </p:tgtEl>
                                      </p:cBhvr>
                                    </p:animEffect>
                                  </p:childTnLst>
                                </p:cTn>
                              </p:par>
                              <p:par>
                                <p:cTn id="42" presetID="47" presetClass="entr" presetSubtype="0"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350"/>
                                        <p:tgtEl>
                                          <p:spTgt spid="22"/>
                                        </p:tgtEl>
                                      </p:cBhvr>
                                    </p:animEffect>
                                    <p:anim calcmode="lin" valueType="num">
                                      <p:cBhvr>
                                        <p:cTn id="45" dur="350" fill="hold"/>
                                        <p:tgtEl>
                                          <p:spTgt spid="22"/>
                                        </p:tgtEl>
                                        <p:attrNameLst>
                                          <p:attrName>ppt_x</p:attrName>
                                        </p:attrNameLst>
                                      </p:cBhvr>
                                      <p:tavLst>
                                        <p:tav tm="0">
                                          <p:val>
                                            <p:strVal val="#ppt_x"/>
                                          </p:val>
                                        </p:tav>
                                        <p:tav tm="100000">
                                          <p:val>
                                            <p:strVal val="#ppt_x"/>
                                          </p:val>
                                        </p:tav>
                                      </p:tavLst>
                                    </p:anim>
                                    <p:anim calcmode="lin" valueType="num">
                                      <p:cBhvr>
                                        <p:cTn id="46" dur="350" fill="hold"/>
                                        <p:tgtEl>
                                          <p:spTgt spid="22"/>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350"/>
                                        <p:tgtEl>
                                          <p:spTgt spid="23"/>
                                        </p:tgtEl>
                                      </p:cBhvr>
                                    </p:animEffect>
                                    <p:anim calcmode="lin" valueType="num">
                                      <p:cBhvr>
                                        <p:cTn id="50" dur="350" fill="hold"/>
                                        <p:tgtEl>
                                          <p:spTgt spid="23"/>
                                        </p:tgtEl>
                                        <p:attrNameLst>
                                          <p:attrName>ppt_x</p:attrName>
                                        </p:attrNameLst>
                                      </p:cBhvr>
                                      <p:tavLst>
                                        <p:tav tm="0">
                                          <p:val>
                                            <p:strVal val="#ppt_x"/>
                                          </p:val>
                                        </p:tav>
                                        <p:tav tm="100000">
                                          <p:val>
                                            <p:strVal val="#ppt_x"/>
                                          </p:val>
                                        </p:tav>
                                      </p:tavLst>
                                    </p:anim>
                                    <p:anim calcmode="lin" valueType="num">
                                      <p:cBhvr>
                                        <p:cTn id="51" dur="350" fill="hold"/>
                                        <p:tgtEl>
                                          <p:spTgt spid="23"/>
                                        </p:tgtEl>
                                        <p:attrNameLst>
                                          <p:attrName>ppt_y</p:attrName>
                                        </p:attrNameLst>
                                      </p:cBhvr>
                                      <p:tavLst>
                                        <p:tav tm="0">
                                          <p:val>
                                            <p:strVal val="#ppt_y+.1"/>
                                          </p:val>
                                        </p:tav>
                                        <p:tav tm="100000">
                                          <p:val>
                                            <p:strVal val="#ppt_y"/>
                                          </p:val>
                                        </p:tav>
                                      </p:tavLst>
                                    </p:anim>
                                  </p:childTnLst>
                                </p:cTn>
                              </p:par>
                            </p:childTnLst>
                          </p:cTn>
                        </p:par>
                        <p:par>
                          <p:cTn id="52" fill="hold">
                            <p:stCondLst>
                              <p:cond delay="2450"/>
                            </p:stCondLst>
                            <p:childTnLst>
                              <p:par>
                                <p:cTn id="53" presetID="22" presetClass="entr" presetSubtype="8" fill="hold" nodeType="afterEffect">
                                  <p:stCondLst>
                                    <p:cond delay="0"/>
                                  </p:stCondLst>
                                  <p:childTnLst>
                                    <p:set>
                                      <p:cBhvr>
                                        <p:cTn id="54" dur="1" fill="hold">
                                          <p:stCondLst>
                                            <p:cond delay="0"/>
                                          </p:stCondLst>
                                        </p:cTn>
                                        <p:tgtEl>
                                          <p:spTgt spid="57"/>
                                        </p:tgtEl>
                                        <p:attrNameLst>
                                          <p:attrName>style.visibility</p:attrName>
                                        </p:attrNameLst>
                                      </p:cBhvr>
                                      <p:to>
                                        <p:strVal val="visible"/>
                                      </p:to>
                                    </p:set>
                                    <p:animEffect transition="in" filter="wipe(left)">
                                      <p:cBhvr>
                                        <p:cTn id="55" dur="350"/>
                                        <p:tgtEl>
                                          <p:spTgt spid="5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wipe(left)">
                                      <p:cBhvr>
                                        <p:cTn id="60" dur="350"/>
                                        <p:tgtEl>
                                          <p:spTgt spid="12"/>
                                        </p:tgtEl>
                                      </p:cBhvr>
                                    </p:animEffect>
                                  </p:childTnLst>
                                </p:cTn>
                              </p:par>
                            </p:childTnLst>
                          </p:cTn>
                        </p:par>
                        <p:par>
                          <p:cTn id="61" fill="hold">
                            <p:stCondLst>
                              <p:cond delay="350"/>
                            </p:stCondLst>
                            <p:childTnLst>
                              <p:par>
                                <p:cTn id="62" presetID="53" presetClass="entr" presetSubtype="16" fill="hold" grpId="0" nodeType="afterEffect">
                                  <p:stCondLst>
                                    <p:cond delay="0"/>
                                  </p:stCondLst>
                                  <p:childTnLst>
                                    <p:set>
                                      <p:cBhvr>
                                        <p:cTn id="63" dur="1" fill="hold">
                                          <p:stCondLst>
                                            <p:cond delay="0"/>
                                          </p:stCondLst>
                                        </p:cTn>
                                        <p:tgtEl>
                                          <p:spTgt spid="26"/>
                                        </p:tgtEl>
                                        <p:attrNameLst>
                                          <p:attrName>style.visibility</p:attrName>
                                        </p:attrNameLst>
                                      </p:cBhvr>
                                      <p:to>
                                        <p:strVal val="visible"/>
                                      </p:to>
                                    </p:set>
                                    <p:anim calcmode="lin" valueType="num">
                                      <p:cBhvr>
                                        <p:cTn id="64" dur="350" fill="hold"/>
                                        <p:tgtEl>
                                          <p:spTgt spid="26"/>
                                        </p:tgtEl>
                                        <p:attrNameLst>
                                          <p:attrName>ppt_w</p:attrName>
                                        </p:attrNameLst>
                                      </p:cBhvr>
                                      <p:tavLst>
                                        <p:tav tm="0">
                                          <p:val>
                                            <p:fltVal val="0"/>
                                          </p:val>
                                        </p:tav>
                                        <p:tav tm="100000">
                                          <p:val>
                                            <p:strVal val="#ppt_w"/>
                                          </p:val>
                                        </p:tav>
                                      </p:tavLst>
                                    </p:anim>
                                    <p:anim calcmode="lin" valueType="num">
                                      <p:cBhvr>
                                        <p:cTn id="65" dur="350" fill="hold"/>
                                        <p:tgtEl>
                                          <p:spTgt spid="26"/>
                                        </p:tgtEl>
                                        <p:attrNameLst>
                                          <p:attrName>ppt_h</p:attrName>
                                        </p:attrNameLst>
                                      </p:cBhvr>
                                      <p:tavLst>
                                        <p:tav tm="0">
                                          <p:val>
                                            <p:fltVal val="0"/>
                                          </p:val>
                                        </p:tav>
                                        <p:tav tm="100000">
                                          <p:val>
                                            <p:strVal val="#ppt_h"/>
                                          </p:val>
                                        </p:tav>
                                      </p:tavLst>
                                    </p:anim>
                                    <p:animEffect transition="in" filter="fade">
                                      <p:cBhvr>
                                        <p:cTn id="66" dur="350"/>
                                        <p:tgtEl>
                                          <p:spTgt spid="26"/>
                                        </p:tgtEl>
                                      </p:cBhvr>
                                    </p:animEffect>
                                  </p:childTnLst>
                                </p:cTn>
                              </p:par>
                            </p:childTnLst>
                          </p:cTn>
                        </p:par>
                        <p:par>
                          <p:cTn id="67" fill="hold">
                            <p:stCondLst>
                              <p:cond delay="700"/>
                            </p:stCondLst>
                            <p:childTnLst>
                              <p:par>
                                <p:cTn id="68" presetID="53" presetClass="entr" presetSubtype="16" fill="hold" grpId="0" nodeType="afterEffect">
                                  <p:stCondLst>
                                    <p:cond delay="0"/>
                                  </p:stCondLst>
                                  <p:childTnLst>
                                    <p:set>
                                      <p:cBhvr>
                                        <p:cTn id="69" dur="1" fill="hold">
                                          <p:stCondLst>
                                            <p:cond delay="0"/>
                                          </p:stCondLst>
                                        </p:cTn>
                                        <p:tgtEl>
                                          <p:spTgt spid="27"/>
                                        </p:tgtEl>
                                        <p:attrNameLst>
                                          <p:attrName>style.visibility</p:attrName>
                                        </p:attrNameLst>
                                      </p:cBhvr>
                                      <p:to>
                                        <p:strVal val="visible"/>
                                      </p:to>
                                    </p:set>
                                    <p:anim calcmode="lin" valueType="num">
                                      <p:cBhvr>
                                        <p:cTn id="70" dur="350" fill="hold"/>
                                        <p:tgtEl>
                                          <p:spTgt spid="27"/>
                                        </p:tgtEl>
                                        <p:attrNameLst>
                                          <p:attrName>ppt_w</p:attrName>
                                        </p:attrNameLst>
                                      </p:cBhvr>
                                      <p:tavLst>
                                        <p:tav tm="0">
                                          <p:val>
                                            <p:fltVal val="0"/>
                                          </p:val>
                                        </p:tav>
                                        <p:tav tm="100000">
                                          <p:val>
                                            <p:strVal val="#ppt_w"/>
                                          </p:val>
                                        </p:tav>
                                      </p:tavLst>
                                    </p:anim>
                                    <p:anim calcmode="lin" valueType="num">
                                      <p:cBhvr>
                                        <p:cTn id="71" dur="350" fill="hold"/>
                                        <p:tgtEl>
                                          <p:spTgt spid="27"/>
                                        </p:tgtEl>
                                        <p:attrNameLst>
                                          <p:attrName>ppt_h</p:attrName>
                                        </p:attrNameLst>
                                      </p:cBhvr>
                                      <p:tavLst>
                                        <p:tav tm="0">
                                          <p:val>
                                            <p:fltVal val="0"/>
                                          </p:val>
                                        </p:tav>
                                        <p:tav tm="100000">
                                          <p:val>
                                            <p:strVal val="#ppt_h"/>
                                          </p:val>
                                        </p:tav>
                                      </p:tavLst>
                                    </p:anim>
                                    <p:animEffect transition="in" filter="fade">
                                      <p:cBhvr>
                                        <p:cTn id="72" dur="350"/>
                                        <p:tgtEl>
                                          <p:spTgt spid="27"/>
                                        </p:tgtEl>
                                      </p:cBhvr>
                                    </p:animEffect>
                                  </p:childTnLst>
                                </p:cTn>
                              </p:par>
                            </p:childTnLst>
                          </p:cTn>
                        </p:par>
                        <p:par>
                          <p:cTn id="73" fill="hold">
                            <p:stCondLst>
                              <p:cond delay="1050"/>
                            </p:stCondLst>
                            <p:childTnLst>
                              <p:par>
                                <p:cTn id="74" presetID="53" presetClass="entr" presetSubtype="16" fill="hold" grpId="0" nodeType="afterEffect">
                                  <p:stCondLst>
                                    <p:cond delay="0"/>
                                  </p:stCondLst>
                                  <p:childTnLst>
                                    <p:set>
                                      <p:cBhvr>
                                        <p:cTn id="75" dur="1" fill="hold">
                                          <p:stCondLst>
                                            <p:cond delay="0"/>
                                          </p:stCondLst>
                                        </p:cTn>
                                        <p:tgtEl>
                                          <p:spTgt spid="28"/>
                                        </p:tgtEl>
                                        <p:attrNameLst>
                                          <p:attrName>style.visibility</p:attrName>
                                        </p:attrNameLst>
                                      </p:cBhvr>
                                      <p:to>
                                        <p:strVal val="visible"/>
                                      </p:to>
                                    </p:set>
                                    <p:anim calcmode="lin" valueType="num">
                                      <p:cBhvr>
                                        <p:cTn id="76" dur="350" fill="hold"/>
                                        <p:tgtEl>
                                          <p:spTgt spid="28"/>
                                        </p:tgtEl>
                                        <p:attrNameLst>
                                          <p:attrName>ppt_w</p:attrName>
                                        </p:attrNameLst>
                                      </p:cBhvr>
                                      <p:tavLst>
                                        <p:tav tm="0">
                                          <p:val>
                                            <p:fltVal val="0"/>
                                          </p:val>
                                        </p:tav>
                                        <p:tav tm="100000">
                                          <p:val>
                                            <p:strVal val="#ppt_w"/>
                                          </p:val>
                                        </p:tav>
                                      </p:tavLst>
                                    </p:anim>
                                    <p:anim calcmode="lin" valueType="num">
                                      <p:cBhvr>
                                        <p:cTn id="77" dur="350" fill="hold"/>
                                        <p:tgtEl>
                                          <p:spTgt spid="28"/>
                                        </p:tgtEl>
                                        <p:attrNameLst>
                                          <p:attrName>ppt_h</p:attrName>
                                        </p:attrNameLst>
                                      </p:cBhvr>
                                      <p:tavLst>
                                        <p:tav tm="0">
                                          <p:val>
                                            <p:fltVal val="0"/>
                                          </p:val>
                                        </p:tav>
                                        <p:tav tm="100000">
                                          <p:val>
                                            <p:strVal val="#ppt_h"/>
                                          </p:val>
                                        </p:tav>
                                      </p:tavLst>
                                    </p:anim>
                                    <p:animEffect transition="in" filter="fade">
                                      <p:cBhvr>
                                        <p:cTn id="78" dur="350"/>
                                        <p:tgtEl>
                                          <p:spTgt spid="28"/>
                                        </p:tgtEl>
                                      </p:cBhvr>
                                    </p:animEffect>
                                  </p:childTnLst>
                                </p:cTn>
                              </p:par>
                            </p:childTnLst>
                          </p:cTn>
                        </p:par>
                        <p:par>
                          <p:cTn id="79" fill="hold">
                            <p:stCondLst>
                              <p:cond delay="1400"/>
                            </p:stCondLst>
                            <p:childTnLst>
                              <p:par>
                                <p:cTn id="80" presetID="22" presetClass="entr" presetSubtype="4" fill="hold" nodeType="after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wipe(down)">
                                      <p:cBhvr>
                                        <p:cTn id="82" dur="350"/>
                                        <p:tgtEl>
                                          <p:spTgt spid="29"/>
                                        </p:tgtEl>
                                      </p:cBhvr>
                                    </p:animEffect>
                                  </p:childTnLst>
                                </p:cTn>
                              </p:par>
                            </p:childTnLst>
                          </p:cTn>
                        </p:par>
                        <p:par>
                          <p:cTn id="83" fill="hold">
                            <p:stCondLst>
                              <p:cond delay="1750"/>
                            </p:stCondLst>
                            <p:childTnLst>
                              <p:par>
                                <p:cTn id="84" presetID="53" presetClass="entr" presetSubtype="16" fill="hold" grpId="0" nodeType="afterEffect">
                                  <p:stCondLst>
                                    <p:cond delay="0"/>
                                  </p:stCondLst>
                                  <p:childTnLst>
                                    <p:set>
                                      <p:cBhvr>
                                        <p:cTn id="85" dur="1" fill="hold">
                                          <p:stCondLst>
                                            <p:cond delay="0"/>
                                          </p:stCondLst>
                                        </p:cTn>
                                        <p:tgtEl>
                                          <p:spTgt spid="30"/>
                                        </p:tgtEl>
                                        <p:attrNameLst>
                                          <p:attrName>style.visibility</p:attrName>
                                        </p:attrNameLst>
                                      </p:cBhvr>
                                      <p:to>
                                        <p:strVal val="visible"/>
                                      </p:to>
                                    </p:set>
                                    <p:anim calcmode="lin" valueType="num">
                                      <p:cBhvr>
                                        <p:cTn id="86" dur="350" fill="hold"/>
                                        <p:tgtEl>
                                          <p:spTgt spid="30"/>
                                        </p:tgtEl>
                                        <p:attrNameLst>
                                          <p:attrName>ppt_w</p:attrName>
                                        </p:attrNameLst>
                                      </p:cBhvr>
                                      <p:tavLst>
                                        <p:tav tm="0">
                                          <p:val>
                                            <p:fltVal val="0"/>
                                          </p:val>
                                        </p:tav>
                                        <p:tav tm="100000">
                                          <p:val>
                                            <p:strVal val="#ppt_w"/>
                                          </p:val>
                                        </p:tav>
                                      </p:tavLst>
                                    </p:anim>
                                    <p:anim calcmode="lin" valueType="num">
                                      <p:cBhvr>
                                        <p:cTn id="87" dur="350" fill="hold"/>
                                        <p:tgtEl>
                                          <p:spTgt spid="30"/>
                                        </p:tgtEl>
                                        <p:attrNameLst>
                                          <p:attrName>ppt_h</p:attrName>
                                        </p:attrNameLst>
                                      </p:cBhvr>
                                      <p:tavLst>
                                        <p:tav tm="0">
                                          <p:val>
                                            <p:fltVal val="0"/>
                                          </p:val>
                                        </p:tav>
                                        <p:tav tm="100000">
                                          <p:val>
                                            <p:strVal val="#ppt_h"/>
                                          </p:val>
                                        </p:tav>
                                      </p:tavLst>
                                    </p:anim>
                                    <p:animEffect transition="in" filter="fade">
                                      <p:cBhvr>
                                        <p:cTn id="88" dur="350"/>
                                        <p:tgtEl>
                                          <p:spTgt spid="30"/>
                                        </p:tgtEl>
                                      </p:cBhvr>
                                    </p:animEffect>
                                  </p:childTnLst>
                                </p:cTn>
                              </p:par>
                            </p:childTnLst>
                          </p:cTn>
                        </p:par>
                        <p:par>
                          <p:cTn id="89" fill="hold">
                            <p:stCondLst>
                              <p:cond delay="2100"/>
                            </p:stCondLst>
                            <p:childTnLst>
                              <p:par>
                                <p:cTn id="90" presetID="53" presetClass="entr" presetSubtype="16" fill="hold" grpId="0" nodeType="afterEffect">
                                  <p:stCondLst>
                                    <p:cond delay="0"/>
                                  </p:stCondLst>
                                  <p:childTnLst>
                                    <p:set>
                                      <p:cBhvr>
                                        <p:cTn id="91" dur="1" fill="hold">
                                          <p:stCondLst>
                                            <p:cond delay="0"/>
                                          </p:stCondLst>
                                        </p:cTn>
                                        <p:tgtEl>
                                          <p:spTgt spid="24"/>
                                        </p:tgtEl>
                                        <p:attrNameLst>
                                          <p:attrName>style.visibility</p:attrName>
                                        </p:attrNameLst>
                                      </p:cBhvr>
                                      <p:to>
                                        <p:strVal val="visible"/>
                                      </p:to>
                                    </p:set>
                                    <p:anim calcmode="lin" valueType="num">
                                      <p:cBhvr>
                                        <p:cTn id="92" dur="350" fill="hold"/>
                                        <p:tgtEl>
                                          <p:spTgt spid="24"/>
                                        </p:tgtEl>
                                        <p:attrNameLst>
                                          <p:attrName>ppt_w</p:attrName>
                                        </p:attrNameLst>
                                      </p:cBhvr>
                                      <p:tavLst>
                                        <p:tav tm="0">
                                          <p:val>
                                            <p:fltVal val="0"/>
                                          </p:val>
                                        </p:tav>
                                        <p:tav tm="100000">
                                          <p:val>
                                            <p:strVal val="#ppt_w"/>
                                          </p:val>
                                        </p:tav>
                                      </p:tavLst>
                                    </p:anim>
                                    <p:anim calcmode="lin" valueType="num">
                                      <p:cBhvr>
                                        <p:cTn id="93" dur="350" fill="hold"/>
                                        <p:tgtEl>
                                          <p:spTgt spid="24"/>
                                        </p:tgtEl>
                                        <p:attrNameLst>
                                          <p:attrName>ppt_h</p:attrName>
                                        </p:attrNameLst>
                                      </p:cBhvr>
                                      <p:tavLst>
                                        <p:tav tm="0">
                                          <p:val>
                                            <p:fltVal val="0"/>
                                          </p:val>
                                        </p:tav>
                                        <p:tav tm="100000">
                                          <p:val>
                                            <p:strVal val="#ppt_h"/>
                                          </p:val>
                                        </p:tav>
                                      </p:tavLst>
                                    </p:anim>
                                    <p:animEffect transition="in" filter="fade">
                                      <p:cBhvr>
                                        <p:cTn id="94" dur="350"/>
                                        <p:tgtEl>
                                          <p:spTgt spid="24"/>
                                        </p:tgtEl>
                                      </p:cBhvr>
                                    </p:animEffect>
                                  </p:childTnLst>
                                </p:cTn>
                              </p:par>
                              <p:par>
                                <p:cTn id="95" presetID="42" presetClass="entr" presetSubtype="0" fill="hold" grpId="0" nodeType="withEffect">
                                  <p:stCondLst>
                                    <p:cond delay="0"/>
                                  </p:stCondLst>
                                  <p:childTnLst>
                                    <p:set>
                                      <p:cBhvr>
                                        <p:cTn id="96" dur="1" fill="hold">
                                          <p:stCondLst>
                                            <p:cond delay="0"/>
                                          </p:stCondLst>
                                        </p:cTn>
                                        <p:tgtEl>
                                          <p:spTgt spid="31"/>
                                        </p:tgtEl>
                                        <p:attrNameLst>
                                          <p:attrName>style.visibility</p:attrName>
                                        </p:attrNameLst>
                                      </p:cBhvr>
                                      <p:to>
                                        <p:strVal val="visible"/>
                                      </p:to>
                                    </p:set>
                                    <p:animEffect transition="in" filter="fade">
                                      <p:cBhvr>
                                        <p:cTn id="97" dur="350"/>
                                        <p:tgtEl>
                                          <p:spTgt spid="31"/>
                                        </p:tgtEl>
                                      </p:cBhvr>
                                    </p:animEffect>
                                    <p:anim calcmode="lin" valueType="num">
                                      <p:cBhvr>
                                        <p:cTn id="98" dur="350" fill="hold"/>
                                        <p:tgtEl>
                                          <p:spTgt spid="31"/>
                                        </p:tgtEl>
                                        <p:attrNameLst>
                                          <p:attrName>ppt_x</p:attrName>
                                        </p:attrNameLst>
                                      </p:cBhvr>
                                      <p:tavLst>
                                        <p:tav tm="0">
                                          <p:val>
                                            <p:strVal val="#ppt_x"/>
                                          </p:val>
                                        </p:tav>
                                        <p:tav tm="100000">
                                          <p:val>
                                            <p:strVal val="#ppt_x"/>
                                          </p:val>
                                        </p:tav>
                                      </p:tavLst>
                                    </p:anim>
                                    <p:anim calcmode="lin" valueType="num">
                                      <p:cBhvr>
                                        <p:cTn id="99" dur="350" fill="hold"/>
                                        <p:tgtEl>
                                          <p:spTgt spid="31"/>
                                        </p:tgtEl>
                                        <p:attrNameLst>
                                          <p:attrName>ppt_y</p:attrName>
                                        </p:attrNameLst>
                                      </p:cBhvr>
                                      <p:tavLst>
                                        <p:tav tm="0">
                                          <p:val>
                                            <p:strVal val="#ppt_y+.1"/>
                                          </p:val>
                                        </p:tav>
                                        <p:tav tm="100000">
                                          <p:val>
                                            <p:strVal val="#ppt_y"/>
                                          </p:val>
                                        </p:tav>
                                      </p:tavLst>
                                    </p:anim>
                                  </p:childTnLst>
                                </p:cTn>
                              </p:par>
                              <p:par>
                                <p:cTn id="100" presetID="47" presetClass="entr" presetSubtype="0" fill="hold" grpId="0" nodeType="withEffect">
                                  <p:stCondLst>
                                    <p:cond delay="0"/>
                                  </p:stCondLst>
                                  <p:childTnLst>
                                    <p:set>
                                      <p:cBhvr>
                                        <p:cTn id="101" dur="1" fill="hold">
                                          <p:stCondLst>
                                            <p:cond delay="0"/>
                                          </p:stCondLst>
                                        </p:cTn>
                                        <p:tgtEl>
                                          <p:spTgt spid="32"/>
                                        </p:tgtEl>
                                        <p:attrNameLst>
                                          <p:attrName>style.visibility</p:attrName>
                                        </p:attrNameLst>
                                      </p:cBhvr>
                                      <p:to>
                                        <p:strVal val="visible"/>
                                      </p:to>
                                    </p:set>
                                    <p:animEffect transition="in" filter="fade">
                                      <p:cBhvr>
                                        <p:cTn id="102" dur="350"/>
                                        <p:tgtEl>
                                          <p:spTgt spid="32"/>
                                        </p:tgtEl>
                                      </p:cBhvr>
                                    </p:animEffect>
                                    <p:anim calcmode="lin" valueType="num">
                                      <p:cBhvr>
                                        <p:cTn id="103" dur="350" fill="hold"/>
                                        <p:tgtEl>
                                          <p:spTgt spid="32"/>
                                        </p:tgtEl>
                                        <p:attrNameLst>
                                          <p:attrName>ppt_x</p:attrName>
                                        </p:attrNameLst>
                                      </p:cBhvr>
                                      <p:tavLst>
                                        <p:tav tm="0">
                                          <p:val>
                                            <p:strVal val="#ppt_x"/>
                                          </p:val>
                                        </p:tav>
                                        <p:tav tm="100000">
                                          <p:val>
                                            <p:strVal val="#ppt_x"/>
                                          </p:val>
                                        </p:tav>
                                      </p:tavLst>
                                    </p:anim>
                                    <p:anim calcmode="lin" valueType="num">
                                      <p:cBhvr>
                                        <p:cTn id="104" dur="350" fill="hold"/>
                                        <p:tgtEl>
                                          <p:spTgt spid="32"/>
                                        </p:tgtEl>
                                        <p:attrNameLst>
                                          <p:attrName>ppt_y</p:attrName>
                                        </p:attrNameLst>
                                      </p:cBhvr>
                                      <p:tavLst>
                                        <p:tav tm="0">
                                          <p:val>
                                            <p:strVal val="#ppt_y-.1"/>
                                          </p:val>
                                        </p:tav>
                                        <p:tav tm="100000">
                                          <p:val>
                                            <p:strVal val="#ppt_y"/>
                                          </p:val>
                                        </p:tav>
                                      </p:tavLst>
                                    </p:anim>
                                  </p:childTnLst>
                                </p:cTn>
                              </p:par>
                            </p:childTnLst>
                          </p:cTn>
                        </p:par>
                        <p:par>
                          <p:cTn id="105" fill="hold">
                            <p:stCondLst>
                              <p:cond delay="2450"/>
                            </p:stCondLst>
                            <p:childTnLst>
                              <p:par>
                                <p:cTn id="106" presetID="22" presetClass="entr" presetSubtype="8" fill="hold" nodeType="afterEffect">
                                  <p:stCondLst>
                                    <p:cond delay="0"/>
                                  </p:stCondLst>
                                  <p:childTnLst>
                                    <p:set>
                                      <p:cBhvr>
                                        <p:cTn id="107" dur="1" fill="hold">
                                          <p:stCondLst>
                                            <p:cond delay="0"/>
                                          </p:stCondLst>
                                        </p:cTn>
                                        <p:tgtEl>
                                          <p:spTgt spid="60"/>
                                        </p:tgtEl>
                                        <p:attrNameLst>
                                          <p:attrName>style.visibility</p:attrName>
                                        </p:attrNameLst>
                                      </p:cBhvr>
                                      <p:to>
                                        <p:strVal val="visible"/>
                                      </p:to>
                                    </p:set>
                                    <p:animEffect transition="in" filter="wipe(left)">
                                      <p:cBhvr>
                                        <p:cTn id="108" dur="350"/>
                                        <p:tgtEl>
                                          <p:spTgt spid="60"/>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nodeType="clickEffect">
                                  <p:stCondLst>
                                    <p:cond delay="0"/>
                                  </p:stCondLst>
                                  <p:childTnLst>
                                    <p:set>
                                      <p:cBhvr>
                                        <p:cTn id="112" dur="1" fill="hold">
                                          <p:stCondLst>
                                            <p:cond delay="0"/>
                                          </p:stCondLst>
                                        </p:cTn>
                                        <p:tgtEl>
                                          <p:spTgt spid="11"/>
                                        </p:tgtEl>
                                        <p:attrNameLst>
                                          <p:attrName>style.visibility</p:attrName>
                                        </p:attrNameLst>
                                      </p:cBhvr>
                                      <p:to>
                                        <p:strVal val="visible"/>
                                      </p:to>
                                    </p:set>
                                    <p:animEffect transition="in" filter="wipe(left)">
                                      <p:cBhvr>
                                        <p:cTn id="113" dur="350"/>
                                        <p:tgtEl>
                                          <p:spTgt spid="11"/>
                                        </p:tgtEl>
                                      </p:cBhvr>
                                    </p:animEffect>
                                  </p:childTnLst>
                                </p:cTn>
                              </p:par>
                            </p:childTnLst>
                          </p:cTn>
                        </p:par>
                        <p:par>
                          <p:cTn id="114" fill="hold">
                            <p:stCondLst>
                              <p:cond delay="350"/>
                            </p:stCondLst>
                            <p:childTnLst>
                              <p:par>
                                <p:cTn id="115" presetID="53" presetClass="entr" presetSubtype="16" fill="hold" grpId="0" nodeType="afterEffect">
                                  <p:stCondLst>
                                    <p:cond delay="0"/>
                                  </p:stCondLst>
                                  <p:childTnLst>
                                    <p:set>
                                      <p:cBhvr>
                                        <p:cTn id="116" dur="1" fill="hold">
                                          <p:stCondLst>
                                            <p:cond delay="0"/>
                                          </p:stCondLst>
                                        </p:cTn>
                                        <p:tgtEl>
                                          <p:spTgt spid="34"/>
                                        </p:tgtEl>
                                        <p:attrNameLst>
                                          <p:attrName>style.visibility</p:attrName>
                                        </p:attrNameLst>
                                      </p:cBhvr>
                                      <p:to>
                                        <p:strVal val="visible"/>
                                      </p:to>
                                    </p:set>
                                    <p:anim calcmode="lin" valueType="num">
                                      <p:cBhvr>
                                        <p:cTn id="117" dur="350" fill="hold"/>
                                        <p:tgtEl>
                                          <p:spTgt spid="34"/>
                                        </p:tgtEl>
                                        <p:attrNameLst>
                                          <p:attrName>ppt_w</p:attrName>
                                        </p:attrNameLst>
                                      </p:cBhvr>
                                      <p:tavLst>
                                        <p:tav tm="0">
                                          <p:val>
                                            <p:fltVal val="0"/>
                                          </p:val>
                                        </p:tav>
                                        <p:tav tm="100000">
                                          <p:val>
                                            <p:strVal val="#ppt_w"/>
                                          </p:val>
                                        </p:tav>
                                      </p:tavLst>
                                    </p:anim>
                                    <p:anim calcmode="lin" valueType="num">
                                      <p:cBhvr>
                                        <p:cTn id="118" dur="350" fill="hold"/>
                                        <p:tgtEl>
                                          <p:spTgt spid="34"/>
                                        </p:tgtEl>
                                        <p:attrNameLst>
                                          <p:attrName>ppt_h</p:attrName>
                                        </p:attrNameLst>
                                      </p:cBhvr>
                                      <p:tavLst>
                                        <p:tav tm="0">
                                          <p:val>
                                            <p:fltVal val="0"/>
                                          </p:val>
                                        </p:tav>
                                        <p:tav tm="100000">
                                          <p:val>
                                            <p:strVal val="#ppt_h"/>
                                          </p:val>
                                        </p:tav>
                                      </p:tavLst>
                                    </p:anim>
                                    <p:animEffect transition="in" filter="fade">
                                      <p:cBhvr>
                                        <p:cTn id="119" dur="350"/>
                                        <p:tgtEl>
                                          <p:spTgt spid="34"/>
                                        </p:tgtEl>
                                      </p:cBhvr>
                                    </p:animEffect>
                                  </p:childTnLst>
                                </p:cTn>
                              </p:par>
                            </p:childTnLst>
                          </p:cTn>
                        </p:par>
                        <p:par>
                          <p:cTn id="120" fill="hold">
                            <p:stCondLst>
                              <p:cond delay="700"/>
                            </p:stCondLst>
                            <p:childTnLst>
                              <p:par>
                                <p:cTn id="121" presetID="53" presetClass="entr" presetSubtype="16" fill="hold" grpId="0" nodeType="afterEffect">
                                  <p:stCondLst>
                                    <p:cond delay="0"/>
                                  </p:stCondLst>
                                  <p:childTnLst>
                                    <p:set>
                                      <p:cBhvr>
                                        <p:cTn id="122" dur="1" fill="hold">
                                          <p:stCondLst>
                                            <p:cond delay="0"/>
                                          </p:stCondLst>
                                        </p:cTn>
                                        <p:tgtEl>
                                          <p:spTgt spid="35"/>
                                        </p:tgtEl>
                                        <p:attrNameLst>
                                          <p:attrName>style.visibility</p:attrName>
                                        </p:attrNameLst>
                                      </p:cBhvr>
                                      <p:to>
                                        <p:strVal val="visible"/>
                                      </p:to>
                                    </p:set>
                                    <p:anim calcmode="lin" valueType="num">
                                      <p:cBhvr>
                                        <p:cTn id="123" dur="350" fill="hold"/>
                                        <p:tgtEl>
                                          <p:spTgt spid="35"/>
                                        </p:tgtEl>
                                        <p:attrNameLst>
                                          <p:attrName>ppt_w</p:attrName>
                                        </p:attrNameLst>
                                      </p:cBhvr>
                                      <p:tavLst>
                                        <p:tav tm="0">
                                          <p:val>
                                            <p:fltVal val="0"/>
                                          </p:val>
                                        </p:tav>
                                        <p:tav tm="100000">
                                          <p:val>
                                            <p:strVal val="#ppt_w"/>
                                          </p:val>
                                        </p:tav>
                                      </p:tavLst>
                                    </p:anim>
                                    <p:anim calcmode="lin" valueType="num">
                                      <p:cBhvr>
                                        <p:cTn id="124" dur="350" fill="hold"/>
                                        <p:tgtEl>
                                          <p:spTgt spid="35"/>
                                        </p:tgtEl>
                                        <p:attrNameLst>
                                          <p:attrName>ppt_h</p:attrName>
                                        </p:attrNameLst>
                                      </p:cBhvr>
                                      <p:tavLst>
                                        <p:tav tm="0">
                                          <p:val>
                                            <p:fltVal val="0"/>
                                          </p:val>
                                        </p:tav>
                                        <p:tav tm="100000">
                                          <p:val>
                                            <p:strVal val="#ppt_h"/>
                                          </p:val>
                                        </p:tav>
                                      </p:tavLst>
                                    </p:anim>
                                    <p:animEffect transition="in" filter="fade">
                                      <p:cBhvr>
                                        <p:cTn id="125" dur="350"/>
                                        <p:tgtEl>
                                          <p:spTgt spid="35"/>
                                        </p:tgtEl>
                                      </p:cBhvr>
                                    </p:animEffect>
                                  </p:childTnLst>
                                </p:cTn>
                              </p:par>
                            </p:childTnLst>
                          </p:cTn>
                        </p:par>
                        <p:par>
                          <p:cTn id="126" fill="hold">
                            <p:stCondLst>
                              <p:cond delay="1050"/>
                            </p:stCondLst>
                            <p:childTnLst>
                              <p:par>
                                <p:cTn id="127" presetID="53" presetClass="entr" presetSubtype="16" fill="hold" grpId="0" nodeType="afterEffect">
                                  <p:stCondLst>
                                    <p:cond delay="0"/>
                                  </p:stCondLst>
                                  <p:childTnLst>
                                    <p:set>
                                      <p:cBhvr>
                                        <p:cTn id="128" dur="1" fill="hold">
                                          <p:stCondLst>
                                            <p:cond delay="0"/>
                                          </p:stCondLst>
                                        </p:cTn>
                                        <p:tgtEl>
                                          <p:spTgt spid="36"/>
                                        </p:tgtEl>
                                        <p:attrNameLst>
                                          <p:attrName>style.visibility</p:attrName>
                                        </p:attrNameLst>
                                      </p:cBhvr>
                                      <p:to>
                                        <p:strVal val="visible"/>
                                      </p:to>
                                    </p:set>
                                    <p:anim calcmode="lin" valueType="num">
                                      <p:cBhvr>
                                        <p:cTn id="129" dur="350" fill="hold"/>
                                        <p:tgtEl>
                                          <p:spTgt spid="36"/>
                                        </p:tgtEl>
                                        <p:attrNameLst>
                                          <p:attrName>ppt_w</p:attrName>
                                        </p:attrNameLst>
                                      </p:cBhvr>
                                      <p:tavLst>
                                        <p:tav tm="0">
                                          <p:val>
                                            <p:fltVal val="0"/>
                                          </p:val>
                                        </p:tav>
                                        <p:tav tm="100000">
                                          <p:val>
                                            <p:strVal val="#ppt_w"/>
                                          </p:val>
                                        </p:tav>
                                      </p:tavLst>
                                    </p:anim>
                                    <p:anim calcmode="lin" valueType="num">
                                      <p:cBhvr>
                                        <p:cTn id="130" dur="350" fill="hold"/>
                                        <p:tgtEl>
                                          <p:spTgt spid="36"/>
                                        </p:tgtEl>
                                        <p:attrNameLst>
                                          <p:attrName>ppt_h</p:attrName>
                                        </p:attrNameLst>
                                      </p:cBhvr>
                                      <p:tavLst>
                                        <p:tav tm="0">
                                          <p:val>
                                            <p:fltVal val="0"/>
                                          </p:val>
                                        </p:tav>
                                        <p:tav tm="100000">
                                          <p:val>
                                            <p:strVal val="#ppt_h"/>
                                          </p:val>
                                        </p:tav>
                                      </p:tavLst>
                                    </p:anim>
                                    <p:animEffect transition="in" filter="fade">
                                      <p:cBhvr>
                                        <p:cTn id="131" dur="350"/>
                                        <p:tgtEl>
                                          <p:spTgt spid="36"/>
                                        </p:tgtEl>
                                      </p:cBhvr>
                                    </p:animEffect>
                                  </p:childTnLst>
                                </p:cTn>
                              </p:par>
                            </p:childTnLst>
                          </p:cTn>
                        </p:par>
                        <p:par>
                          <p:cTn id="132" fill="hold">
                            <p:stCondLst>
                              <p:cond delay="1400"/>
                            </p:stCondLst>
                            <p:childTnLst>
                              <p:par>
                                <p:cTn id="133" presetID="22" presetClass="entr" presetSubtype="1" fill="hold" nodeType="afterEffect">
                                  <p:stCondLst>
                                    <p:cond delay="0"/>
                                  </p:stCondLst>
                                  <p:childTnLst>
                                    <p:set>
                                      <p:cBhvr>
                                        <p:cTn id="134" dur="1" fill="hold">
                                          <p:stCondLst>
                                            <p:cond delay="0"/>
                                          </p:stCondLst>
                                        </p:cTn>
                                        <p:tgtEl>
                                          <p:spTgt spid="37"/>
                                        </p:tgtEl>
                                        <p:attrNameLst>
                                          <p:attrName>style.visibility</p:attrName>
                                        </p:attrNameLst>
                                      </p:cBhvr>
                                      <p:to>
                                        <p:strVal val="visible"/>
                                      </p:to>
                                    </p:set>
                                    <p:animEffect transition="in" filter="wipe(up)">
                                      <p:cBhvr>
                                        <p:cTn id="135" dur="350"/>
                                        <p:tgtEl>
                                          <p:spTgt spid="37"/>
                                        </p:tgtEl>
                                      </p:cBhvr>
                                    </p:animEffect>
                                  </p:childTnLst>
                                </p:cTn>
                              </p:par>
                            </p:childTnLst>
                          </p:cTn>
                        </p:par>
                        <p:par>
                          <p:cTn id="136" fill="hold">
                            <p:stCondLst>
                              <p:cond delay="1750"/>
                            </p:stCondLst>
                            <p:childTnLst>
                              <p:par>
                                <p:cTn id="137" presetID="53" presetClass="entr" presetSubtype="16" fill="hold" grpId="0" nodeType="afterEffect">
                                  <p:stCondLst>
                                    <p:cond delay="0"/>
                                  </p:stCondLst>
                                  <p:childTnLst>
                                    <p:set>
                                      <p:cBhvr>
                                        <p:cTn id="138" dur="1" fill="hold">
                                          <p:stCondLst>
                                            <p:cond delay="0"/>
                                          </p:stCondLst>
                                        </p:cTn>
                                        <p:tgtEl>
                                          <p:spTgt spid="38"/>
                                        </p:tgtEl>
                                        <p:attrNameLst>
                                          <p:attrName>style.visibility</p:attrName>
                                        </p:attrNameLst>
                                      </p:cBhvr>
                                      <p:to>
                                        <p:strVal val="visible"/>
                                      </p:to>
                                    </p:set>
                                    <p:anim calcmode="lin" valueType="num">
                                      <p:cBhvr>
                                        <p:cTn id="139" dur="350" fill="hold"/>
                                        <p:tgtEl>
                                          <p:spTgt spid="38"/>
                                        </p:tgtEl>
                                        <p:attrNameLst>
                                          <p:attrName>ppt_w</p:attrName>
                                        </p:attrNameLst>
                                      </p:cBhvr>
                                      <p:tavLst>
                                        <p:tav tm="0">
                                          <p:val>
                                            <p:fltVal val="0"/>
                                          </p:val>
                                        </p:tav>
                                        <p:tav tm="100000">
                                          <p:val>
                                            <p:strVal val="#ppt_w"/>
                                          </p:val>
                                        </p:tav>
                                      </p:tavLst>
                                    </p:anim>
                                    <p:anim calcmode="lin" valueType="num">
                                      <p:cBhvr>
                                        <p:cTn id="140" dur="350" fill="hold"/>
                                        <p:tgtEl>
                                          <p:spTgt spid="38"/>
                                        </p:tgtEl>
                                        <p:attrNameLst>
                                          <p:attrName>ppt_h</p:attrName>
                                        </p:attrNameLst>
                                      </p:cBhvr>
                                      <p:tavLst>
                                        <p:tav tm="0">
                                          <p:val>
                                            <p:fltVal val="0"/>
                                          </p:val>
                                        </p:tav>
                                        <p:tav tm="100000">
                                          <p:val>
                                            <p:strVal val="#ppt_h"/>
                                          </p:val>
                                        </p:tav>
                                      </p:tavLst>
                                    </p:anim>
                                    <p:animEffect transition="in" filter="fade">
                                      <p:cBhvr>
                                        <p:cTn id="141" dur="350"/>
                                        <p:tgtEl>
                                          <p:spTgt spid="38"/>
                                        </p:tgtEl>
                                      </p:cBhvr>
                                    </p:animEffect>
                                  </p:childTnLst>
                                </p:cTn>
                              </p:par>
                            </p:childTnLst>
                          </p:cTn>
                        </p:par>
                        <p:par>
                          <p:cTn id="142" fill="hold">
                            <p:stCondLst>
                              <p:cond delay="2100"/>
                            </p:stCondLst>
                            <p:childTnLst>
                              <p:par>
                                <p:cTn id="143" presetID="53" presetClass="entr" presetSubtype="16" fill="hold" grpId="0" nodeType="afterEffect">
                                  <p:stCondLst>
                                    <p:cond delay="0"/>
                                  </p:stCondLst>
                                  <p:childTnLst>
                                    <p:set>
                                      <p:cBhvr>
                                        <p:cTn id="144" dur="1" fill="hold">
                                          <p:stCondLst>
                                            <p:cond delay="0"/>
                                          </p:stCondLst>
                                        </p:cTn>
                                        <p:tgtEl>
                                          <p:spTgt spid="33"/>
                                        </p:tgtEl>
                                        <p:attrNameLst>
                                          <p:attrName>style.visibility</p:attrName>
                                        </p:attrNameLst>
                                      </p:cBhvr>
                                      <p:to>
                                        <p:strVal val="visible"/>
                                      </p:to>
                                    </p:set>
                                    <p:anim calcmode="lin" valueType="num">
                                      <p:cBhvr>
                                        <p:cTn id="145" dur="350" fill="hold"/>
                                        <p:tgtEl>
                                          <p:spTgt spid="33"/>
                                        </p:tgtEl>
                                        <p:attrNameLst>
                                          <p:attrName>ppt_w</p:attrName>
                                        </p:attrNameLst>
                                      </p:cBhvr>
                                      <p:tavLst>
                                        <p:tav tm="0">
                                          <p:val>
                                            <p:fltVal val="0"/>
                                          </p:val>
                                        </p:tav>
                                        <p:tav tm="100000">
                                          <p:val>
                                            <p:strVal val="#ppt_w"/>
                                          </p:val>
                                        </p:tav>
                                      </p:tavLst>
                                    </p:anim>
                                    <p:anim calcmode="lin" valueType="num">
                                      <p:cBhvr>
                                        <p:cTn id="146" dur="350" fill="hold"/>
                                        <p:tgtEl>
                                          <p:spTgt spid="33"/>
                                        </p:tgtEl>
                                        <p:attrNameLst>
                                          <p:attrName>ppt_h</p:attrName>
                                        </p:attrNameLst>
                                      </p:cBhvr>
                                      <p:tavLst>
                                        <p:tav tm="0">
                                          <p:val>
                                            <p:fltVal val="0"/>
                                          </p:val>
                                        </p:tav>
                                        <p:tav tm="100000">
                                          <p:val>
                                            <p:strVal val="#ppt_h"/>
                                          </p:val>
                                        </p:tav>
                                      </p:tavLst>
                                    </p:anim>
                                    <p:animEffect transition="in" filter="fade">
                                      <p:cBhvr>
                                        <p:cTn id="147" dur="350"/>
                                        <p:tgtEl>
                                          <p:spTgt spid="33"/>
                                        </p:tgtEl>
                                      </p:cBhvr>
                                    </p:animEffect>
                                  </p:childTnLst>
                                </p:cTn>
                              </p:par>
                              <p:par>
                                <p:cTn id="148" presetID="47" presetClass="entr" presetSubtype="0" fill="hold" grpId="0" nodeType="withEffect">
                                  <p:stCondLst>
                                    <p:cond delay="0"/>
                                  </p:stCondLst>
                                  <p:childTnLst>
                                    <p:set>
                                      <p:cBhvr>
                                        <p:cTn id="149" dur="1" fill="hold">
                                          <p:stCondLst>
                                            <p:cond delay="0"/>
                                          </p:stCondLst>
                                        </p:cTn>
                                        <p:tgtEl>
                                          <p:spTgt spid="39"/>
                                        </p:tgtEl>
                                        <p:attrNameLst>
                                          <p:attrName>style.visibility</p:attrName>
                                        </p:attrNameLst>
                                      </p:cBhvr>
                                      <p:to>
                                        <p:strVal val="visible"/>
                                      </p:to>
                                    </p:set>
                                    <p:animEffect transition="in" filter="fade">
                                      <p:cBhvr>
                                        <p:cTn id="150" dur="350"/>
                                        <p:tgtEl>
                                          <p:spTgt spid="39"/>
                                        </p:tgtEl>
                                      </p:cBhvr>
                                    </p:animEffect>
                                    <p:anim calcmode="lin" valueType="num">
                                      <p:cBhvr>
                                        <p:cTn id="151" dur="350" fill="hold"/>
                                        <p:tgtEl>
                                          <p:spTgt spid="39"/>
                                        </p:tgtEl>
                                        <p:attrNameLst>
                                          <p:attrName>ppt_x</p:attrName>
                                        </p:attrNameLst>
                                      </p:cBhvr>
                                      <p:tavLst>
                                        <p:tav tm="0">
                                          <p:val>
                                            <p:strVal val="#ppt_x"/>
                                          </p:val>
                                        </p:tav>
                                        <p:tav tm="100000">
                                          <p:val>
                                            <p:strVal val="#ppt_x"/>
                                          </p:val>
                                        </p:tav>
                                      </p:tavLst>
                                    </p:anim>
                                    <p:anim calcmode="lin" valueType="num">
                                      <p:cBhvr>
                                        <p:cTn id="152" dur="350" fill="hold"/>
                                        <p:tgtEl>
                                          <p:spTgt spid="39"/>
                                        </p:tgtEl>
                                        <p:attrNameLst>
                                          <p:attrName>ppt_y</p:attrName>
                                        </p:attrNameLst>
                                      </p:cBhvr>
                                      <p:tavLst>
                                        <p:tav tm="0">
                                          <p:val>
                                            <p:strVal val="#ppt_y-.1"/>
                                          </p:val>
                                        </p:tav>
                                        <p:tav tm="100000">
                                          <p:val>
                                            <p:strVal val="#ppt_y"/>
                                          </p:val>
                                        </p:tav>
                                      </p:tavLst>
                                    </p:anim>
                                  </p:childTnLst>
                                </p:cTn>
                              </p:par>
                              <p:par>
                                <p:cTn id="153" presetID="42" presetClass="entr" presetSubtype="0" fill="hold" grpId="0" nodeType="withEffect">
                                  <p:stCondLst>
                                    <p:cond delay="0"/>
                                  </p:stCondLst>
                                  <p:childTnLst>
                                    <p:set>
                                      <p:cBhvr>
                                        <p:cTn id="154" dur="1" fill="hold">
                                          <p:stCondLst>
                                            <p:cond delay="0"/>
                                          </p:stCondLst>
                                        </p:cTn>
                                        <p:tgtEl>
                                          <p:spTgt spid="40"/>
                                        </p:tgtEl>
                                        <p:attrNameLst>
                                          <p:attrName>style.visibility</p:attrName>
                                        </p:attrNameLst>
                                      </p:cBhvr>
                                      <p:to>
                                        <p:strVal val="visible"/>
                                      </p:to>
                                    </p:set>
                                    <p:animEffect transition="in" filter="fade">
                                      <p:cBhvr>
                                        <p:cTn id="155" dur="350"/>
                                        <p:tgtEl>
                                          <p:spTgt spid="40"/>
                                        </p:tgtEl>
                                      </p:cBhvr>
                                    </p:animEffect>
                                    <p:anim calcmode="lin" valueType="num">
                                      <p:cBhvr>
                                        <p:cTn id="156" dur="350" fill="hold"/>
                                        <p:tgtEl>
                                          <p:spTgt spid="40"/>
                                        </p:tgtEl>
                                        <p:attrNameLst>
                                          <p:attrName>ppt_x</p:attrName>
                                        </p:attrNameLst>
                                      </p:cBhvr>
                                      <p:tavLst>
                                        <p:tav tm="0">
                                          <p:val>
                                            <p:strVal val="#ppt_x"/>
                                          </p:val>
                                        </p:tav>
                                        <p:tav tm="100000">
                                          <p:val>
                                            <p:strVal val="#ppt_x"/>
                                          </p:val>
                                        </p:tav>
                                      </p:tavLst>
                                    </p:anim>
                                    <p:anim calcmode="lin" valueType="num">
                                      <p:cBhvr>
                                        <p:cTn id="157" dur="350" fill="hold"/>
                                        <p:tgtEl>
                                          <p:spTgt spid="40"/>
                                        </p:tgtEl>
                                        <p:attrNameLst>
                                          <p:attrName>ppt_y</p:attrName>
                                        </p:attrNameLst>
                                      </p:cBhvr>
                                      <p:tavLst>
                                        <p:tav tm="0">
                                          <p:val>
                                            <p:strVal val="#ppt_y+.1"/>
                                          </p:val>
                                        </p:tav>
                                        <p:tav tm="100000">
                                          <p:val>
                                            <p:strVal val="#ppt_y"/>
                                          </p:val>
                                        </p:tav>
                                      </p:tavLst>
                                    </p:anim>
                                  </p:childTnLst>
                                </p:cTn>
                              </p:par>
                            </p:childTnLst>
                          </p:cTn>
                        </p:par>
                        <p:par>
                          <p:cTn id="158" fill="hold">
                            <p:stCondLst>
                              <p:cond delay="2450"/>
                            </p:stCondLst>
                            <p:childTnLst>
                              <p:par>
                                <p:cTn id="159" presetID="22" presetClass="entr" presetSubtype="8" fill="hold" nodeType="afterEffect">
                                  <p:stCondLst>
                                    <p:cond delay="0"/>
                                  </p:stCondLst>
                                  <p:childTnLst>
                                    <p:set>
                                      <p:cBhvr>
                                        <p:cTn id="160" dur="1" fill="hold">
                                          <p:stCondLst>
                                            <p:cond delay="0"/>
                                          </p:stCondLst>
                                        </p:cTn>
                                        <p:tgtEl>
                                          <p:spTgt spid="58"/>
                                        </p:tgtEl>
                                        <p:attrNameLst>
                                          <p:attrName>style.visibility</p:attrName>
                                        </p:attrNameLst>
                                      </p:cBhvr>
                                      <p:to>
                                        <p:strVal val="visible"/>
                                      </p:to>
                                    </p:set>
                                    <p:animEffect transition="in" filter="wipe(left)">
                                      <p:cBhvr>
                                        <p:cTn id="161" dur="350"/>
                                        <p:tgtEl>
                                          <p:spTgt spid="58"/>
                                        </p:tgtEl>
                                      </p:cBhvr>
                                    </p:animEffect>
                                  </p:childTnLst>
                                </p:cTn>
                              </p:par>
                            </p:childTnLst>
                          </p:cTn>
                        </p:par>
                      </p:childTnLst>
                    </p:cTn>
                  </p:par>
                  <p:par>
                    <p:cTn id="162" fill="hold">
                      <p:stCondLst>
                        <p:cond delay="indefinite"/>
                      </p:stCondLst>
                      <p:childTnLst>
                        <p:par>
                          <p:cTn id="163" fill="hold">
                            <p:stCondLst>
                              <p:cond delay="0"/>
                            </p:stCondLst>
                            <p:childTnLst>
                              <p:par>
                                <p:cTn id="164" presetID="22" presetClass="entr" presetSubtype="8" fill="hold" nodeType="clickEffect">
                                  <p:stCondLst>
                                    <p:cond delay="0"/>
                                  </p:stCondLst>
                                  <p:childTnLst>
                                    <p:set>
                                      <p:cBhvr>
                                        <p:cTn id="165" dur="1" fill="hold">
                                          <p:stCondLst>
                                            <p:cond delay="0"/>
                                          </p:stCondLst>
                                        </p:cTn>
                                        <p:tgtEl>
                                          <p:spTgt spid="8"/>
                                        </p:tgtEl>
                                        <p:attrNameLst>
                                          <p:attrName>style.visibility</p:attrName>
                                        </p:attrNameLst>
                                      </p:cBhvr>
                                      <p:to>
                                        <p:strVal val="visible"/>
                                      </p:to>
                                    </p:set>
                                    <p:animEffect transition="in" filter="wipe(left)">
                                      <p:cBhvr>
                                        <p:cTn id="166" dur="350"/>
                                        <p:tgtEl>
                                          <p:spTgt spid="8"/>
                                        </p:tgtEl>
                                      </p:cBhvr>
                                    </p:animEffect>
                                  </p:childTnLst>
                                </p:cTn>
                              </p:par>
                            </p:childTnLst>
                          </p:cTn>
                        </p:par>
                        <p:par>
                          <p:cTn id="167" fill="hold">
                            <p:stCondLst>
                              <p:cond delay="350"/>
                            </p:stCondLst>
                            <p:childTnLst>
                              <p:par>
                                <p:cTn id="168" presetID="53" presetClass="entr" presetSubtype="16" fill="hold" grpId="0" nodeType="afterEffect">
                                  <p:stCondLst>
                                    <p:cond delay="0"/>
                                  </p:stCondLst>
                                  <p:childTnLst>
                                    <p:set>
                                      <p:cBhvr>
                                        <p:cTn id="169" dur="1" fill="hold">
                                          <p:stCondLst>
                                            <p:cond delay="0"/>
                                          </p:stCondLst>
                                        </p:cTn>
                                        <p:tgtEl>
                                          <p:spTgt spid="42"/>
                                        </p:tgtEl>
                                        <p:attrNameLst>
                                          <p:attrName>style.visibility</p:attrName>
                                        </p:attrNameLst>
                                      </p:cBhvr>
                                      <p:to>
                                        <p:strVal val="visible"/>
                                      </p:to>
                                    </p:set>
                                    <p:anim calcmode="lin" valueType="num">
                                      <p:cBhvr>
                                        <p:cTn id="170" dur="350" fill="hold"/>
                                        <p:tgtEl>
                                          <p:spTgt spid="42"/>
                                        </p:tgtEl>
                                        <p:attrNameLst>
                                          <p:attrName>ppt_w</p:attrName>
                                        </p:attrNameLst>
                                      </p:cBhvr>
                                      <p:tavLst>
                                        <p:tav tm="0">
                                          <p:val>
                                            <p:fltVal val="0"/>
                                          </p:val>
                                        </p:tav>
                                        <p:tav tm="100000">
                                          <p:val>
                                            <p:strVal val="#ppt_w"/>
                                          </p:val>
                                        </p:tav>
                                      </p:tavLst>
                                    </p:anim>
                                    <p:anim calcmode="lin" valueType="num">
                                      <p:cBhvr>
                                        <p:cTn id="171" dur="350" fill="hold"/>
                                        <p:tgtEl>
                                          <p:spTgt spid="42"/>
                                        </p:tgtEl>
                                        <p:attrNameLst>
                                          <p:attrName>ppt_h</p:attrName>
                                        </p:attrNameLst>
                                      </p:cBhvr>
                                      <p:tavLst>
                                        <p:tav tm="0">
                                          <p:val>
                                            <p:fltVal val="0"/>
                                          </p:val>
                                        </p:tav>
                                        <p:tav tm="100000">
                                          <p:val>
                                            <p:strVal val="#ppt_h"/>
                                          </p:val>
                                        </p:tav>
                                      </p:tavLst>
                                    </p:anim>
                                    <p:animEffect transition="in" filter="fade">
                                      <p:cBhvr>
                                        <p:cTn id="172" dur="350"/>
                                        <p:tgtEl>
                                          <p:spTgt spid="42"/>
                                        </p:tgtEl>
                                      </p:cBhvr>
                                    </p:animEffect>
                                  </p:childTnLst>
                                </p:cTn>
                              </p:par>
                            </p:childTnLst>
                          </p:cTn>
                        </p:par>
                        <p:par>
                          <p:cTn id="173" fill="hold">
                            <p:stCondLst>
                              <p:cond delay="700"/>
                            </p:stCondLst>
                            <p:childTnLst>
                              <p:par>
                                <p:cTn id="174" presetID="53" presetClass="entr" presetSubtype="16" fill="hold" grpId="0" nodeType="afterEffect">
                                  <p:stCondLst>
                                    <p:cond delay="0"/>
                                  </p:stCondLst>
                                  <p:childTnLst>
                                    <p:set>
                                      <p:cBhvr>
                                        <p:cTn id="175" dur="1" fill="hold">
                                          <p:stCondLst>
                                            <p:cond delay="0"/>
                                          </p:stCondLst>
                                        </p:cTn>
                                        <p:tgtEl>
                                          <p:spTgt spid="43"/>
                                        </p:tgtEl>
                                        <p:attrNameLst>
                                          <p:attrName>style.visibility</p:attrName>
                                        </p:attrNameLst>
                                      </p:cBhvr>
                                      <p:to>
                                        <p:strVal val="visible"/>
                                      </p:to>
                                    </p:set>
                                    <p:anim calcmode="lin" valueType="num">
                                      <p:cBhvr>
                                        <p:cTn id="176" dur="350" fill="hold"/>
                                        <p:tgtEl>
                                          <p:spTgt spid="43"/>
                                        </p:tgtEl>
                                        <p:attrNameLst>
                                          <p:attrName>ppt_w</p:attrName>
                                        </p:attrNameLst>
                                      </p:cBhvr>
                                      <p:tavLst>
                                        <p:tav tm="0">
                                          <p:val>
                                            <p:fltVal val="0"/>
                                          </p:val>
                                        </p:tav>
                                        <p:tav tm="100000">
                                          <p:val>
                                            <p:strVal val="#ppt_w"/>
                                          </p:val>
                                        </p:tav>
                                      </p:tavLst>
                                    </p:anim>
                                    <p:anim calcmode="lin" valueType="num">
                                      <p:cBhvr>
                                        <p:cTn id="177" dur="350" fill="hold"/>
                                        <p:tgtEl>
                                          <p:spTgt spid="43"/>
                                        </p:tgtEl>
                                        <p:attrNameLst>
                                          <p:attrName>ppt_h</p:attrName>
                                        </p:attrNameLst>
                                      </p:cBhvr>
                                      <p:tavLst>
                                        <p:tav tm="0">
                                          <p:val>
                                            <p:fltVal val="0"/>
                                          </p:val>
                                        </p:tav>
                                        <p:tav tm="100000">
                                          <p:val>
                                            <p:strVal val="#ppt_h"/>
                                          </p:val>
                                        </p:tav>
                                      </p:tavLst>
                                    </p:anim>
                                    <p:animEffect transition="in" filter="fade">
                                      <p:cBhvr>
                                        <p:cTn id="178" dur="350"/>
                                        <p:tgtEl>
                                          <p:spTgt spid="43"/>
                                        </p:tgtEl>
                                      </p:cBhvr>
                                    </p:animEffect>
                                  </p:childTnLst>
                                </p:cTn>
                              </p:par>
                            </p:childTnLst>
                          </p:cTn>
                        </p:par>
                        <p:par>
                          <p:cTn id="179" fill="hold">
                            <p:stCondLst>
                              <p:cond delay="1050"/>
                            </p:stCondLst>
                            <p:childTnLst>
                              <p:par>
                                <p:cTn id="180" presetID="53" presetClass="entr" presetSubtype="16" fill="hold" grpId="0" nodeType="afterEffect">
                                  <p:stCondLst>
                                    <p:cond delay="0"/>
                                  </p:stCondLst>
                                  <p:childTnLst>
                                    <p:set>
                                      <p:cBhvr>
                                        <p:cTn id="181" dur="1" fill="hold">
                                          <p:stCondLst>
                                            <p:cond delay="0"/>
                                          </p:stCondLst>
                                        </p:cTn>
                                        <p:tgtEl>
                                          <p:spTgt spid="44"/>
                                        </p:tgtEl>
                                        <p:attrNameLst>
                                          <p:attrName>style.visibility</p:attrName>
                                        </p:attrNameLst>
                                      </p:cBhvr>
                                      <p:to>
                                        <p:strVal val="visible"/>
                                      </p:to>
                                    </p:set>
                                    <p:anim calcmode="lin" valueType="num">
                                      <p:cBhvr>
                                        <p:cTn id="182" dur="350" fill="hold"/>
                                        <p:tgtEl>
                                          <p:spTgt spid="44"/>
                                        </p:tgtEl>
                                        <p:attrNameLst>
                                          <p:attrName>ppt_w</p:attrName>
                                        </p:attrNameLst>
                                      </p:cBhvr>
                                      <p:tavLst>
                                        <p:tav tm="0">
                                          <p:val>
                                            <p:fltVal val="0"/>
                                          </p:val>
                                        </p:tav>
                                        <p:tav tm="100000">
                                          <p:val>
                                            <p:strVal val="#ppt_w"/>
                                          </p:val>
                                        </p:tav>
                                      </p:tavLst>
                                    </p:anim>
                                    <p:anim calcmode="lin" valueType="num">
                                      <p:cBhvr>
                                        <p:cTn id="183" dur="350" fill="hold"/>
                                        <p:tgtEl>
                                          <p:spTgt spid="44"/>
                                        </p:tgtEl>
                                        <p:attrNameLst>
                                          <p:attrName>ppt_h</p:attrName>
                                        </p:attrNameLst>
                                      </p:cBhvr>
                                      <p:tavLst>
                                        <p:tav tm="0">
                                          <p:val>
                                            <p:fltVal val="0"/>
                                          </p:val>
                                        </p:tav>
                                        <p:tav tm="100000">
                                          <p:val>
                                            <p:strVal val="#ppt_h"/>
                                          </p:val>
                                        </p:tav>
                                      </p:tavLst>
                                    </p:anim>
                                    <p:animEffect transition="in" filter="fade">
                                      <p:cBhvr>
                                        <p:cTn id="184" dur="350"/>
                                        <p:tgtEl>
                                          <p:spTgt spid="44"/>
                                        </p:tgtEl>
                                      </p:cBhvr>
                                    </p:animEffect>
                                  </p:childTnLst>
                                </p:cTn>
                              </p:par>
                            </p:childTnLst>
                          </p:cTn>
                        </p:par>
                        <p:par>
                          <p:cTn id="185" fill="hold">
                            <p:stCondLst>
                              <p:cond delay="1400"/>
                            </p:stCondLst>
                            <p:childTnLst>
                              <p:par>
                                <p:cTn id="186" presetID="22" presetClass="entr" presetSubtype="4" fill="hold" nodeType="afterEffect">
                                  <p:stCondLst>
                                    <p:cond delay="0"/>
                                  </p:stCondLst>
                                  <p:childTnLst>
                                    <p:set>
                                      <p:cBhvr>
                                        <p:cTn id="187" dur="1" fill="hold">
                                          <p:stCondLst>
                                            <p:cond delay="0"/>
                                          </p:stCondLst>
                                        </p:cTn>
                                        <p:tgtEl>
                                          <p:spTgt spid="45"/>
                                        </p:tgtEl>
                                        <p:attrNameLst>
                                          <p:attrName>style.visibility</p:attrName>
                                        </p:attrNameLst>
                                      </p:cBhvr>
                                      <p:to>
                                        <p:strVal val="visible"/>
                                      </p:to>
                                    </p:set>
                                    <p:animEffect transition="in" filter="wipe(down)">
                                      <p:cBhvr>
                                        <p:cTn id="188" dur="350"/>
                                        <p:tgtEl>
                                          <p:spTgt spid="45"/>
                                        </p:tgtEl>
                                      </p:cBhvr>
                                    </p:animEffect>
                                  </p:childTnLst>
                                </p:cTn>
                              </p:par>
                            </p:childTnLst>
                          </p:cTn>
                        </p:par>
                        <p:par>
                          <p:cTn id="189" fill="hold">
                            <p:stCondLst>
                              <p:cond delay="1750"/>
                            </p:stCondLst>
                            <p:childTnLst>
                              <p:par>
                                <p:cTn id="190" presetID="53" presetClass="entr" presetSubtype="16" fill="hold" grpId="0" nodeType="afterEffect">
                                  <p:stCondLst>
                                    <p:cond delay="0"/>
                                  </p:stCondLst>
                                  <p:childTnLst>
                                    <p:set>
                                      <p:cBhvr>
                                        <p:cTn id="191" dur="1" fill="hold">
                                          <p:stCondLst>
                                            <p:cond delay="0"/>
                                          </p:stCondLst>
                                        </p:cTn>
                                        <p:tgtEl>
                                          <p:spTgt spid="46"/>
                                        </p:tgtEl>
                                        <p:attrNameLst>
                                          <p:attrName>style.visibility</p:attrName>
                                        </p:attrNameLst>
                                      </p:cBhvr>
                                      <p:to>
                                        <p:strVal val="visible"/>
                                      </p:to>
                                    </p:set>
                                    <p:anim calcmode="lin" valueType="num">
                                      <p:cBhvr>
                                        <p:cTn id="192" dur="350" fill="hold"/>
                                        <p:tgtEl>
                                          <p:spTgt spid="46"/>
                                        </p:tgtEl>
                                        <p:attrNameLst>
                                          <p:attrName>ppt_w</p:attrName>
                                        </p:attrNameLst>
                                      </p:cBhvr>
                                      <p:tavLst>
                                        <p:tav tm="0">
                                          <p:val>
                                            <p:fltVal val="0"/>
                                          </p:val>
                                        </p:tav>
                                        <p:tav tm="100000">
                                          <p:val>
                                            <p:strVal val="#ppt_w"/>
                                          </p:val>
                                        </p:tav>
                                      </p:tavLst>
                                    </p:anim>
                                    <p:anim calcmode="lin" valueType="num">
                                      <p:cBhvr>
                                        <p:cTn id="193" dur="350" fill="hold"/>
                                        <p:tgtEl>
                                          <p:spTgt spid="46"/>
                                        </p:tgtEl>
                                        <p:attrNameLst>
                                          <p:attrName>ppt_h</p:attrName>
                                        </p:attrNameLst>
                                      </p:cBhvr>
                                      <p:tavLst>
                                        <p:tav tm="0">
                                          <p:val>
                                            <p:fltVal val="0"/>
                                          </p:val>
                                        </p:tav>
                                        <p:tav tm="100000">
                                          <p:val>
                                            <p:strVal val="#ppt_h"/>
                                          </p:val>
                                        </p:tav>
                                      </p:tavLst>
                                    </p:anim>
                                    <p:animEffect transition="in" filter="fade">
                                      <p:cBhvr>
                                        <p:cTn id="194" dur="350"/>
                                        <p:tgtEl>
                                          <p:spTgt spid="46"/>
                                        </p:tgtEl>
                                      </p:cBhvr>
                                    </p:animEffect>
                                  </p:childTnLst>
                                </p:cTn>
                              </p:par>
                            </p:childTnLst>
                          </p:cTn>
                        </p:par>
                        <p:par>
                          <p:cTn id="195" fill="hold">
                            <p:stCondLst>
                              <p:cond delay="2100"/>
                            </p:stCondLst>
                            <p:childTnLst>
                              <p:par>
                                <p:cTn id="196" presetID="53" presetClass="entr" presetSubtype="16" fill="hold" grpId="0" nodeType="afterEffect">
                                  <p:stCondLst>
                                    <p:cond delay="0"/>
                                  </p:stCondLst>
                                  <p:childTnLst>
                                    <p:set>
                                      <p:cBhvr>
                                        <p:cTn id="197" dur="1" fill="hold">
                                          <p:stCondLst>
                                            <p:cond delay="0"/>
                                          </p:stCondLst>
                                        </p:cTn>
                                        <p:tgtEl>
                                          <p:spTgt spid="41"/>
                                        </p:tgtEl>
                                        <p:attrNameLst>
                                          <p:attrName>style.visibility</p:attrName>
                                        </p:attrNameLst>
                                      </p:cBhvr>
                                      <p:to>
                                        <p:strVal val="visible"/>
                                      </p:to>
                                    </p:set>
                                    <p:anim calcmode="lin" valueType="num">
                                      <p:cBhvr>
                                        <p:cTn id="198" dur="350" fill="hold"/>
                                        <p:tgtEl>
                                          <p:spTgt spid="41"/>
                                        </p:tgtEl>
                                        <p:attrNameLst>
                                          <p:attrName>ppt_w</p:attrName>
                                        </p:attrNameLst>
                                      </p:cBhvr>
                                      <p:tavLst>
                                        <p:tav tm="0">
                                          <p:val>
                                            <p:fltVal val="0"/>
                                          </p:val>
                                        </p:tav>
                                        <p:tav tm="100000">
                                          <p:val>
                                            <p:strVal val="#ppt_w"/>
                                          </p:val>
                                        </p:tav>
                                      </p:tavLst>
                                    </p:anim>
                                    <p:anim calcmode="lin" valueType="num">
                                      <p:cBhvr>
                                        <p:cTn id="199" dur="350" fill="hold"/>
                                        <p:tgtEl>
                                          <p:spTgt spid="41"/>
                                        </p:tgtEl>
                                        <p:attrNameLst>
                                          <p:attrName>ppt_h</p:attrName>
                                        </p:attrNameLst>
                                      </p:cBhvr>
                                      <p:tavLst>
                                        <p:tav tm="0">
                                          <p:val>
                                            <p:fltVal val="0"/>
                                          </p:val>
                                        </p:tav>
                                        <p:tav tm="100000">
                                          <p:val>
                                            <p:strVal val="#ppt_h"/>
                                          </p:val>
                                        </p:tav>
                                      </p:tavLst>
                                    </p:anim>
                                    <p:animEffect transition="in" filter="fade">
                                      <p:cBhvr>
                                        <p:cTn id="200" dur="350"/>
                                        <p:tgtEl>
                                          <p:spTgt spid="41"/>
                                        </p:tgtEl>
                                      </p:cBhvr>
                                    </p:animEffect>
                                  </p:childTnLst>
                                </p:cTn>
                              </p:par>
                              <p:par>
                                <p:cTn id="201" presetID="42" presetClass="entr" presetSubtype="0" fill="hold" grpId="0" nodeType="withEffect">
                                  <p:stCondLst>
                                    <p:cond delay="0"/>
                                  </p:stCondLst>
                                  <p:childTnLst>
                                    <p:set>
                                      <p:cBhvr>
                                        <p:cTn id="202" dur="1" fill="hold">
                                          <p:stCondLst>
                                            <p:cond delay="0"/>
                                          </p:stCondLst>
                                        </p:cTn>
                                        <p:tgtEl>
                                          <p:spTgt spid="47"/>
                                        </p:tgtEl>
                                        <p:attrNameLst>
                                          <p:attrName>style.visibility</p:attrName>
                                        </p:attrNameLst>
                                      </p:cBhvr>
                                      <p:to>
                                        <p:strVal val="visible"/>
                                      </p:to>
                                    </p:set>
                                    <p:animEffect transition="in" filter="fade">
                                      <p:cBhvr>
                                        <p:cTn id="203" dur="350"/>
                                        <p:tgtEl>
                                          <p:spTgt spid="47"/>
                                        </p:tgtEl>
                                      </p:cBhvr>
                                    </p:animEffect>
                                    <p:anim calcmode="lin" valueType="num">
                                      <p:cBhvr>
                                        <p:cTn id="204" dur="350" fill="hold"/>
                                        <p:tgtEl>
                                          <p:spTgt spid="47"/>
                                        </p:tgtEl>
                                        <p:attrNameLst>
                                          <p:attrName>ppt_x</p:attrName>
                                        </p:attrNameLst>
                                      </p:cBhvr>
                                      <p:tavLst>
                                        <p:tav tm="0">
                                          <p:val>
                                            <p:strVal val="#ppt_x"/>
                                          </p:val>
                                        </p:tav>
                                        <p:tav tm="100000">
                                          <p:val>
                                            <p:strVal val="#ppt_x"/>
                                          </p:val>
                                        </p:tav>
                                      </p:tavLst>
                                    </p:anim>
                                    <p:anim calcmode="lin" valueType="num">
                                      <p:cBhvr>
                                        <p:cTn id="205" dur="350" fill="hold"/>
                                        <p:tgtEl>
                                          <p:spTgt spid="47"/>
                                        </p:tgtEl>
                                        <p:attrNameLst>
                                          <p:attrName>ppt_y</p:attrName>
                                        </p:attrNameLst>
                                      </p:cBhvr>
                                      <p:tavLst>
                                        <p:tav tm="0">
                                          <p:val>
                                            <p:strVal val="#ppt_y+.1"/>
                                          </p:val>
                                        </p:tav>
                                        <p:tav tm="100000">
                                          <p:val>
                                            <p:strVal val="#ppt_y"/>
                                          </p:val>
                                        </p:tav>
                                      </p:tavLst>
                                    </p:anim>
                                  </p:childTnLst>
                                </p:cTn>
                              </p:par>
                              <p:par>
                                <p:cTn id="206" presetID="47" presetClass="entr" presetSubtype="0" fill="hold" grpId="0" nodeType="withEffect">
                                  <p:stCondLst>
                                    <p:cond delay="0"/>
                                  </p:stCondLst>
                                  <p:childTnLst>
                                    <p:set>
                                      <p:cBhvr>
                                        <p:cTn id="207" dur="1" fill="hold">
                                          <p:stCondLst>
                                            <p:cond delay="0"/>
                                          </p:stCondLst>
                                        </p:cTn>
                                        <p:tgtEl>
                                          <p:spTgt spid="48"/>
                                        </p:tgtEl>
                                        <p:attrNameLst>
                                          <p:attrName>style.visibility</p:attrName>
                                        </p:attrNameLst>
                                      </p:cBhvr>
                                      <p:to>
                                        <p:strVal val="visible"/>
                                      </p:to>
                                    </p:set>
                                    <p:animEffect transition="in" filter="fade">
                                      <p:cBhvr>
                                        <p:cTn id="208" dur="350"/>
                                        <p:tgtEl>
                                          <p:spTgt spid="48"/>
                                        </p:tgtEl>
                                      </p:cBhvr>
                                    </p:animEffect>
                                    <p:anim calcmode="lin" valueType="num">
                                      <p:cBhvr>
                                        <p:cTn id="209" dur="350" fill="hold"/>
                                        <p:tgtEl>
                                          <p:spTgt spid="48"/>
                                        </p:tgtEl>
                                        <p:attrNameLst>
                                          <p:attrName>ppt_x</p:attrName>
                                        </p:attrNameLst>
                                      </p:cBhvr>
                                      <p:tavLst>
                                        <p:tav tm="0">
                                          <p:val>
                                            <p:strVal val="#ppt_x"/>
                                          </p:val>
                                        </p:tav>
                                        <p:tav tm="100000">
                                          <p:val>
                                            <p:strVal val="#ppt_x"/>
                                          </p:val>
                                        </p:tav>
                                      </p:tavLst>
                                    </p:anim>
                                    <p:anim calcmode="lin" valueType="num">
                                      <p:cBhvr>
                                        <p:cTn id="210" dur="350" fill="hold"/>
                                        <p:tgtEl>
                                          <p:spTgt spid="48"/>
                                        </p:tgtEl>
                                        <p:attrNameLst>
                                          <p:attrName>ppt_y</p:attrName>
                                        </p:attrNameLst>
                                      </p:cBhvr>
                                      <p:tavLst>
                                        <p:tav tm="0">
                                          <p:val>
                                            <p:strVal val="#ppt_y-.1"/>
                                          </p:val>
                                        </p:tav>
                                        <p:tav tm="100000">
                                          <p:val>
                                            <p:strVal val="#ppt_y"/>
                                          </p:val>
                                        </p:tav>
                                      </p:tavLst>
                                    </p:anim>
                                  </p:childTnLst>
                                </p:cTn>
                              </p:par>
                            </p:childTnLst>
                          </p:cTn>
                        </p:par>
                        <p:par>
                          <p:cTn id="211" fill="hold">
                            <p:stCondLst>
                              <p:cond delay="2450"/>
                            </p:stCondLst>
                            <p:childTnLst>
                              <p:par>
                                <p:cTn id="212" presetID="22" presetClass="entr" presetSubtype="8" fill="hold" nodeType="afterEffect">
                                  <p:stCondLst>
                                    <p:cond delay="0"/>
                                  </p:stCondLst>
                                  <p:childTnLst>
                                    <p:set>
                                      <p:cBhvr>
                                        <p:cTn id="213" dur="1" fill="hold">
                                          <p:stCondLst>
                                            <p:cond delay="0"/>
                                          </p:stCondLst>
                                        </p:cTn>
                                        <p:tgtEl>
                                          <p:spTgt spid="61"/>
                                        </p:tgtEl>
                                        <p:attrNameLst>
                                          <p:attrName>style.visibility</p:attrName>
                                        </p:attrNameLst>
                                      </p:cBhvr>
                                      <p:to>
                                        <p:strVal val="visible"/>
                                      </p:to>
                                    </p:set>
                                    <p:animEffect transition="in" filter="wipe(left)">
                                      <p:cBhvr>
                                        <p:cTn id="214" dur="350"/>
                                        <p:tgtEl>
                                          <p:spTgt spid="61"/>
                                        </p:tgtEl>
                                      </p:cBhvr>
                                    </p:animEffect>
                                  </p:childTnLst>
                                </p:cTn>
                              </p:par>
                            </p:childTnLst>
                          </p:cTn>
                        </p:par>
                      </p:childTnLst>
                    </p:cTn>
                  </p:par>
                  <p:par>
                    <p:cTn id="215" fill="hold">
                      <p:stCondLst>
                        <p:cond delay="indefinite"/>
                      </p:stCondLst>
                      <p:childTnLst>
                        <p:par>
                          <p:cTn id="216" fill="hold">
                            <p:stCondLst>
                              <p:cond delay="0"/>
                            </p:stCondLst>
                            <p:childTnLst>
                              <p:par>
                                <p:cTn id="217" presetID="22" presetClass="entr" presetSubtype="8" fill="hold" nodeType="clickEffect">
                                  <p:stCondLst>
                                    <p:cond delay="0"/>
                                  </p:stCondLst>
                                  <p:childTnLst>
                                    <p:set>
                                      <p:cBhvr>
                                        <p:cTn id="218" dur="1" fill="hold">
                                          <p:stCondLst>
                                            <p:cond delay="0"/>
                                          </p:stCondLst>
                                        </p:cTn>
                                        <p:tgtEl>
                                          <p:spTgt spid="9"/>
                                        </p:tgtEl>
                                        <p:attrNameLst>
                                          <p:attrName>style.visibility</p:attrName>
                                        </p:attrNameLst>
                                      </p:cBhvr>
                                      <p:to>
                                        <p:strVal val="visible"/>
                                      </p:to>
                                    </p:set>
                                    <p:animEffect transition="in" filter="wipe(left)">
                                      <p:cBhvr>
                                        <p:cTn id="219" dur="350"/>
                                        <p:tgtEl>
                                          <p:spTgt spid="9"/>
                                        </p:tgtEl>
                                      </p:cBhvr>
                                    </p:animEffect>
                                  </p:childTnLst>
                                </p:cTn>
                              </p:par>
                            </p:childTnLst>
                          </p:cTn>
                        </p:par>
                        <p:par>
                          <p:cTn id="220" fill="hold">
                            <p:stCondLst>
                              <p:cond delay="350"/>
                            </p:stCondLst>
                            <p:childTnLst>
                              <p:par>
                                <p:cTn id="221" presetID="53" presetClass="entr" presetSubtype="16" fill="hold" grpId="0" nodeType="afterEffect">
                                  <p:stCondLst>
                                    <p:cond delay="0"/>
                                  </p:stCondLst>
                                  <p:childTnLst>
                                    <p:set>
                                      <p:cBhvr>
                                        <p:cTn id="222" dur="1" fill="hold">
                                          <p:stCondLst>
                                            <p:cond delay="0"/>
                                          </p:stCondLst>
                                        </p:cTn>
                                        <p:tgtEl>
                                          <p:spTgt spid="50"/>
                                        </p:tgtEl>
                                        <p:attrNameLst>
                                          <p:attrName>style.visibility</p:attrName>
                                        </p:attrNameLst>
                                      </p:cBhvr>
                                      <p:to>
                                        <p:strVal val="visible"/>
                                      </p:to>
                                    </p:set>
                                    <p:anim calcmode="lin" valueType="num">
                                      <p:cBhvr>
                                        <p:cTn id="223" dur="350" fill="hold"/>
                                        <p:tgtEl>
                                          <p:spTgt spid="50"/>
                                        </p:tgtEl>
                                        <p:attrNameLst>
                                          <p:attrName>ppt_w</p:attrName>
                                        </p:attrNameLst>
                                      </p:cBhvr>
                                      <p:tavLst>
                                        <p:tav tm="0">
                                          <p:val>
                                            <p:fltVal val="0"/>
                                          </p:val>
                                        </p:tav>
                                        <p:tav tm="100000">
                                          <p:val>
                                            <p:strVal val="#ppt_w"/>
                                          </p:val>
                                        </p:tav>
                                      </p:tavLst>
                                    </p:anim>
                                    <p:anim calcmode="lin" valueType="num">
                                      <p:cBhvr>
                                        <p:cTn id="224" dur="350" fill="hold"/>
                                        <p:tgtEl>
                                          <p:spTgt spid="50"/>
                                        </p:tgtEl>
                                        <p:attrNameLst>
                                          <p:attrName>ppt_h</p:attrName>
                                        </p:attrNameLst>
                                      </p:cBhvr>
                                      <p:tavLst>
                                        <p:tav tm="0">
                                          <p:val>
                                            <p:fltVal val="0"/>
                                          </p:val>
                                        </p:tav>
                                        <p:tav tm="100000">
                                          <p:val>
                                            <p:strVal val="#ppt_h"/>
                                          </p:val>
                                        </p:tav>
                                      </p:tavLst>
                                    </p:anim>
                                    <p:animEffect transition="in" filter="fade">
                                      <p:cBhvr>
                                        <p:cTn id="225" dur="350"/>
                                        <p:tgtEl>
                                          <p:spTgt spid="50"/>
                                        </p:tgtEl>
                                      </p:cBhvr>
                                    </p:animEffect>
                                  </p:childTnLst>
                                </p:cTn>
                              </p:par>
                            </p:childTnLst>
                          </p:cTn>
                        </p:par>
                        <p:par>
                          <p:cTn id="226" fill="hold">
                            <p:stCondLst>
                              <p:cond delay="700"/>
                            </p:stCondLst>
                            <p:childTnLst>
                              <p:par>
                                <p:cTn id="227" presetID="53" presetClass="entr" presetSubtype="16" fill="hold" grpId="0" nodeType="afterEffect">
                                  <p:stCondLst>
                                    <p:cond delay="0"/>
                                  </p:stCondLst>
                                  <p:childTnLst>
                                    <p:set>
                                      <p:cBhvr>
                                        <p:cTn id="228" dur="1" fill="hold">
                                          <p:stCondLst>
                                            <p:cond delay="0"/>
                                          </p:stCondLst>
                                        </p:cTn>
                                        <p:tgtEl>
                                          <p:spTgt spid="51"/>
                                        </p:tgtEl>
                                        <p:attrNameLst>
                                          <p:attrName>style.visibility</p:attrName>
                                        </p:attrNameLst>
                                      </p:cBhvr>
                                      <p:to>
                                        <p:strVal val="visible"/>
                                      </p:to>
                                    </p:set>
                                    <p:anim calcmode="lin" valueType="num">
                                      <p:cBhvr>
                                        <p:cTn id="229" dur="350" fill="hold"/>
                                        <p:tgtEl>
                                          <p:spTgt spid="51"/>
                                        </p:tgtEl>
                                        <p:attrNameLst>
                                          <p:attrName>ppt_w</p:attrName>
                                        </p:attrNameLst>
                                      </p:cBhvr>
                                      <p:tavLst>
                                        <p:tav tm="0">
                                          <p:val>
                                            <p:fltVal val="0"/>
                                          </p:val>
                                        </p:tav>
                                        <p:tav tm="100000">
                                          <p:val>
                                            <p:strVal val="#ppt_w"/>
                                          </p:val>
                                        </p:tav>
                                      </p:tavLst>
                                    </p:anim>
                                    <p:anim calcmode="lin" valueType="num">
                                      <p:cBhvr>
                                        <p:cTn id="230" dur="350" fill="hold"/>
                                        <p:tgtEl>
                                          <p:spTgt spid="51"/>
                                        </p:tgtEl>
                                        <p:attrNameLst>
                                          <p:attrName>ppt_h</p:attrName>
                                        </p:attrNameLst>
                                      </p:cBhvr>
                                      <p:tavLst>
                                        <p:tav tm="0">
                                          <p:val>
                                            <p:fltVal val="0"/>
                                          </p:val>
                                        </p:tav>
                                        <p:tav tm="100000">
                                          <p:val>
                                            <p:strVal val="#ppt_h"/>
                                          </p:val>
                                        </p:tav>
                                      </p:tavLst>
                                    </p:anim>
                                    <p:animEffect transition="in" filter="fade">
                                      <p:cBhvr>
                                        <p:cTn id="231" dur="350"/>
                                        <p:tgtEl>
                                          <p:spTgt spid="51"/>
                                        </p:tgtEl>
                                      </p:cBhvr>
                                    </p:animEffect>
                                  </p:childTnLst>
                                </p:cTn>
                              </p:par>
                            </p:childTnLst>
                          </p:cTn>
                        </p:par>
                        <p:par>
                          <p:cTn id="232" fill="hold">
                            <p:stCondLst>
                              <p:cond delay="1050"/>
                            </p:stCondLst>
                            <p:childTnLst>
                              <p:par>
                                <p:cTn id="233" presetID="53" presetClass="entr" presetSubtype="16" fill="hold" grpId="0" nodeType="afterEffect">
                                  <p:stCondLst>
                                    <p:cond delay="0"/>
                                  </p:stCondLst>
                                  <p:childTnLst>
                                    <p:set>
                                      <p:cBhvr>
                                        <p:cTn id="234" dur="1" fill="hold">
                                          <p:stCondLst>
                                            <p:cond delay="0"/>
                                          </p:stCondLst>
                                        </p:cTn>
                                        <p:tgtEl>
                                          <p:spTgt spid="52"/>
                                        </p:tgtEl>
                                        <p:attrNameLst>
                                          <p:attrName>style.visibility</p:attrName>
                                        </p:attrNameLst>
                                      </p:cBhvr>
                                      <p:to>
                                        <p:strVal val="visible"/>
                                      </p:to>
                                    </p:set>
                                    <p:anim calcmode="lin" valueType="num">
                                      <p:cBhvr>
                                        <p:cTn id="235" dur="350" fill="hold"/>
                                        <p:tgtEl>
                                          <p:spTgt spid="52"/>
                                        </p:tgtEl>
                                        <p:attrNameLst>
                                          <p:attrName>ppt_w</p:attrName>
                                        </p:attrNameLst>
                                      </p:cBhvr>
                                      <p:tavLst>
                                        <p:tav tm="0">
                                          <p:val>
                                            <p:fltVal val="0"/>
                                          </p:val>
                                        </p:tav>
                                        <p:tav tm="100000">
                                          <p:val>
                                            <p:strVal val="#ppt_w"/>
                                          </p:val>
                                        </p:tav>
                                      </p:tavLst>
                                    </p:anim>
                                    <p:anim calcmode="lin" valueType="num">
                                      <p:cBhvr>
                                        <p:cTn id="236" dur="350" fill="hold"/>
                                        <p:tgtEl>
                                          <p:spTgt spid="52"/>
                                        </p:tgtEl>
                                        <p:attrNameLst>
                                          <p:attrName>ppt_h</p:attrName>
                                        </p:attrNameLst>
                                      </p:cBhvr>
                                      <p:tavLst>
                                        <p:tav tm="0">
                                          <p:val>
                                            <p:fltVal val="0"/>
                                          </p:val>
                                        </p:tav>
                                        <p:tav tm="100000">
                                          <p:val>
                                            <p:strVal val="#ppt_h"/>
                                          </p:val>
                                        </p:tav>
                                      </p:tavLst>
                                    </p:anim>
                                    <p:animEffect transition="in" filter="fade">
                                      <p:cBhvr>
                                        <p:cTn id="237" dur="350"/>
                                        <p:tgtEl>
                                          <p:spTgt spid="52"/>
                                        </p:tgtEl>
                                      </p:cBhvr>
                                    </p:animEffect>
                                  </p:childTnLst>
                                </p:cTn>
                              </p:par>
                            </p:childTnLst>
                          </p:cTn>
                        </p:par>
                        <p:par>
                          <p:cTn id="238" fill="hold">
                            <p:stCondLst>
                              <p:cond delay="1400"/>
                            </p:stCondLst>
                            <p:childTnLst>
                              <p:par>
                                <p:cTn id="239" presetID="22" presetClass="entr" presetSubtype="1" fill="hold" nodeType="afterEffect">
                                  <p:stCondLst>
                                    <p:cond delay="0"/>
                                  </p:stCondLst>
                                  <p:childTnLst>
                                    <p:set>
                                      <p:cBhvr>
                                        <p:cTn id="240" dur="1" fill="hold">
                                          <p:stCondLst>
                                            <p:cond delay="0"/>
                                          </p:stCondLst>
                                        </p:cTn>
                                        <p:tgtEl>
                                          <p:spTgt spid="53"/>
                                        </p:tgtEl>
                                        <p:attrNameLst>
                                          <p:attrName>style.visibility</p:attrName>
                                        </p:attrNameLst>
                                      </p:cBhvr>
                                      <p:to>
                                        <p:strVal val="visible"/>
                                      </p:to>
                                    </p:set>
                                    <p:animEffect transition="in" filter="wipe(up)">
                                      <p:cBhvr>
                                        <p:cTn id="241" dur="350"/>
                                        <p:tgtEl>
                                          <p:spTgt spid="53"/>
                                        </p:tgtEl>
                                      </p:cBhvr>
                                    </p:animEffect>
                                  </p:childTnLst>
                                </p:cTn>
                              </p:par>
                            </p:childTnLst>
                          </p:cTn>
                        </p:par>
                        <p:par>
                          <p:cTn id="242" fill="hold">
                            <p:stCondLst>
                              <p:cond delay="1750"/>
                            </p:stCondLst>
                            <p:childTnLst>
                              <p:par>
                                <p:cTn id="243" presetID="53" presetClass="entr" presetSubtype="16" fill="hold" grpId="0" nodeType="afterEffect">
                                  <p:stCondLst>
                                    <p:cond delay="0"/>
                                  </p:stCondLst>
                                  <p:childTnLst>
                                    <p:set>
                                      <p:cBhvr>
                                        <p:cTn id="244" dur="1" fill="hold">
                                          <p:stCondLst>
                                            <p:cond delay="0"/>
                                          </p:stCondLst>
                                        </p:cTn>
                                        <p:tgtEl>
                                          <p:spTgt spid="54"/>
                                        </p:tgtEl>
                                        <p:attrNameLst>
                                          <p:attrName>style.visibility</p:attrName>
                                        </p:attrNameLst>
                                      </p:cBhvr>
                                      <p:to>
                                        <p:strVal val="visible"/>
                                      </p:to>
                                    </p:set>
                                    <p:anim calcmode="lin" valueType="num">
                                      <p:cBhvr>
                                        <p:cTn id="245" dur="350" fill="hold"/>
                                        <p:tgtEl>
                                          <p:spTgt spid="54"/>
                                        </p:tgtEl>
                                        <p:attrNameLst>
                                          <p:attrName>ppt_w</p:attrName>
                                        </p:attrNameLst>
                                      </p:cBhvr>
                                      <p:tavLst>
                                        <p:tav tm="0">
                                          <p:val>
                                            <p:fltVal val="0"/>
                                          </p:val>
                                        </p:tav>
                                        <p:tav tm="100000">
                                          <p:val>
                                            <p:strVal val="#ppt_w"/>
                                          </p:val>
                                        </p:tav>
                                      </p:tavLst>
                                    </p:anim>
                                    <p:anim calcmode="lin" valueType="num">
                                      <p:cBhvr>
                                        <p:cTn id="246" dur="350" fill="hold"/>
                                        <p:tgtEl>
                                          <p:spTgt spid="54"/>
                                        </p:tgtEl>
                                        <p:attrNameLst>
                                          <p:attrName>ppt_h</p:attrName>
                                        </p:attrNameLst>
                                      </p:cBhvr>
                                      <p:tavLst>
                                        <p:tav tm="0">
                                          <p:val>
                                            <p:fltVal val="0"/>
                                          </p:val>
                                        </p:tav>
                                        <p:tav tm="100000">
                                          <p:val>
                                            <p:strVal val="#ppt_h"/>
                                          </p:val>
                                        </p:tav>
                                      </p:tavLst>
                                    </p:anim>
                                    <p:animEffect transition="in" filter="fade">
                                      <p:cBhvr>
                                        <p:cTn id="247" dur="350"/>
                                        <p:tgtEl>
                                          <p:spTgt spid="54"/>
                                        </p:tgtEl>
                                      </p:cBhvr>
                                    </p:animEffect>
                                  </p:childTnLst>
                                </p:cTn>
                              </p:par>
                            </p:childTnLst>
                          </p:cTn>
                        </p:par>
                        <p:par>
                          <p:cTn id="248" fill="hold">
                            <p:stCondLst>
                              <p:cond delay="2100"/>
                            </p:stCondLst>
                            <p:childTnLst>
                              <p:par>
                                <p:cTn id="249" presetID="53" presetClass="entr" presetSubtype="16" fill="hold" grpId="0" nodeType="afterEffect">
                                  <p:stCondLst>
                                    <p:cond delay="0"/>
                                  </p:stCondLst>
                                  <p:childTnLst>
                                    <p:set>
                                      <p:cBhvr>
                                        <p:cTn id="250" dur="1" fill="hold">
                                          <p:stCondLst>
                                            <p:cond delay="0"/>
                                          </p:stCondLst>
                                        </p:cTn>
                                        <p:tgtEl>
                                          <p:spTgt spid="49"/>
                                        </p:tgtEl>
                                        <p:attrNameLst>
                                          <p:attrName>style.visibility</p:attrName>
                                        </p:attrNameLst>
                                      </p:cBhvr>
                                      <p:to>
                                        <p:strVal val="visible"/>
                                      </p:to>
                                    </p:set>
                                    <p:anim calcmode="lin" valueType="num">
                                      <p:cBhvr>
                                        <p:cTn id="251" dur="350" fill="hold"/>
                                        <p:tgtEl>
                                          <p:spTgt spid="49"/>
                                        </p:tgtEl>
                                        <p:attrNameLst>
                                          <p:attrName>ppt_w</p:attrName>
                                        </p:attrNameLst>
                                      </p:cBhvr>
                                      <p:tavLst>
                                        <p:tav tm="0">
                                          <p:val>
                                            <p:fltVal val="0"/>
                                          </p:val>
                                        </p:tav>
                                        <p:tav tm="100000">
                                          <p:val>
                                            <p:strVal val="#ppt_w"/>
                                          </p:val>
                                        </p:tav>
                                      </p:tavLst>
                                    </p:anim>
                                    <p:anim calcmode="lin" valueType="num">
                                      <p:cBhvr>
                                        <p:cTn id="252" dur="350" fill="hold"/>
                                        <p:tgtEl>
                                          <p:spTgt spid="49"/>
                                        </p:tgtEl>
                                        <p:attrNameLst>
                                          <p:attrName>ppt_h</p:attrName>
                                        </p:attrNameLst>
                                      </p:cBhvr>
                                      <p:tavLst>
                                        <p:tav tm="0">
                                          <p:val>
                                            <p:fltVal val="0"/>
                                          </p:val>
                                        </p:tav>
                                        <p:tav tm="100000">
                                          <p:val>
                                            <p:strVal val="#ppt_h"/>
                                          </p:val>
                                        </p:tav>
                                      </p:tavLst>
                                    </p:anim>
                                    <p:animEffect transition="in" filter="fade">
                                      <p:cBhvr>
                                        <p:cTn id="253" dur="350"/>
                                        <p:tgtEl>
                                          <p:spTgt spid="49"/>
                                        </p:tgtEl>
                                      </p:cBhvr>
                                    </p:animEffect>
                                  </p:childTnLst>
                                </p:cTn>
                              </p:par>
                              <p:par>
                                <p:cTn id="254" presetID="47" presetClass="entr" presetSubtype="0" fill="hold" grpId="0" nodeType="withEffect">
                                  <p:stCondLst>
                                    <p:cond delay="0"/>
                                  </p:stCondLst>
                                  <p:childTnLst>
                                    <p:set>
                                      <p:cBhvr>
                                        <p:cTn id="255" dur="1" fill="hold">
                                          <p:stCondLst>
                                            <p:cond delay="0"/>
                                          </p:stCondLst>
                                        </p:cTn>
                                        <p:tgtEl>
                                          <p:spTgt spid="55"/>
                                        </p:tgtEl>
                                        <p:attrNameLst>
                                          <p:attrName>style.visibility</p:attrName>
                                        </p:attrNameLst>
                                      </p:cBhvr>
                                      <p:to>
                                        <p:strVal val="visible"/>
                                      </p:to>
                                    </p:set>
                                    <p:animEffect transition="in" filter="fade">
                                      <p:cBhvr>
                                        <p:cTn id="256" dur="350"/>
                                        <p:tgtEl>
                                          <p:spTgt spid="55"/>
                                        </p:tgtEl>
                                      </p:cBhvr>
                                    </p:animEffect>
                                    <p:anim calcmode="lin" valueType="num">
                                      <p:cBhvr>
                                        <p:cTn id="257" dur="350" fill="hold"/>
                                        <p:tgtEl>
                                          <p:spTgt spid="55"/>
                                        </p:tgtEl>
                                        <p:attrNameLst>
                                          <p:attrName>ppt_x</p:attrName>
                                        </p:attrNameLst>
                                      </p:cBhvr>
                                      <p:tavLst>
                                        <p:tav tm="0">
                                          <p:val>
                                            <p:strVal val="#ppt_x"/>
                                          </p:val>
                                        </p:tav>
                                        <p:tav tm="100000">
                                          <p:val>
                                            <p:strVal val="#ppt_x"/>
                                          </p:val>
                                        </p:tav>
                                      </p:tavLst>
                                    </p:anim>
                                    <p:anim calcmode="lin" valueType="num">
                                      <p:cBhvr>
                                        <p:cTn id="258" dur="350" fill="hold"/>
                                        <p:tgtEl>
                                          <p:spTgt spid="55"/>
                                        </p:tgtEl>
                                        <p:attrNameLst>
                                          <p:attrName>ppt_y</p:attrName>
                                        </p:attrNameLst>
                                      </p:cBhvr>
                                      <p:tavLst>
                                        <p:tav tm="0">
                                          <p:val>
                                            <p:strVal val="#ppt_y-.1"/>
                                          </p:val>
                                        </p:tav>
                                        <p:tav tm="100000">
                                          <p:val>
                                            <p:strVal val="#ppt_y"/>
                                          </p:val>
                                        </p:tav>
                                      </p:tavLst>
                                    </p:anim>
                                  </p:childTnLst>
                                </p:cTn>
                              </p:par>
                              <p:par>
                                <p:cTn id="259" presetID="42" presetClass="entr" presetSubtype="0" fill="hold" grpId="0" nodeType="withEffect">
                                  <p:stCondLst>
                                    <p:cond delay="0"/>
                                  </p:stCondLst>
                                  <p:childTnLst>
                                    <p:set>
                                      <p:cBhvr>
                                        <p:cTn id="260" dur="1" fill="hold">
                                          <p:stCondLst>
                                            <p:cond delay="0"/>
                                          </p:stCondLst>
                                        </p:cTn>
                                        <p:tgtEl>
                                          <p:spTgt spid="56"/>
                                        </p:tgtEl>
                                        <p:attrNameLst>
                                          <p:attrName>style.visibility</p:attrName>
                                        </p:attrNameLst>
                                      </p:cBhvr>
                                      <p:to>
                                        <p:strVal val="visible"/>
                                      </p:to>
                                    </p:set>
                                    <p:animEffect transition="in" filter="fade">
                                      <p:cBhvr>
                                        <p:cTn id="261" dur="350"/>
                                        <p:tgtEl>
                                          <p:spTgt spid="56"/>
                                        </p:tgtEl>
                                      </p:cBhvr>
                                    </p:animEffect>
                                    <p:anim calcmode="lin" valueType="num">
                                      <p:cBhvr>
                                        <p:cTn id="262" dur="350" fill="hold"/>
                                        <p:tgtEl>
                                          <p:spTgt spid="56"/>
                                        </p:tgtEl>
                                        <p:attrNameLst>
                                          <p:attrName>ppt_x</p:attrName>
                                        </p:attrNameLst>
                                      </p:cBhvr>
                                      <p:tavLst>
                                        <p:tav tm="0">
                                          <p:val>
                                            <p:strVal val="#ppt_x"/>
                                          </p:val>
                                        </p:tav>
                                        <p:tav tm="100000">
                                          <p:val>
                                            <p:strVal val="#ppt_x"/>
                                          </p:val>
                                        </p:tav>
                                      </p:tavLst>
                                    </p:anim>
                                    <p:anim calcmode="lin" valueType="num">
                                      <p:cBhvr>
                                        <p:cTn id="263" dur="350" fill="hold"/>
                                        <p:tgtEl>
                                          <p:spTgt spid="56"/>
                                        </p:tgtEl>
                                        <p:attrNameLst>
                                          <p:attrName>ppt_y</p:attrName>
                                        </p:attrNameLst>
                                      </p:cBhvr>
                                      <p:tavLst>
                                        <p:tav tm="0">
                                          <p:val>
                                            <p:strVal val="#ppt_y+.1"/>
                                          </p:val>
                                        </p:tav>
                                        <p:tav tm="100000">
                                          <p:val>
                                            <p:strVal val="#ppt_y"/>
                                          </p:val>
                                        </p:tav>
                                      </p:tavLst>
                                    </p:anim>
                                  </p:childTnLst>
                                </p:cTn>
                              </p:par>
                            </p:childTnLst>
                          </p:cTn>
                        </p:par>
                        <p:par>
                          <p:cTn id="264" fill="hold">
                            <p:stCondLst>
                              <p:cond delay="2450"/>
                            </p:stCondLst>
                            <p:childTnLst>
                              <p:par>
                                <p:cTn id="265" presetID="22" presetClass="entr" presetSubtype="8" fill="hold" nodeType="afterEffect">
                                  <p:stCondLst>
                                    <p:cond delay="0"/>
                                  </p:stCondLst>
                                  <p:childTnLst>
                                    <p:set>
                                      <p:cBhvr>
                                        <p:cTn id="266" dur="1" fill="hold">
                                          <p:stCondLst>
                                            <p:cond delay="0"/>
                                          </p:stCondLst>
                                        </p:cTn>
                                        <p:tgtEl>
                                          <p:spTgt spid="59"/>
                                        </p:tgtEl>
                                        <p:attrNameLst>
                                          <p:attrName>style.visibility</p:attrName>
                                        </p:attrNameLst>
                                      </p:cBhvr>
                                      <p:to>
                                        <p:strVal val="visible"/>
                                      </p:to>
                                    </p:set>
                                    <p:animEffect transition="in" filter="wipe(left)">
                                      <p:cBhvr>
                                        <p:cTn id="267" dur="350"/>
                                        <p:tgtEl>
                                          <p:spTgt spid="59"/>
                                        </p:tgtEl>
                                      </p:cBhvr>
                                    </p:animEffect>
                                  </p:childTnLst>
                                </p:cTn>
                              </p:par>
                            </p:childTnLst>
                          </p:cTn>
                        </p:par>
                        <p:par>
                          <p:cTn id="268" fill="hold">
                            <p:stCondLst>
                              <p:cond delay="2800"/>
                            </p:stCondLst>
                            <p:childTnLst>
                              <p:par>
                                <p:cTn id="269" presetID="22" presetClass="entr" presetSubtype="8" fill="hold" nodeType="afterEffect">
                                  <p:stCondLst>
                                    <p:cond delay="0"/>
                                  </p:stCondLst>
                                  <p:childTnLst>
                                    <p:set>
                                      <p:cBhvr>
                                        <p:cTn id="270" dur="1" fill="hold">
                                          <p:stCondLst>
                                            <p:cond delay="0"/>
                                          </p:stCondLst>
                                        </p:cTn>
                                        <p:tgtEl>
                                          <p:spTgt spid="10"/>
                                        </p:tgtEl>
                                        <p:attrNameLst>
                                          <p:attrName>style.visibility</p:attrName>
                                        </p:attrNameLst>
                                      </p:cBhvr>
                                      <p:to>
                                        <p:strVal val="visible"/>
                                      </p:to>
                                    </p:set>
                                    <p:animEffect transition="in" filter="wipe(left)">
                                      <p:cBhvr>
                                        <p:cTn id="271" dur="3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animBg="1"/>
      <p:bldP spid="18" grpId="0" animBg="1"/>
      <p:bldP spid="21" grpId="0" animBg="1"/>
      <p:bldP spid="22" grpId="0"/>
      <p:bldP spid="23" grpId="0"/>
      <p:bldP spid="24" grpId="0" animBg="1"/>
      <p:bldP spid="26" grpId="0" animBg="1"/>
      <p:bldP spid="27" grpId="0" animBg="1"/>
      <p:bldP spid="28" grpId="0" animBg="1"/>
      <p:bldP spid="30" grpId="0" animBg="1"/>
      <p:bldP spid="31" grpId="0"/>
      <p:bldP spid="32" grpId="0"/>
      <p:bldP spid="33" grpId="0" animBg="1"/>
      <p:bldP spid="34" grpId="0" animBg="1"/>
      <p:bldP spid="35" grpId="0" animBg="1"/>
      <p:bldP spid="36" grpId="0" animBg="1"/>
      <p:bldP spid="38" grpId="0" animBg="1"/>
      <p:bldP spid="39" grpId="0"/>
      <p:bldP spid="40" grpId="0"/>
      <p:bldP spid="41" grpId="0" animBg="1"/>
      <p:bldP spid="42" grpId="0" animBg="1"/>
      <p:bldP spid="43" grpId="0" animBg="1"/>
      <p:bldP spid="44" grpId="0" animBg="1"/>
      <p:bldP spid="46" grpId="0" animBg="1"/>
      <p:bldP spid="47" grpId="0"/>
      <p:bldP spid="48" grpId="0"/>
      <p:bldP spid="49" grpId="0" animBg="1"/>
      <p:bldP spid="50" grpId="0" animBg="1"/>
      <p:bldP spid="51" grpId="0" animBg="1"/>
      <p:bldP spid="52" grpId="0" animBg="1"/>
      <p:bldP spid="54" grpId="0" animBg="1"/>
      <p:bldP spid="55" grpId="0"/>
      <p:bldP spid="5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A34D8FB-A968-4C0B-8BA9-F96E95E269E9}"/>
              </a:ext>
            </a:extLst>
          </p:cNvPr>
          <p:cNvSpPr/>
          <p:nvPr/>
        </p:nvSpPr>
        <p:spPr>
          <a:xfrm flipH="1">
            <a:off x="-4" y="787400"/>
            <a:ext cx="2308864" cy="450850"/>
          </a:xfrm>
          <a:prstGeom prst="rect">
            <a:avLst/>
          </a:prstGeom>
          <a:solidFill>
            <a:srgbClr val="417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3763B11-0800-4274-AB38-33E77D8DFA5F}"/>
              </a:ext>
            </a:extLst>
          </p:cNvPr>
          <p:cNvSpPr>
            <a:spLocks noGrp="1"/>
          </p:cNvSpPr>
          <p:nvPr>
            <p:ph type="title"/>
          </p:nvPr>
        </p:nvSpPr>
        <p:spPr/>
        <p:txBody>
          <a:bodyPr>
            <a:normAutofit/>
          </a:bodyPr>
          <a:lstStyle/>
          <a:p>
            <a:r>
              <a:rPr lang="en-US" sz="3200" dirty="0">
                <a:solidFill>
                  <a:schemeClr val="bg1">
                    <a:lumMod val="95000"/>
                  </a:schemeClr>
                </a:solidFill>
                <a:latin typeface="Aharoni" panose="02010803020104030203" pitchFamily="2" charset="-79"/>
                <a:cs typeface="Aharoni" panose="02010803020104030203" pitchFamily="2" charset="-79"/>
              </a:rPr>
              <a:t>Project </a:t>
            </a:r>
            <a:r>
              <a:rPr lang="en-US" sz="3200" dirty="0">
                <a:solidFill>
                  <a:schemeClr val="bg2">
                    <a:lumMod val="25000"/>
                  </a:schemeClr>
                </a:solidFill>
                <a:latin typeface="Aharoni" panose="02010803020104030203" pitchFamily="2" charset="-79"/>
                <a:cs typeface="Aharoni" panose="02010803020104030203" pitchFamily="2" charset="-79"/>
              </a:rPr>
              <a:t>Strategies </a:t>
            </a:r>
          </a:p>
        </p:txBody>
      </p:sp>
      <p:sp>
        <p:nvSpPr>
          <p:cNvPr id="15" name="Slide Number Placeholder 14">
            <a:extLst>
              <a:ext uri="{FF2B5EF4-FFF2-40B4-BE49-F238E27FC236}">
                <a16:creationId xmlns:a16="http://schemas.microsoft.com/office/drawing/2014/main" id="{247661C6-4AB4-4C76-8663-782612194033}"/>
              </a:ext>
            </a:extLst>
          </p:cNvPr>
          <p:cNvSpPr>
            <a:spLocks noGrp="1"/>
          </p:cNvSpPr>
          <p:nvPr>
            <p:ph type="sldNum" sz="quarter" idx="12"/>
          </p:nvPr>
        </p:nvSpPr>
        <p:spPr/>
        <p:txBody>
          <a:bodyPr/>
          <a:lstStyle/>
          <a:p>
            <a:fld id="{92BC0347-EB0D-4354-90DB-E3443D283F0D}" type="slidenum">
              <a:rPr lang="en-US" smtClean="0"/>
              <a:t>12</a:t>
            </a:fld>
            <a:endParaRPr lang="en-US" dirty="0"/>
          </a:p>
        </p:txBody>
      </p:sp>
      <p:cxnSp>
        <p:nvCxnSpPr>
          <p:cNvPr id="8" name="Straight Connector 7">
            <a:extLst>
              <a:ext uri="{FF2B5EF4-FFF2-40B4-BE49-F238E27FC236}">
                <a16:creationId xmlns:a16="http://schemas.microsoft.com/office/drawing/2014/main" id="{CCF1D892-C9E1-435B-A69E-569F41B759CC}"/>
              </a:ext>
            </a:extLst>
          </p:cNvPr>
          <p:cNvCxnSpPr/>
          <p:nvPr/>
        </p:nvCxnSpPr>
        <p:spPr>
          <a:xfrm>
            <a:off x="6175088" y="3995319"/>
            <a:ext cx="225287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2F2BA0-57AC-4109-8190-2B6EDD9701F4}"/>
              </a:ext>
            </a:extLst>
          </p:cNvPr>
          <p:cNvCxnSpPr>
            <a:cxnSpLocks/>
            <a:endCxn id="52" idx="2"/>
          </p:cNvCxnSpPr>
          <p:nvPr/>
        </p:nvCxnSpPr>
        <p:spPr>
          <a:xfrm>
            <a:off x="8413015" y="3995320"/>
            <a:ext cx="1623617" cy="155"/>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2224817-E005-41DE-B77C-38D0D945800E}"/>
              </a:ext>
            </a:extLst>
          </p:cNvPr>
          <p:cNvCxnSpPr/>
          <p:nvPr/>
        </p:nvCxnSpPr>
        <p:spPr>
          <a:xfrm>
            <a:off x="3911339" y="3995319"/>
            <a:ext cx="225287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CF17EF4-A5DC-4484-80C0-55E5E5A71F83}"/>
              </a:ext>
            </a:extLst>
          </p:cNvPr>
          <p:cNvCxnSpPr/>
          <p:nvPr/>
        </p:nvCxnSpPr>
        <p:spPr>
          <a:xfrm>
            <a:off x="1657906" y="3995319"/>
            <a:ext cx="225287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 name="Arc 12">
            <a:extLst>
              <a:ext uri="{FF2B5EF4-FFF2-40B4-BE49-F238E27FC236}">
                <a16:creationId xmlns:a16="http://schemas.microsoft.com/office/drawing/2014/main" id="{EF99707F-137B-4864-9CCC-8147DBBAE642}"/>
              </a:ext>
            </a:extLst>
          </p:cNvPr>
          <p:cNvSpPr/>
          <p:nvPr/>
        </p:nvSpPr>
        <p:spPr>
          <a:xfrm>
            <a:off x="1150597" y="3535738"/>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0A46F2F1-4EC7-41AE-81D4-ED4FC98FA3C0}"/>
              </a:ext>
            </a:extLst>
          </p:cNvPr>
          <p:cNvCxnSpPr>
            <a:cxnSpLocks/>
          </p:cNvCxnSpPr>
          <p:nvPr/>
        </p:nvCxnSpPr>
        <p:spPr>
          <a:xfrm>
            <a:off x="0" y="3995319"/>
            <a:ext cx="1538514"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6654F268-7BDD-4C1A-BCA6-E4DB7037BD43}"/>
              </a:ext>
            </a:extLst>
          </p:cNvPr>
          <p:cNvSpPr/>
          <p:nvPr/>
        </p:nvSpPr>
        <p:spPr>
          <a:xfrm>
            <a:off x="1514928" y="3900069"/>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ircle: Hollow 16">
            <a:extLst>
              <a:ext uri="{FF2B5EF4-FFF2-40B4-BE49-F238E27FC236}">
                <a16:creationId xmlns:a16="http://schemas.microsoft.com/office/drawing/2014/main" id="{9CCDDB55-239D-4ED5-A92F-FFC52BD94021}"/>
              </a:ext>
            </a:extLst>
          </p:cNvPr>
          <p:cNvSpPr/>
          <p:nvPr/>
        </p:nvSpPr>
        <p:spPr>
          <a:xfrm>
            <a:off x="1395865" y="3781006"/>
            <a:ext cx="428626" cy="428626"/>
          </a:xfrm>
          <a:prstGeom prst="donut">
            <a:avLst>
              <a:gd name="adj" fmla="val 5281"/>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 name="Circle: Hollow 17">
            <a:extLst>
              <a:ext uri="{FF2B5EF4-FFF2-40B4-BE49-F238E27FC236}">
                <a16:creationId xmlns:a16="http://schemas.microsoft.com/office/drawing/2014/main" id="{5A20387E-5446-4173-8D6C-0FE3C2A7CEAF}"/>
              </a:ext>
            </a:extLst>
          </p:cNvPr>
          <p:cNvSpPr/>
          <p:nvPr/>
        </p:nvSpPr>
        <p:spPr>
          <a:xfrm>
            <a:off x="1262993" y="3648134"/>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9" name="Straight Connector 18">
            <a:extLst>
              <a:ext uri="{FF2B5EF4-FFF2-40B4-BE49-F238E27FC236}">
                <a16:creationId xmlns:a16="http://schemas.microsoft.com/office/drawing/2014/main" id="{B14111F6-B88A-4517-993E-368E15407AAB}"/>
              </a:ext>
            </a:extLst>
          </p:cNvPr>
          <p:cNvCxnSpPr>
            <a:cxnSpLocks/>
          </p:cNvCxnSpPr>
          <p:nvPr/>
        </p:nvCxnSpPr>
        <p:spPr>
          <a:xfrm flipV="1">
            <a:off x="1610179" y="4342505"/>
            <a:ext cx="0" cy="1033387"/>
          </a:xfrm>
          <a:prstGeom prst="line">
            <a:avLst/>
          </a:prstGeom>
          <a:ln w="19050">
            <a:solidFill>
              <a:srgbClr val="03A1A4"/>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1E39CABE-467F-479B-B21A-00851C041F4E}"/>
              </a:ext>
            </a:extLst>
          </p:cNvPr>
          <p:cNvSpPr/>
          <p:nvPr/>
        </p:nvSpPr>
        <p:spPr>
          <a:xfrm>
            <a:off x="1548058" y="5350759"/>
            <a:ext cx="124240" cy="12424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4C8EE1C5-574B-41B3-BFC9-9F544F819CD1}"/>
              </a:ext>
            </a:extLst>
          </p:cNvPr>
          <p:cNvSpPr txBox="1"/>
          <p:nvPr/>
        </p:nvSpPr>
        <p:spPr>
          <a:xfrm>
            <a:off x="401414" y="2880717"/>
            <a:ext cx="2417527" cy="707886"/>
          </a:xfrm>
          <a:prstGeom prst="rect">
            <a:avLst/>
          </a:prstGeom>
          <a:noFill/>
        </p:spPr>
        <p:txBody>
          <a:bodyPr wrap="square" rtlCol="0">
            <a:spAutoFit/>
          </a:bodyPr>
          <a:lstStyle/>
          <a:p>
            <a:pPr algn="ctr"/>
            <a:r>
              <a:rPr lang="en-US" sz="2000" dirty="0">
                <a:solidFill>
                  <a:srgbClr val="03A1A4"/>
                </a:solidFill>
                <a:latin typeface="Century Gothic" panose="020B0502020202020204" pitchFamily="34" charset="0"/>
              </a:rPr>
              <a:t>Weather </a:t>
            </a:r>
          </a:p>
          <a:p>
            <a:pPr algn="ctr"/>
            <a:r>
              <a:rPr lang="en-US" sz="2000" dirty="0">
                <a:solidFill>
                  <a:srgbClr val="03A1A4"/>
                </a:solidFill>
                <a:latin typeface="Century Gothic" panose="020B0502020202020204" pitchFamily="34" charset="0"/>
              </a:rPr>
              <a:t>Seal </a:t>
            </a:r>
          </a:p>
        </p:txBody>
      </p:sp>
      <p:sp>
        <p:nvSpPr>
          <p:cNvPr id="23" name="TextBox 22">
            <a:extLst>
              <a:ext uri="{FF2B5EF4-FFF2-40B4-BE49-F238E27FC236}">
                <a16:creationId xmlns:a16="http://schemas.microsoft.com/office/drawing/2014/main" id="{9D65F41E-852C-4C66-BD97-CFC278D52F63}"/>
              </a:ext>
            </a:extLst>
          </p:cNvPr>
          <p:cNvSpPr txBox="1"/>
          <p:nvPr/>
        </p:nvSpPr>
        <p:spPr>
          <a:xfrm>
            <a:off x="547907" y="5709521"/>
            <a:ext cx="2152616" cy="600164"/>
          </a:xfrm>
          <a:prstGeom prst="rect">
            <a:avLst/>
          </a:prstGeom>
          <a:noFill/>
        </p:spPr>
        <p:txBody>
          <a:bodyPr wrap="square" rtlCol="0">
            <a:spAutoFit/>
          </a:bodyPr>
          <a:lstStyle/>
          <a:p>
            <a:r>
              <a:rPr lang="en-US" sz="1100" dirty="0">
                <a:solidFill>
                  <a:schemeClr val="bg2">
                    <a:lumMod val="50000"/>
                  </a:schemeClr>
                </a:solidFill>
                <a:latin typeface="Century Gothic" panose="020B0502020202020204" pitchFamily="34" charset="0"/>
              </a:rPr>
              <a:t>Airtight building envelope, cost effective, reduce the load on HVAC.</a:t>
            </a:r>
          </a:p>
        </p:txBody>
      </p:sp>
      <p:sp>
        <p:nvSpPr>
          <p:cNvPr id="24" name="Arc 23">
            <a:extLst>
              <a:ext uri="{FF2B5EF4-FFF2-40B4-BE49-F238E27FC236}">
                <a16:creationId xmlns:a16="http://schemas.microsoft.com/office/drawing/2014/main" id="{D33F22A9-42D5-440E-B74C-F3C63BEA8EAA}"/>
              </a:ext>
            </a:extLst>
          </p:cNvPr>
          <p:cNvSpPr/>
          <p:nvPr/>
        </p:nvSpPr>
        <p:spPr>
          <a:xfrm rot="5400000">
            <a:off x="3389075" y="3535738"/>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6" name="Oval 25">
            <a:extLst>
              <a:ext uri="{FF2B5EF4-FFF2-40B4-BE49-F238E27FC236}">
                <a16:creationId xmlns:a16="http://schemas.microsoft.com/office/drawing/2014/main" id="{4F63CCA6-762B-455F-B455-DFAFD3AF7F6C}"/>
              </a:ext>
            </a:extLst>
          </p:cNvPr>
          <p:cNvSpPr/>
          <p:nvPr/>
        </p:nvSpPr>
        <p:spPr>
          <a:xfrm>
            <a:off x="3753406" y="3900069"/>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ircle: Hollow 26">
            <a:extLst>
              <a:ext uri="{FF2B5EF4-FFF2-40B4-BE49-F238E27FC236}">
                <a16:creationId xmlns:a16="http://schemas.microsoft.com/office/drawing/2014/main" id="{42FD5EF8-C77F-4361-A513-30F4FB46F3F4}"/>
              </a:ext>
            </a:extLst>
          </p:cNvPr>
          <p:cNvSpPr/>
          <p:nvPr/>
        </p:nvSpPr>
        <p:spPr>
          <a:xfrm>
            <a:off x="3634343" y="3781006"/>
            <a:ext cx="428626" cy="428626"/>
          </a:xfrm>
          <a:prstGeom prst="donut">
            <a:avLst>
              <a:gd name="adj" fmla="val 5281"/>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 name="Circle: Hollow 27">
            <a:extLst>
              <a:ext uri="{FF2B5EF4-FFF2-40B4-BE49-F238E27FC236}">
                <a16:creationId xmlns:a16="http://schemas.microsoft.com/office/drawing/2014/main" id="{79E83278-AFB8-4AA8-A0AF-071C8041A8A7}"/>
              </a:ext>
            </a:extLst>
          </p:cNvPr>
          <p:cNvSpPr/>
          <p:nvPr/>
        </p:nvSpPr>
        <p:spPr>
          <a:xfrm>
            <a:off x="3501471" y="3648134"/>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29" name="Straight Connector 28">
            <a:extLst>
              <a:ext uri="{FF2B5EF4-FFF2-40B4-BE49-F238E27FC236}">
                <a16:creationId xmlns:a16="http://schemas.microsoft.com/office/drawing/2014/main" id="{B12C602E-9355-49A8-9BF3-0063450816A2}"/>
              </a:ext>
            </a:extLst>
          </p:cNvPr>
          <p:cNvCxnSpPr>
            <a:cxnSpLocks/>
          </p:cNvCxnSpPr>
          <p:nvPr/>
        </p:nvCxnSpPr>
        <p:spPr>
          <a:xfrm flipV="1">
            <a:off x="3848657" y="2614747"/>
            <a:ext cx="0" cy="1033387"/>
          </a:xfrm>
          <a:prstGeom prst="line">
            <a:avLst/>
          </a:prstGeom>
          <a:ln w="19050">
            <a:solidFill>
              <a:srgbClr val="EE9524"/>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96F506B1-18B0-4DC6-8DF4-A458FFA40458}"/>
              </a:ext>
            </a:extLst>
          </p:cNvPr>
          <p:cNvSpPr/>
          <p:nvPr/>
        </p:nvSpPr>
        <p:spPr>
          <a:xfrm>
            <a:off x="3786536" y="2568391"/>
            <a:ext cx="124240" cy="12424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47DCCB00-56A9-4499-A9EF-11242CEAC1A3}"/>
              </a:ext>
            </a:extLst>
          </p:cNvPr>
          <p:cNvSpPr txBox="1"/>
          <p:nvPr/>
        </p:nvSpPr>
        <p:spPr>
          <a:xfrm>
            <a:off x="2645312" y="4475376"/>
            <a:ext cx="2374177" cy="707886"/>
          </a:xfrm>
          <a:prstGeom prst="rect">
            <a:avLst/>
          </a:prstGeom>
          <a:noFill/>
        </p:spPr>
        <p:txBody>
          <a:bodyPr wrap="square" rtlCol="0">
            <a:spAutoFit/>
          </a:bodyPr>
          <a:lstStyle/>
          <a:p>
            <a:pPr algn="ctr"/>
            <a:r>
              <a:rPr lang="en-US" sz="2000" dirty="0">
                <a:solidFill>
                  <a:srgbClr val="EE9524"/>
                </a:solidFill>
                <a:latin typeface="Century Gothic" panose="020B0502020202020204" pitchFamily="34" charset="0"/>
              </a:rPr>
              <a:t>Efficient Door &amp; </a:t>
            </a:r>
          </a:p>
          <a:p>
            <a:pPr algn="ctr"/>
            <a:r>
              <a:rPr lang="en-US" sz="2000" dirty="0">
                <a:solidFill>
                  <a:srgbClr val="EE9524"/>
                </a:solidFill>
                <a:latin typeface="Century Gothic" panose="020B0502020202020204" pitchFamily="34" charset="0"/>
              </a:rPr>
              <a:t>Windows</a:t>
            </a:r>
          </a:p>
        </p:txBody>
      </p:sp>
      <p:sp>
        <p:nvSpPr>
          <p:cNvPr id="32" name="TextBox 31">
            <a:extLst>
              <a:ext uri="{FF2B5EF4-FFF2-40B4-BE49-F238E27FC236}">
                <a16:creationId xmlns:a16="http://schemas.microsoft.com/office/drawing/2014/main" id="{839554CE-17E0-4195-8CE7-FE3F3137D52F}"/>
              </a:ext>
            </a:extLst>
          </p:cNvPr>
          <p:cNvSpPr txBox="1"/>
          <p:nvPr/>
        </p:nvSpPr>
        <p:spPr>
          <a:xfrm>
            <a:off x="2700523" y="1836143"/>
            <a:ext cx="2941986" cy="600164"/>
          </a:xfrm>
          <a:prstGeom prst="rect">
            <a:avLst/>
          </a:prstGeom>
          <a:noFill/>
        </p:spPr>
        <p:txBody>
          <a:bodyPr wrap="square" rtlCol="0">
            <a:spAutoFit/>
          </a:bodyPr>
          <a:lstStyle/>
          <a:p>
            <a:r>
              <a:rPr lang="en-US" sz="1100" dirty="0">
                <a:solidFill>
                  <a:schemeClr val="bg2">
                    <a:lumMod val="50000"/>
                  </a:schemeClr>
                </a:solidFill>
                <a:latin typeface="Century Gothic" panose="020B0502020202020204" pitchFamily="34" charset="0"/>
              </a:rPr>
              <a:t>Highly insulated, low U-value, low-E,</a:t>
            </a:r>
          </a:p>
          <a:p>
            <a:r>
              <a:rPr lang="en-US" sz="1100" dirty="0">
                <a:solidFill>
                  <a:schemeClr val="bg2">
                    <a:lumMod val="50000"/>
                  </a:schemeClr>
                </a:solidFill>
                <a:latin typeface="Century Gothic" panose="020B0502020202020204" pitchFamily="34" charset="0"/>
              </a:rPr>
              <a:t>appropriate sizes, optimized window to floor Area (WFA), high SHGC</a:t>
            </a:r>
          </a:p>
        </p:txBody>
      </p:sp>
      <p:sp>
        <p:nvSpPr>
          <p:cNvPr id="33" name="Arc 32">
            <a:extLst>
              <a:ext uri="{FF2B5EF4-FFF2-40B4-BE49-F238E27FC236}">
                <a16:creationId xmlns:a16="http://schemas.microsoft.com/office/drawing/2014/main" id="{0B0761B3-EC2A-4028-A8BC-1F22422BACFF}"/>
              </a:ext>
            </a:extLst>
          </p:cNvPr>
          <p:cNvSpPr/>
          <p:nvPr/>
        </p:nvSpPr>
        <p:spPr>
          <a:xfrm>
            <a:off x="5642508" y="3535738"/>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4" name="Oval 33">
            <a:extLst>
              <a:ext uri="{FF2B5EF4-FFF2-40B4-BE49-F238E27FC236}">
                <a16:creationId xmlns:a16="http://schemas.microsoft.com/office/drawing/2014/main" id="{861BCE96-14FE-41E8-855E-7963C2CB6025}"/>
              </a:ext>
            </a:extLst>
          </p:cNvPr>
          <p:cNvSpPr/>
          <p:nvPr/>
        </p:nvSpPr>
        <p:spPr>
          <a:xfrm>
            <a:off x="6006839" y="3900069"/>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Circle: Hollow 34">
            <a:extLst>
              <a:ext uri="{FF2B5EF4-FFF2-40B4-BE49-F238E27FC236}">
                <a16:creationId xmlns:a16="http://schemas.microsoft.com/office/drawing/2014/main" id="{3D075E06-733F-45C5-B0C0-BDC14FE2A4B3}"/>
              </a:ext>
            </a:extLst>
          </p:cNvPr>
          <p:cNvSpPr/>
          <p:nvPr/>
        </p:nvSpPr>
        <p:spPr>
          <a:xfrm>
            <a:off x="5887776" y="3781006"/>
            <a:ext cx="428626" cy="428626"/>
          </a:xfrm>
          <a:prstGeom prst="donut">
            <a:avLst>
              <a:gd name="adj" fmla="val 5281"/>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6" name="Circle: Hollow 35">
            <a:extLst>
              <a:ext uri="{FF2B5EF4-FFF2-40B4-BE49-F238E27FC236}">
                <a16:creationId xmlns:a16="http://schemas.microsoft.com/office/drawing/2014/main" id="{EA64CEA4-5A84-462F-A196-03B9A16B863F}"/>
              </a:ext>
            </a:extLst>
          </p:cNvPr>
          <p:cNvSpPr/>
          <p:nvPr/>
        </p:nvSpPr>
        <p:spPr>
          <a:xfrm>
            <a:off x="5754904" y="3648134"/>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37" name="Straight Connector 36">
            <a:extLst>
              <a:ext uri="{FF2B5EF4-FFF2-40B4-BE49-F238E27FC236}">
                <a16:creationId xmlns:a16="http://schemas.microsoft.com/office/drawing/2014/main" id="{5FE4C0A4-C5CF-4587-A0C0-A9A396D70CCB}"/>
              </a:ext>
            </a:extLst>
          </p:cNvPr>
          <p:cNvCxnSpPr>
            <a:cxnSpLocks/>
          </p:cNvCxnSpPr>
          <p:nvPr/>
        </p:nvCxnSpPr>
        <p:spPr>
          <a:xfrm flipV="1">
            <a:off x="6102090" y="4342505"/>
            <a:ext cx="0" cy="1033387"/>
          </a:xfrm>
          <a:prstGeom prst="line">
            <a:avLst/>
          </a:prstGeom>
          <a:ln w="19050">
            <a:solidFill>
              <a:srgbClr val="EF3078"/>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E18C6B6A-D413-4D56-9B77-C1DB8491B7AA}"/>
              </a:ext>
            </a:extLst>
          </p:cNvPr>
          <p:cNvSpPr/>
          <p:nvPr/>
        </p:nvSpPr>
        <p:spPr>
          <a:xfrm>
            <a:off x="6039969" y="5350759"/>
            <a:ext cx="124240" cy="12424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C39A2C90-B86E-4ACB-AEC2-D299F61BE7A4}"/>
              </a:ext>
            </a:extLst>
          </p:cNvPr>
          <p:cNvSpPr txBox="1"/>
          <p:nvPr/>
        </p:nvSpPr>
        <p:spPr>
          <a:xfrm>
            <a:off x="5258095" y="2899528"/>
            <a:ext cx="1666071" cy="400110"/>
          </a:xfrm>
          <a:prstGeom prst="rect">
            <a:avLst/>
          </a:prstGeom>
          <a:noFill/>
        </p:spPr>
        <p:txBody>
          <a:bodyPr wrap="square" rtlCol="0">
            <a:spAutoFit/>
          </a:bodyPr>
          <a:lstStyle/>
          <a:p>
            <a:pPr algn="ctr"/>
            <a:r>
              <a:rPr lang="en-US" sz="2000" dirty="0">
                <a:solidFill>
                  <a:srgbClr val="EF3078"/>
                </a:solidFill>
                <a:latin typeface="Century Gothic" panose="020B0502020202020204" pitchFamily="34" charset="0"/>
              </a:rPr>
              <a:t>Solar Panel </a:t>
            </a:r>
          </a:p>
        </p:txBody>
      </p:sp>
      <p:sp>
        <p:nvSpPr>
          <p:cNvPr id="40" name="TextBox 39">
            <a:extLst>
              <a:ext uri="{FF2B5EF4-FFF2-40B4-BE49-F238E27FC236}">
                <a16:creationId xmlns:a16="http://schemas.microsoft.com/office/drawing/2014/main" id="{7D54508C-4F0E-479A-A9CD-F1A899185390}"/>
              </a:ext>
            </a:extLst>
          </p:cNvPr>
          <p:cNvSpPr txBox="1"/>
          <p:nvPr/>
        </p:nvSpPr>
        <p:spPr>
          <a:xfrm>
            <a:off x="5039817" y="5602985"/>
            <a:ext cx="3201043" cy="769441"/>
          </a:xfrm>
          <a:prstGeom prst="rect">
            <a:avLst/>
          </a:prstGeom>
          <a:noFill/>
        </p:spPr>
        <p:txBody>
          <a:bodyPr wrap="square" rtlCol="0">
            <a:spAutoFit/>
          </a:bodyPr>
          <a:lstStyle/>
          <a:p>
            <a:r>
              <a:rPr lang="en-US" sz="1100" dirty="0">
                <a:solidFill>
                  <a:schemeClr val="bg2">
                    <a:lumMod val="50000"/>
                  </a:schemeClr>
                </a:solidFill>
                <a:latin typeface="Century Gothic" panose="020B0502020202020204" pitchFamily="34" charset="0"/>
              </a:rPr>
              <a:t>Clean &amp; Green energy source, low maintenance, diverse application, </a:t>
            </a:r>
          </a:p>
          <a:p>
            <a:r>
              <a:rPr lang="en-US" sz="1100" dirty="0">
                <a:solidFill>
                  <a:schemeClr val="bg2">
                    <a:lumMod val="50000"/>
                  </a:schemeClr>
                </a:solidFill>
                <a:latin typeface="Century Gothic" panose="020B0502020202020204" pitchFamily="34" charset="0"/>
              </a:rPr>
              <a:t>generates electricity to support building needs or demands </a:t>
            </a:r>
          </a:p>
        </p:txBody>
      </p:sp>
      <p:sp>
        <p:nvSpPr>
          <p:cNvPr id="41" name="Arc 40">
            <a:extLst>
              <a:ext uri="{FF2B5EF4-FFF2-40B4-BE49-F238E27FC236}">
                <a16:creationId xmlns:a16="http://schemas.microsoft.com/office/drawing/2014/main" id="{E1C1D484-AC75-49A9-B686-2FC0D6EE78CE}"/>
              </a:ext>
            </a:extLst>
          </p:cNvPr>
          <p:cNvSpPr/>
          <p:nvPr/>
        </p:nvSpPr>
        <p:spPr>
          <a:xfrm rot="5400000">
            <a:off x="7906257" y="3535738"/>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2" name="Oval 41">
            <a:extLst>
              <a:ext uri="{FF2B5EF4-FFF2-40B4-BE49-F238E27FC236}">
                <a16:creationId xmlns:a16="http://schemas.microsoft.com/office/drawing/2014/main" id="{2554C093-368A-4277-B90A-BA12B3B9D0C8}"/>
              </a:ext>
            </a:extLst>
          </p:cNvPr>
          <p:cNvSpPr/>
          <p:nvPr/>
        </p:nvSpPr>
        <p:spPr>
          <a:xfrm>
            <a:off x="8270588" y="3900069"/>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Circle: Hollow 42">
            <a:extLst>
              <a:ext uri="{FF2B5EF4-FFF2-40B4-BE49-F238E27FC236}">
                <a16:creationId xmlns:a16="http://schemas.microsoft.com/office/drawing/2014/main" id="{73C1AE12-2F68-49DB-BC8C-8BB54C267B7D}"/>
              </a:ext>
            </a:extLst>
          </p:cNvPr>
          <p:cNvSpPr/>
          <p:nvPr/>
        </p:nvSpPr>
        <p:spPr>
          <a:xfrm>
            <a:off x="8151525" y="3781006"/>
            <a:ext cx="428626" cy="428626"/>
          </a:xfrm>
          <a:prstGeom prst="donut">
            <a:avLst>
              <a:gd name="adj" fmla="val 5281"/>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4" name="Circle: Hollow 43">
            <a:extLst>
              <a:ext uri="{FF2B5EF4-FFF2-40B4-BE49-F238E27FC236}">
                <a16:creationId xmlns:a16="http://schemas.microsoft.com/office/drawing/2014/main" id="{E6E77777-239E-429C-AB4D-C2DF00467F00}"/>
              </a:ext>
            </a:extLst>
          </p:cNvPr>
          <p:cNvSpPr/>
          <p:nvPr/>
        </p:nvSpPr>
        <p:spPr>
          <a:xfrm>
            <a:off x="8018653" y="3648134"/>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45" name="Straight Connector 44">
            <a:extLst>
              <a:ext uri="{FF2B5EF4-FFF2-40B4-BE49-F238E27FC236}">
                <a16:creationId xmlns:a16="http://schemas.microsoft.com/office/drawing/2014/main" id="{C1475FF8-B0E3-4206-94CE-B596F18A6A6B}"/>
              </a:ext>
            </a:extLst>
          </p:cNvPr>
          <p:cNvCxnSpPr>
            <a:cxnSpLocks/>
          </p:cNvCxnSpPr>
          <p:nvPr/>
        </p:nvCxnSpPr>
        <p:spPr>
          <a:xfrm flipV="1">
            <a:off x="8365839" y="2614747"/>
            <a:ext cx="0" cy="1033387"/>
          </a:xfrm>
          <a:prstGeom prst="line">
            <a:avLst/>
          </a:prstGeom>
          <a:ln w="19050">
            <a:solidFill>
              <a:srgbClr val="1C7CBB"/>
            </a:solidFill>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F4854DAA-2766-4E7E-B604-65CEDE2136D6}"/>
              </a:ext>
            </a:extLst>
          </p:cNvPr>
          <p:cNvSpPr/>
          <p:nvPr/>
        </p:nvSpPr>
        <p:spPr>
          <a:xfrm>
            <a:off x="8303718" y="2568391"/>
            <a:ext cx="124240" cy="12424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9AE007F8-B6CB-4BF6-AD83-C491CFE1EC2D}"/>
              </a:ext>
            </a:extLst>
          </p:cNvPr>
          <p:cNvSpPr txBox="1"/>
          <p:nvPr/>
        </p:nvSpPr>
        <p:spPr>
          <a:xfrm>
            <a:off x="7575149" y="4422352"/>
            <a:ext cx="1581380" cy="1015663"/>
          </a:xfrm>
          <a:prstGeom prst="rect">
            <a:avLst/>
          </a:prstGeom>
          <a:noFill/>
        </p:spPr>
        <p:txBody>
          <a:bodyPr wrap="square" rtlCol="0">
            <a:spAutoFit/>
          </a:bodyPr>
          <a:lstStyle/>
          <a:p>
            <a:pPr algn="ctr"/>
            <a:r>
              <a:rPr lang="en-US" sz="2000" dirty="0">
                <a:solidFill>
                  <a:srgbClr val="1C7CBB"/>
                </a:solidFill>
                <a:latin typeface="Century Gothic" panose="020B0502020202020204" pitchFamily="34" charset="0"/>
              </a:rPr>
              <a:t>Energy Efficient </a:t>
            </a:r>
          </a:p>
          <a:p>
            <a:pPr algn="ctr"/>
            <a:r>
              <a:rPr lang="en-US" sz="2000" dirty="0">
                <a:solidFill>
                  <a:srgbClr val="1C7CBB"/>
                </a:solidFill>
                <a:latin typeface="Century Gothic" panose="020B0502020202020204" pitchFamily="34" charset="0"/>
              </a:rPr>
              <a:t>Appliances</a:t>
            </a:r>
          </a:p>
        </p:txBody>
      </p:sp>
      <p:sp>
        <p:nvSpPr>
          <p:cNvPr id="48" name="TextBox 47">
            <a:extLst>
              <a:ext uri="{FF2B5EF4-FFF2-40B4-BE49-F238E27FC236}">
                <a16:creationId xmlns:a16="http://schemas.microsoft.com/office/drawing/2014/main" id="{A7712458-59FC-49F5-9B2D-C6800C332129}"/>
              </a:ext>
            </a:extLst>
          </p:cNvPr>
          <p:cNvSpPr txBox="1"/>
          <p:nvPr/>
        </p:nvSpPr>
        <p:spPr>
          <a:xfrm>
            <a:off x="7217704" y="1836143"/>
            <a:ext cx="3201043" cy="600164"/>
          </a:xfrm>
          <a:prstGeom prst="rect">
            <a:avLst/>
          </a:prstGeom>
          <a:noFill/>
        </p:spPr>
        <p:txBody>
          <a:bodyPr wrap="square" rtlCol="0">
            <a:spAutoFit/>
          </a:bodyPr>
          <a:lstStyle/>
          <a:p>
            <a:r>
              <a:rPr lang="en-US" sz="1100" dirty="0">
                <a:solidFill>
                  <a:schemeClr val="bg2">
                    <a:lumMod val="50000"/>
                  </a:schemeClr>
                </a:solidFill>
                <a:latin typeface="Century Gothic" panose="020B0502020202020204" pitchFamily="34" charset="0"/>
              </a:rPr>
              <a:t>Strategic lighting, LED lighting, Energy star rated appliances to reduce electricity consumption.</a:t>
            </a:r>
          </a:p>
        </p:txBody>
      </p:sp>
      <p:sp>
        <p:nvSpPr>
          <p:cNvPr id="49" name="Arc 48">
            <a:extLst>
              <a:ext uri="{FF2B5EF4-FFF2-40B4-BE49-F238E27FC236}">
                <a16:creationId xmlns:a16="http://schemas.microsoft.com/office/drawing/2014/main" id="{9C190768-539A-426E-9A12-95BDEAA35F11}"/>
              </a:ext>
            </a:extLst>
          </p:cNvPr>
          <p:cNvSpPr/>
          <p:nvPr/>
        </p:nvSpPr>
        <p:spPr>
          <a:xfrm>
            <a:off x="9881967" y="2994047"/>
            <a:ext cx="2020861" cy="2020861"/>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Circle: Hollow 50">
            <a:extLst>
              <a:ext uri="{FF2B5EF4-FFF2-40B4-BE49-F238E27FC236}">
                <a16:creationId xmlns:a16="http://schemas.microsoft.com/office/drawing/2014/main" id="{12C14464-B52E-4D3B-A46C-4AE8B3CDAA3C}"/>
              </a:ext>
            </a:extLst>
          </p:cNvPr>
          <p:cNvSpPr/>
          <p:nvPr/>
        </p:nvSpPr>
        <p:spPr>
          <a:xfrm>
            <a:off x="10203769" y="3294751"/>
            <a:ext cx="1401134" cy="1401134"/>
          </a:xfrm>
          <a:prstGeom prst="donut">
            <a:avLst>
              <a:gd name="adj" fmla="val 5281"/>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2" name="Circle: Hollow 51">
            <a:extLst>
              <a:ext uri="{FF2B5EF4-FFF2-40B4-BE49-F238E27FC236}">
                <a16:creationId xmlns:a16="http://schemas.microsoft.com/office/drawing/2014/main" id="{381DA4EB-86DB-4138-B26F-36D1E42B99B4}"/>
              </a:ext>
            </a:extLst>
          </p:cNvPr>
          <p:cNvSpPr/>
          <p:nvPr/>
        </p:nvSpPr>
        <p:spPr>
          <a:xfrm>
            <a:off x="10036632" y="3131440"/>
            <a:ext cx="1728070" cy="17280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5" name="TextBox 54">
            <a:extLst>
              <a:ext uri="{FF2B5EF4-FFF2-40B4-BE49-F238E27FC236}">
                <a16:creationId xmlns:a16="http://schemas.microsoft.com/office/drawing/2014/main" id="{F9DF06E8-418B-45B3-B123-C3ADF5A263F0}"/>
              </a:ext>
            </a:extLst>
          </p:cNvPr>
          <p:cNvSpPr txBox="1"/>
          <p:nvPr/>
        </p:nvSpPr>
        <p:spPr>
          <a:xfrm>
            <a:off x="9583308" y="3650534"/>
            <a:ext cx="2618177" cy="707886"/>
          </a:xfrm>
          <a:prstGeom prst="rect">
            <a:avLst/>
          </a:prstGeom>
          <a:noFill/>
        </p:spPr>
        <p:txBody>
          <a:bodyPr wrap="square" rtlCol="0">
            <a:spAutoFit/>
          </a:bodyPr>
          <a:lstStyle/>
          <a:p>
            <a:pPr algn="ctr"/>
            <a:r>
              <a:rPr lang="en-US" sz="2000" dirty="0">
                <a:solidFill>
                  <a:schemeClr val="accent6">
                    <a:lumMod val="50000"/>
                  </a:schemeClr>
                </a:solidFill>
                <a:latin typeface="Century Gothic" panose="020B0502020202020204" pitchFamily="34" charset="0"/>
              </a:rPr>
              <a:t>Net</a:t>
            </a:r>
          </a:p>
          <a:p>
            <a:pPr algn="ctr"/>
            <a:r>
              <a:rPr lang="en-US" sz="2000" dirty="0">
                <a:solidFill>
                  <a:schemeClr val="accent6">
                    <a:lumMod val="50000"/>
                  </a:schemeClr>
                </a:solidFill>
                <a:latin typeface="Century Gothic" panose="020B0502020202020204" pitchFamily="34" charset="0"/>
              </a:rPr>
              <a:t>Zero</a:t>
            </a:r>
          </a:p>
        </p:txBody>
      </p:sp>
      <p:cxnSp>
        <p:nvCxnSpPr>
          <p:cNvPr id="57" name="Straight Connector 56">
            <a:extLst>
              <a:ext uri="{FF2B5EF4-FFF2-40B4-BE49-F238E27FC236}">
                <a16:creationId xmlns:a16="http://schemas.microsoft.com/office/drawing/2014/main" id="{3A5D2D86-E3DD-4C70-A8F6-B785F44A6141}"/>
              </a:ext>
            </a:extLst>
          </p:cNvPr>
          <p:cNvCxnSpPr>
            <a:cxnSpLocks/>
          </p:cNvCxnSpPr>
          <p:nvPr/>
        </p:nvCxnSpPr>
        <p:spPr>
          <a:xfrm>
            <a:off x="651657" y="6318912"/>
            <a:ext cx="2048865" cy="0"/>
          </a:xfrm>
          <a:prstGeom prst="line">
            <a:avLst/>
          </a:prstGeom>
          <a:ln w="19050">
            <a:solidFill>
              <a:srgbClr val="03A1A4"/>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D5D5B15-7D4B-4EFD-8369-B568D827FBB2}"/>
              </a:ext>
            </a:extLst>
          </p:cNvPr>
          <p:cNvCxnSpPr>
            <a:cxnSpLocks/>
          </p:cNvCxnSpPr>
          <p:nvPr/>
        </p:nvCxnSpPr>
        <p:spPr>
          <a:xfrm>
            <a:off x="5131605" y="6318912"/>
            <a:ext cx="2048865" cy="0"/>
          </a:xfrm>
          <a:prstGeom prst="line">
            <a:avLst/>
          </a:prstGeom>
          <a:ln w="19050">
            <a:solidFill>
              <a:srgbClr val="EF3078"/>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BDF8DB9-D7D7-4661-956A-DD14CE558CDE}"/>
              </a:ext>
            </a:extLst>
          </p:cNvPr>
          <p:cNvCxnSpPr>
            <a:cxnSpLocks/>
          </p:cNvCxnSpPr>
          <p:nvPr/>
        </p:nvCxnSpPr>
        <p:spPr>
          <a:xfrm>
            <a:off x="2807969" y="1835312"/>
            <a:ext cx="2048865" cy="0"/>
          </a:xfrm>
          <a:prstGeom prst="line">
            <a:avLst/>
          </a:prstGeom>
          <a:ln w="19050">
            <a:solidFill>
              <a:srgbClr val="EE9524"/>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00ECF1FE-D868-4772-AC38-A904252E56CB}"/>
              </a:ext>
            </a:extLst>
          </p:cNvPr>
          <p:cNvCxnSpPr>
            <a:cxnSpLocks/>
          </p:cNvCxnSpPr>
          <p:nvPr/>
        </p:nvCxnSpPr>
        <p:spPr>
          <a:xfrm>
            <a:off x="7328027" y="1835312"/>
            <a:ext cx="2048865" cy="0"/>
          </a:xfrm>
          <a:prstGeom prst="line">
            <a:avLst/>
          </a:prstGeom>
          <a:ln w="19050">
            <a:solidFill>
              <a:srgbClr val="1C7CB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6295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350"/>
                                        <p:tgtEl>
                                          <p:spTgt spid="14"/>
                                        </p:tgtEl>
                                      </p:cBhvr>
                                    </p:animEffect>
                                  </p:childTnLst>
                                </p:cTn>
                              </p:par>
                            </p:childTnLst>
                          </p:cTn>
                        </p:par>
                        <p:par>
                          <p:cTn id="8" fill="hold">
                            <p:stCondLst>
                              <p:cond delay="350"/>
                            </p:stCondLst>
                            <p:childTnLst>
                              <p:par>
                                <p:cTn id="9" presetID="53" presetClass="entr" presetSubtype="16"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350" fill="hold"/>
                                        <p:tgtEl>
                                          <p:spTgt spid="16"/>
                                        </p:tgtEl>
                                        <p:attrNameLst>
                                          <p:attrName>ppt_w</p:attrName>
                                        </p:attrNameLst>
                                      </p:cBhvr>
                                      <p:tavLst>
                                        <p:tav tm="0">
                                          <p:val>
                                            <p:fltVal val="0"/>
                                          </p:val>
                                        </p:tav>
                                        <p:tav tm="100000">
                                          <p:val>
                                            <p:strVal val="#ppt_w"/>
                                          </p:val>
                                        </p:tav>
                                      </p:tavLst>
                                    </p:anim>
                                    <p:anim calcmode="lin" valueType="num">
                                      <p:cBhvr>
                                        <p:cTn id="12" dur="350" fill="hold"/>
                                        <p:tgtEl>
                                          <p:spTgt spid="16"/>
                                        </p:tgtEl>
                                        <p:attrNameLst>
                                          <p:attrName>ppt_h</p:attrName>
                                        </p:attrNameLst>
                                      </p:cBhvr>
                                      <p:tavLst>
                                        <p:tav tm="0">
                                          <p:val>
                                            <p:fltVal val="0"/>
                                          </p:val>
                                        </p:tav>
                                        <p:tav tm="100000">
                                          <p:val>
                                            <p:strVal val="#ppt_h"/>
                                          </p:val>
                                        </p:tav>
                                      </p:tavLst>
                                    </p:anim>
                                    <p:animEffect transition="in" filter="fade">
                                      <p:cBhvr>
                                        <p:cTn id="13" dur="350"/>
                                        <p:tgtEl>
                                          <p:spTgt spid="16"/>
                                        </p:tgtEl>
                                      </p:cBhvr>
                                    </p:animEffect>
                                  </p:childTnLst>
                                </p:cTn>
                              </p:par>
                            </p:childTnLst>
                          </p:cTn>
                        </p:par>
                        <p:par>
                          <p:cTn id="14" fill="hold">
                            <p:stCondLst>
                              <p:cond delay="700"/>
                            </p:stCondLst>
                            <p:childTnLst>
                              <p:par>
                                <p:cTn id="15" presetID="53" presetClass="entr" presetSubtype="16"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350" fill="hold"/>
                                        <p:tgtEl>
                                          <p:spTgt spid="17"/>
                                        </p:tgtEl>
                                        <p:attrNameLst>
                                          <p:attrName>ppt_w</p:attrName>
                                        </p:attrNameLst>
                                      </p:cBhvr>
                                      <p:tavLst>
                                        <p:tav tm="0">
                                          <p:val>
                                            <p:fltVal val="0"/>
                                          </p:val>
                                        </p:tav>
                                        <p:tav tm="100000">
                                          <p:val>
                                            <p:strVal val="#ppt_w"/>
                                          </p:val>
                                        </p:tav>
                                      </p:tavLst>
                                    </p:anim>
                                    <p:anim calcmode="lin" valueType="num">
                                      <p:cBhvr>
                                        <p:cTn id="18" dur="350" fill="hold"/>
                                        <p:tgtEl>
                                          <p:spTgt spid="17"/>
                                        </p:tgtEl>
                                        <p:attrNameLst>
                                          <p:attrName>ppt_h</p:attrName>
                                        </p:attrNameLst>
                                      </p:cBhvr>
                                      <p:tavLst>
                                        <p:tav tm="0">
                                          <p:val>
                                            <p:fltVal val="0"/>
                                          </p:val>
                                        </p:tav>
                                        <p:tav tm="100000">
                                          <p:val>
                                            <p:strVal val="#ppt_h"/>
                                          </p:val>
                                        </p:tav>
                                      </p:tavLst>
                                    </p:anim>
                                    <p:animEffect transition="in" filter="fade">
                                      <p:cBhvr>
                                        <p:cTn id="19" dur="350"/>
                                        <p:tgtEl>
                                          <p:spTgt spid="17"/>
                                        </p:tgtEl>
                                      </p:cBhvr>
                                    </p:animEffect>
                                  </p:childTnLst>
                                </p:cTn>
                              </p:par>
                            </p:childTnLst>
                          </p:cTn>
                        </p:par>
                        <p:par>
                          <p:cTn id="20" fill="hold">
                            <p:stCondLst>
                              <p:cond delay="1050"/>
                            </p:stCondLst>
                            <p:childTnLst>
                              <p:par>
                                <p:cTn id="21" presetID="53" presetClass="entr" presetSubtype="16"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350" fill="hold"/>
                                        <p:tgtEl>
                                          <p:spTgt spid="18"/>
                                        </p:tgtEl>
                                        <p:attrNameLst>
                                          <p:attrName>ppt_w</p:attrName>
                                        </p:attrNameLst>
                                      </p:cBhvr>
                                      <p:tavLst>
                                        <p:tav tm="0">
                                          <p:val>
                                            <p:fltVal val="0"/>
                                          </p:val>
                                        </p:tav>
                                        <p:tav tm="100000">
                                          <p:val>
                                            <p:strVal val="#ppt_w"/>
                                          </p:val>
                                        </p:tav>
                                      </p:tavLst>
                                    </p:anim>
                                    <p:anim calcmode="lin" valueType="num">
                                      <p:cBhvr>
                                        <p:cTn id="24" dur="350" fill="hold"/>
                                        <p:tgtEl>
                                          <p:spTgt spid="18"/>
                                        </p:tgtEl>
                                        <p:attrNameLst>
                                          <p:attrName>ppt_h</p:attrName>
                                        </p:attrNameLst>
                                      </p:cBhvr>
                                      <p:tavLst>
                                        <p:tav tm="0">
                                          <p:val>
                                            <p:fltVal val="0"/>
                                          </p:val>
                                        </p:tav>
                                        <p:tav tm="100000">
                                          <p:val>
                                            <p:strVal val="#ppt_h"/>
                                          </p:val>
                                        </p:tav>
                                      </p:tavLst>
                                    </p:anim>
                                    <p:animEffect transition="in" filter="fade">
                                      <p:cBhvr>
                                        <p:cTn id="25" dur="350"/>
                                        <p:tgtEl>
                                          <p:spTgt spid="18"/>
                                        </p:tgtEl>
                                      </p:cBhvr>
                                    </p:animEffect>
                                  </p:childTnLst>
                                </p:cTn>
                              </p:par>
                            </p:childTnLst>
                          </p:cTn>
                        </p:par>
                        <p:par>
                          <p:cTn id="26" fill="hold">
                            <p:stCondLst>
                              <p:cond delay="1400"/>
                            </p:stCondLst>
                            <p:childTnLst>
                              <p:par>
                                <p:cTn id="27" presetID="22" presetClass="entr" presetSubtype="1"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up)">
                                      <p:cBhvr>
                                        <p:cTn id="29" dur="350"/>
                                        <p:tgtEl>
                                          <p:spTgt spid="19"/>
                                        </p:tgtEl>
                                      </p:cBhvr>
                                    </p:animEffect>
                                  </p:childTnLst>
                                </p:cTn>
                              </p:par>
                            </p:childTnLst>
                          </p:cTn>
                        </p:par>
                        <p:par>
                          <p:cTn id="30" fill="hold">
                            <p:stCondLst>
                              <p:cond delay="1750"/>
                            </p:stCondLst>
                            <p:childTnLst>
                              <p:par>
                                <p:cTn id="31" presetID="53" presetClass="entr" presetSubtype="16"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350" fill="hold"/>
                                        <p:tgtEl>
                                          <p:spTgt spid="21"/>
                                        </p:tgtEl>
                                        <p:attrNameLst>
                                          <p:attrName>ppt_w</p:attrName>
                                        </p:attrNameLst>
                                      </p:cBhvr>
                                      <p:tavLst>
                                        <p:tav tm="0">
                                          <p:val>
                                            <p:fltVal val="0"/>
                                          </p:val>
                                        </p:tav>
                                        <p:tav tm="100000">
                                          <p:val>
                                            <p:strVal val="#ppt_w"/>
                                          </p:val>
                                        </p:tav>
                                      </p:tavLst>
                                    </p:anim>
                                    <p:anim calcmode="lin" valueType="num">
                                      <p:cBhvr>
                                        <p:cTn id="34" dur="350" fill="hold"/>
                                        <p:tgtEl>
                                          <p:spTgt spid="21"/>
                                        </p:tgtEl>
                                        <p:attrNameLst>
                                          <p:attrName>ppt_h</p:attrName>
                                        </p:attrNameLst>
                                      </p:cBhvr>
                                      <p:tavLst>
                                        <p:tav tm="0">
                                          <p:val>
                                            <p:fltVal val="0"/>
                                          </p:val>
                                        </p:tav>
                                        <p:tav tm="100000">
                                          <p:val>
                                            <p:strVal val="#ppt_h"/>
                                          </p:val>
                                        </p:tav>
                                      </p:tavLst>
                                    </p:anim>
                                    <p:animEffect transition="in" filter="fade">
                                      <p:cBhvr>
                                        <p:cTn id="35" dur="350"/>
                                        <p:tgtEl>
                                          <p:spTgt spid="21"/>
                                        </p:tgtEl>
                                      </p:cBhvr>
                                    </p:animEffect>
                                  </p:childTnLst>
                                </p:cTn>
                              </p:par>
                            </p:childTnLst>
                          </p:cTn>
                        </p:par>
                        <p:par>
                          <p:cTn id="36" fill="hold">
                            <p:stCondLst>
                              <p:cond delay="2100"/>
                            </p:stCondLst>
                            <p:childTnLst>
                              <p:par>
                                <p:cTn id="37" presetID="53" presetClass="entr" presetSubtype="16"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350" fill="hold"/>
                                        <p:tgtEl>
                                          <p:spTgt spid="13"/>
                                        </p:tgtEl>
                                        <p:attrNameLst>
                                          <p:attrName>ppt_w</p:attrName>
                                        </p:attrNameLst>
                                      </p:cBhvr>
                                      <p:tavLst>
                                        <p:tav tm="0">
                                          <p:val>
                                            <p:fltVal val="0"/>
                                          </p:val>
                                        </p:tav>
                                        <p:tav tm="100000">
                                          <p:val>
                                            <p:strVal val="#ppt_w"/>
                                          </p:val>
                                        </p:tav>
                                      </p:tavLst>
                                    </p:anim>
                                    <p:anim calcmode="lin" valueType="num">
                                      <p:cBhvr>
                                        <p:cTn id="40" dur="350" fill="hold"/>
                                        <p:tgtEl>
                                          <p:spTgt spid="13"/>
                                        </p:tgtEl>
                                        <p:attrNameLst>
                                          <p:attrName>ppt_h</p:attrName>
                                        </p:attrNameLst>
                                      </p:cBhvr>
                                      <p:tavLst>
                                        <p:tav tm="0">
                                          <p:val>
                                            <p:fltVal val="0"/>
                                          </p:val>
                                        </p:tav>
                                        <p:tav tm="100000">
                                          <p:val>
                                            <p:strVal val="#ppt_h"/>
                                          </p:val>
                                        </p:tav>
                                      </p:tavLst>
                                    </p:anim>
                                    <p:animEffect transition="in" filter="fade">
                                      <p:cBhvr>
                                        <p:cTn id="41" dur="350"/>
                                        <p:tgtEl>
                                          <p:spTgt spid="13"/>
                                        </p:tgtEl>
                                      </p:cBhvr>
                                    </p:animEffect>
                                  </p:childTnLst>
                                </p:cTn>
                              </p:par>
                              <p:par>
                                <p:cTn id="42" presetID="47" presetClass="entr" presetSubtype="0"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350"/>
                                        <p:tgtEl>
                                          <p:spTgt spid="22"/>
                                        </p:tgtEl>
                                      </p:cBhvr>
                                    </p:animEffect>
                                    <p:anim calcmode="lin" valueType="num">
                                      <p:cBhvr>
                                        <p:cTn id="45" dur="350" fill="hold"/>
                                        <p:tgtEl>
                                          <p:spTgt spid="22"/>
                                        </p:tgtEl>
                                        <p:attrNameLst>
                                          <p:attrName>ppt_x</p:attrName>
                                        </p:attrNameLst>
                                      </p:cBhvr>
                                      <p:tavLst>
                                        <p:tav tm="0">
                                          <p:val>
                                            <p:strVal val="#ppt_x"/>
                                          </p:val>
                                        </p:tav>
                                        <p:tav tm="100000">
                                          <p:val>
                                            <p:strVal val="#ppt_x"/>
                                          </p:val>
                                        </p:tav>
                                      </p:tavLst>
                                    </p:anim>
                                    <p:anim calcmode="lin" valueType="num">
                                      <p:cBhvr>
                                        <p:cTn id="46" dur="350" fill="hold"/>
                                        <p:tgtEl>
                                          <p:spTgt spid="22"/>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350"/>
                                        <p:tgtEl>
                                          <p:spTgt spid="23"/>
                                        </p:tgtEl>
                                      </p:cBhvr>
                                    </p:animEffect>
                                    <p:anim calcmode="lin" valueType="num">
                                      <p:cBhvr>
                                        <p:cTn id="50" dur="350" fill="hold"/>
                                        <p:tgtEl>
                                          <p:spTgt spid="23"/>
                                        </p:tgtEl>
                                        <p:attrNameLst>
                                          <p:attrName>ppt_x</p:attrName>
                                        </p:attrNameLst>
                                      </p:cBhvr>
                                      <p:tavLst>
                                        <p:tav tm="0">
                                          <p:val>
                                            <p:strVal val="#ppt_x"/>
                                          </p:val>
                                        </p:tav>
                                        <p:tav tm="100000">
                                          <p:val>
                                            <p:strVal val="#ppt_x"/>
                                          </p:val>
                                        </p:tav>
                                      </p:tavLst>
                                    </p:anim>
                                    <p:anim calcmode="lin" valueType="num">
                                      <p:cBhvr>
                                        <p:cTn id="51" dur="350" fill="hold"/>
                                        <p:tgtEl>
                                          <p:spTgt spid="23"/>
                                        </p:tgtEl>
                                        <p:attrNameLst>
                                          <p:attrName>ppt_y</p:attrName>
                                        </p:attrNameLst>
                                      </p:cBhvr>
                                      <p:tavLst>
                                        <p:tav tm="0">
                                          <p:val>
                                            <p:strVal val="#ppt_y+.1"/>
                                          </p:val>
                                        </p:tav>
                                        <p:tav tm="100000">
                                          <p:val>
                                            <p:strVal val="#ppt_y"/>
                                          </p:val>
                                        </p:tav>
                                      </p:tavLst>
                                    </p:anim>
                                  </p:childTnLst>
                                </p:cTn>
                              </p:par>
                            </p:childTnLst>
                          </p:cTn>
                        </p:par>
                        <p:par>
                          <p:cTn id="52" fill="hold">
                            <p:stCondLst>
                              <p:cond delay="2450"/>
                            </p:stCondLst>
                            <p:childTnLst>
                              <p:par>
                                <p:cTn id="53" presetID="22" presetClass="entr" presetSubtype="8" fill="hold" nodeType="afterEffect">
                                  <p:stCondLst>
                                    <p:cond delay="0"/>
                                  </p:stCondLst>
                                  <p:childTnLst>
                                    <p:set>
                                      <p:cBhvr>
                                        <p:cTn id="54" dur="1" fill="hold">
                                          <p:stCondLst>
                                            <p:cond delay="0"/>
                                          </p:stCondLst>
                                        </p:cTn>
                                        <p:tgtEl>
                                          <p:spTgt spid="57"/>
                                        </p:tgtEl>
                                        <p:attrNameLst>
                                          <p:attrName>style.visibility</p:attrName>
                                        </p:attrNameLst>
                                      </p:cBhvr>
                                      <p:to>
                                        <p:strVal val="visible"/>
                                      </p:to>
                                    </p:set>
                                    <p:animEffect transition="in" filter="wipe(left)">
                                      <p:cBhvr>
                                        <p:cTn id="55" dur="350"/>
                                        <p:tgtEl>
                                          <p:spTgt spid="5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wipe(left)">
                                      <p:cBhvr>
                                        <p:cTn id="60" dur="350"/>
                                        <p:tgtEl>
                                          <p:spTgt spid="12"/>
                                        </p:tgtEl>
                                      </p:cBhvr>
                                    </p:animEffect>
                                  </p:childTnLst>
                                </p:cTn>
                              </p:par>
                            </p:childTnLst>
                          </p:cTn>
                        </p:par>
                        <p:par>
                          <p:cTn id="61" fill="hold">
                            <p:stCondLst>
                              <p:cond delay="350"/>
                            </p:stCondLst>
                            <p:childTnLst>
                              <p:par>
                                <p:cTn id="62" presetID="53" presetClass="entr" presetSubtype="16" fill="hold" grpId="0" nodeType="afterEffect">
                                  <p:stCondLst>
                                    <p:cond delay="0"/>
                                  </p:stCondLst>
                                  <p:childTnLst>
                                    <p:set>
                                      <p:cBhvr>
                                        <p:cTn id="63" dur="1" fill="hold">
                                          <p:stCondLst>
                                            <p:cond delay="0"/>
                                          </p:stCondLst>
                                        </p:cTn>
                                        <p:tgtEl>
                                          <p:spTgt spid="26"/>
                                        </p:tgtEl>
                                        <p:attrNameLst>
                                          <p:attrName>style.visibility</p:attrName>
                                        </p:attrNameLst>
                                      </p:cBhvr>
                                      <p:to>
                                        <p:strVal val="visible"/>
                                      </p:to>
                                    </p:set>
                                    <p:anim calcmode="lin" valueType="num">
                                      <p:cBhvr>
                                        <p:cTn id="64" dur="350" fill="hold"/>
                                        <p:tgtEl>
                                          <p:spTgt spid="26"/>
                                        </p:tgtEl>
                                        <p:attrNameLst>
                                          <p:attrName>ppt_w</p:attrName>
                                        </p:attrNameLst>
                                      </p:cBhvr>
                                      <p:tavLst>
                                        <p:tav tm="0">
                                          <p:val>
                                            <p:fltVal val="0"/>
                                          </p:val>
                                        </p:tav>
                                        <p:tav tm="100000">
                                          <p:val>
                                            <p:strVal val="#ppt_w"/>
                                          </p:val>
                                        </p:tav>
                                      </p:tavLst>
                                    </p:anim>
                                    <p:anim calcmode="lin" valueType="num">
                                      <p:cBhvr>
                                        <p:cTn id="65" dur="350" fill="hold"/>
                                        <p:tgtEl>
                                          <p:spTgt spid="26"/>
                                        </p:tgtEl>
                                        <p:attrNameLst>
                                          <p:attrName>ppt_h</p:attrName>
                                        </p:attrNameLst>
                                      </p:cBhvr>
                                      <p:tavLst>
                                        <p:tav tm="0">
                                          <p:val>
                                            <p:fltVal val="0"/>
                                          </p:val>
                                        </p:tav>
                                        <p:tav tm="100000">
                                          <p:val>
                                            <p:strVal val="#ppt_h"/>
                                          </p:val>
                                        </p:tav>
                                      </p:tavLst>
                                    </p:anim>
                                    <p:animEffect transition="in" filter="fade">
                                      <p:cBhvr>
                                        <p:cTn id="66" dur="350"/>
                                        <p:tgtEl>
                                          <p:spTgt spid="26"/>
                                        </p:tgtEl>
                                      </p:cBhvr>
                                    </p:animEffect>
                                  </p:childTnLst>
                                </p:cTn>
                              </p:par>
                            </p:childTnLst>
                          </p:cTn>
                        </p:par>
                        <p:par>
                          <p:cTn id="67" fill="hold">
                            <p:stCondLst>
                              <p:cond delay="700"/>
                            </p:stCondLst>
                            <p:childTnLst>
                              <p:par>
                                <p:cTn id="68" presetID="53" presetClass="entr" presetSubtype="16" fill="hold" grpId="0" nodeType="afterEffect">
                                  <p:stCondLst>
                                    <p:cond delay="0"/>
                                  </p:stCondLst>
                                  <p:childTnLst>
                                    <p:set>
                                      <p:cBhvr>
                                        <p:cTn id="69" dur="1" fill="hold">
                                          <p:stCondLst>
                                            <p:cond delay="0"/>
                                          </p:stCondLst>
                                        </p:cTn>
                                        <p:tgtEl>
                                          <p:spTgt spid="27"/>
                                        </p:tgtEl>
                                        <p:attrNameLst>
                                          <p:attrName>style.visibility</p:attrName>
                                        </p:attrNameLst>
                                      </p:cBhvr>
                                      <p:to>
                                        <p:strVal val="visible"/>
                                      </p:to>
                                    </p:set>
                                    <p:anim calcmode="lin" valueType="num">
                                      <p:cBhvr>
                                        <p:cTn id="70" dur="350" fill="hold"/>
                                        <p:tgtEl>
                                          <p:spTgt spid="27"/>
                                        </p:tgtEl>
                                        <p:attrNameLst>
                                          <p:attrName>ppt_w</p:attrName>
                                        </p:attrNameLst>
                                      </p:cBhvr>
                                      <p:tavLst>
                                        <p:tav tm="0">
                                          <p:val>
                                            <p:fltVal val="0"/>
                                          </p:val>
                                        </p:tav>
                                        <p:tav tm="100000">
                                          <p:val>
                                            <p:strVal val="#ppt_w"/>
                                          </p:val>
                                        </p:tav>
                                      </p:tavLst>
                                    </p:anim>
                                    <p:anim calcmode="lin" valueType="num">
                                      <p:cBhvr>
                                        <p:cTn id="71" dur="350" fill="hold"/>
                                        <p:tgtEl>
                                          <p:spTgt spid="27"/>
                                        </p:tgtEl>
                                        <p:attrNameLst>
                                          <p:attrName>ppt_h</p:attrName>
                                        </p:attrNameLst>
                                      </p:cBhvr>
                                      <p:tavLst>
                                        <p:tav tm="0">
                                          <p:val>
                                            <p:fltVal val="0"/>
                                          </p:val>
                                        </p:tav>
                                        <p:tav tm="100000">
                                          <p:val>
                                            <p:strVal val="#ppt_h"/>
                                          </p:val>
                                        </p:tav>
                                      </p:tavLst>
                                    </p:anim>
                                    <p:animEffect transition="in" filter="fade">
                                      <p:cBhvr>
                                        <p:cTn id="72" dur="350"/>
                                        <p:tgtEl>
                                          <p:spTgt spid="27"/>
                                        </p:tgtEl>
                                      </p:cBhvr>
                                    </p:animEffect>
                                  </p:childTnLst>
                                </p:cTn>
                              </p:par>
                            </p:childTnLst>
                          </p:cTn>
                        </p:par>
                        <p:par>
                          <p:cTn id="73" fill="hold">
                            <p:stCondLst>
                              <p:cond delay="1050"/>
                            </p:stCondLst>
                            <p:childTnLst>
                              <p:par>
                                <p:cTn id="74" presetID="53" presetClass="entr" presetSubtype="16" fill="hold" grpId="0" nodeType="afterEffect">
                                  <p:stCondLst>
                                    <p:cond delay="0"/>
                                  </p:stCondLst>
                                  <p:childTnLst>
                                    <p:set>
                                      <p:cBhvr>
                                        <p:cTn id="75" dur="1" fill="hold">
                                          <p:stCondLst>
                                            <p:cond delay="0"/>
                                          </p:stCondLst>
                                        </p:cTn>
                                        <p:tgtEl>
                                          <p:spTgt spid="28"/>
                                        </p:tgtEl>
                                        <p:attrNameLst>
                                          <p:attrName>style.visibility</p:attrName>
                                        </p:attrNameLst>
                                      </p:cBhvr>
                                      <p:to>
                                        <p:strVal val="visible"/>
                                      </p:to>
                                    </p:set>
                                    <p:anim calcmode="lin" valueType="num">
                                      <p:cBhvr>
                                        <p:cTn id="76" dur="350" fill="hold"/>
                                        <p:tgtEl>
                                          <p:spTgt spid="28"/>
                                        </p:tgtEl>
                                        <p:attrNameLst>
                                          <p:attrName>ppt_w</p:attrName>
                                        </p:attrNameLst>
                                      </p:cBhvr>
                                      <p:tavLst>
                                        <p:tav tm="0">
                                          <p:val>
                                            <p:fltVal val="0"/>
                                          </p:val>
                                        </p:tav>
                                        <p:tav tm="100000">
                                          <p:val>
                                            <p:strVal val="#ppt_w"/>
                                          </p:val>
                                        </p:tav>
                                      </p:tavLst>
                                    </p:anim>
                                    <p:anim calcmode="lin" valueType="num">
                                      <p:cBhvr>
                                        <p:cTn id="77" dur="350" fill="hold"/>
                                        <p:tgtEl>
                                          <p:spTgt spid="28"/>
                                        </p:tgtEl>
                                        <p:attrNameLst>
                                          <p:attrName>ppt_h</p:attrName>
                                        </p:attrNameLst>
                                      </p:cBhvr>
                                      <p:tavLst>
                                        <p:tav tm="0">
                                          <p:val>
                                            <p:fltVal val="0"/>
                                          </p:val>
                                        </p:tav>
                                        <p:tav tm="100000">
                                          <p:val>
                                            <p:strVal val="#ppt_h"/>
                                          </p:val>
                                        </p:tav>
                                      </p:tavLst>
                                    </p:anim>
                                    <p:animEffect transition="in" filter="fade">
                                      <p:cBhvr>
                                        <p:cTn id="78" dur="350"/>
                                        <p:tgtEl>
                                          <p:spTgt spid="28"/>
                                        </p:tgtEl>
                                      </p:cBhvr>
                                    </p:animEffect>
                                  </p:childTnLst>
                                </p:cTn>
                              </p:par>
                            </p:childTnLst>
                          </p:cTn>
                        </p:par>
                        <p:par>
                          <p:cTn id="79" fill="hold">
                            <p:stCondLst>
                              <p:cond delay="1400"/>
                            </p:stCondLst>
                            <p:childTnLst>
                              <p:par>
                                <p:cTn id="80" presetID="22" presetClass="entr" presetSubtype="4" fill="hold" nodeType="after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wipe(down)">
                                      <p:cBhvr>
                                        <p:cTn id="82" dur="350"/>
                                        <p:tgtEl>
                                          <p:spTgt spid="29"/>
                                        </p:tgtEl>
                                      </p:cBhvr>
                                    </p:animEffect>
                                  </p:childTnLst>
                                </p:cTn>
                              </p:par>
                            </p:childTnLst>
                          </p:cTn>
                        </p:par>
                        <p:par>
                          <p:cTn id="83" fill="hold">
                            <p:stCondLst>
                              <p:cond delay="1750"/>
                            </p:stCondLst>
                            <p:childTnLst>
                              <p:par>
                                <p:cTn id="84" presetID="53" presetClass="entr" presetSubtype="16" fill="hold" grpId="0" nodeType="afterEffect">
                                  <p:stCondLst>
                                    <p:cond delay="0"/>
                                  </p:stCondLst>
                                  <p:childTnLst>
                                    <p:set>
                                      <p:cBhvr>
                                        <p:cTn id="85" dur="1" fill="hold">
                                          <p:stCondLst>
                                            <p:cond delay="0"/>
                                          </p:stCondLst>
                                        </p:cTn>
                                        <p:tgtEl>
                                          <p:spTgt spid="30"/>
                                        </p:tgtEl>
                                        <p:attrNameLst>
                                          <p:attrName>style.visibility</p:attrName>
                                        </p:attrNameLst>
                                      </p:cBhvr>
                                      <p:to>
                                        <p:strVal val="visible"/>
                                      </p:to>
                                    </p:set>
                                    <p:anim calcmode="lin" valueType="num">
                                      <p:cBhvr>
                                        <p:cTn id="86" dur="350" fill="hold"/>
                                        <p:tgtEl>
                                          <p:spTgt spid="30"/>
                                        </p:tgtEl>
                                        <p:attrNameLst>
                                          <p:attrName>ppt_w</p:attrName>
                                        </p:attrNameLst>
                                      </p:cBhvr>
                                      <p:tavLst>
                                        <p:tav tm="0">
                                          <p:val>
                                            <p:fltVal val="0"/>
                                          </p:val>
                                        </p:tav>
                                        <p:tav tm="100000">
                                          <p:val>
                                            <p:strVal val="#ppt_w"/>
                                          </p:val>
                                        </p:tav>
                                      </p:tavLst>
                                    </p:anim>
                                    <p:anim calcmode="lin" valueType="num">
                                      <p:cBhvr>
                                        <p:cTn id="87" dur="350" fill="hold"/>
                                        <p:tgtEl>
                                          <p:spTgt spid="30"/>
                                        </p:tgtEl>
                                        <p:attrNameLst>
                                          <p:attrName>ppt_h</p:attrName>
                                        </p:attrNameLst>
                                      </p:cBhvr>
                                      <p:tavLst>
                                        <p:tav tm="0">
                                          <p:val>
                                            <p:fltVal val="0"/>
                                          </p:val>
                                        </p:tav>
                                        <p:tav tm="100000">
                                          <p:val>
                                            <p:strVal val="#ppt_h"/>
                                          </p:val>
                                        </p:tav>
                                      </p:tavLst>
                                    </p:anim>
                                    <p:animEffect transition="in" filter="fade">
                                      <p:cBhvr>
                                        <p:cTn id="88" dur="350"/>
                                        <p:tgtEl>
                                          <p:spTgt spid="30"/>
                                        </p:tgtEl>
                                      </p:cBhvr>
                                    </p:animEffect>
                                  </p:childTnLst>
                                </p:cTn>
                              </p:par>
                            </p:childTnLst>
                          </p:cTn>
                        </p:par>
                        <p:par>
                          <p:cTn id="89" fill="hold">
                            <p:stCondLst>
                              <p:cond delay="2100"/>
                            </p:stCondLst>
                            <p:childTnLst>
                              <p:par>
                                <p:cTn id="90" presetID="53" presetClass="entr" presetSubtype="16" fill="hold" grpId="0" nodeType="afterEffect">
                                  <p:stCondLst>
                                    <p:cond delay="0"/>
                                  </p:stCondLst>
                                  <p:childTnLst>
                                    <p:set>
                                      <p:cBhvr>
                                        <p:cTn id="91" dur="1" fill="hold">
                                          <p:stCondLst>
                                            <p:cond delay="0"/>
                                          </p:stCondLst>
                                        </p:cTn>
                                        <p:tgtEl>
                                          <p:spTgt spid="24"/>
                                        </p:tgtEl>
                                        <p:attrNameLst>
                                          <p:attrName>style.visibility</p:attrName>
                                        </p:attrNameLst>
                                      </p:cBhvr>
                                      <p:to>
                                        <p:strVal val="visible"/>
                                      </p:to>
                                    </p:set>
                                    <p:anim calcmode="lin" valueType="num">
                                      <p:cBhvr>
                                        <p:cTn id="92" dur="350" fill="hold"/>
                                        <p:tgtEl>
                                          <p:spTgt spid="24"/>
                                        </p:tgtEl>
                                        <p:attrNameLst>
                                          <p:attrName>ppt_w</p:attrName>
                                        </p:attrNameLst>
                                      </p:cBhvr>
                                      <p:tavLst>
                                        <p:tav tm="0">
                                          <p:val>
                                            <p:fltVal val="0"/>
                                          </p:val>
                                        </p:tav>
                                        <p:tav tm="100000">
                                          <p:val>
                                            <p:strVal val="#ppt_w"/>
                                          </p:val>
                                        </p:tav>
                                      </p:tavLst>
                                    </p:anim>
                                    <p:anim calcmode="lin" valueType="num">
                                      <p:cBhvr>
                                        <p:cTn id="93" dur="350" fill="hold"/>
                                        <p:tgtEl>
                                          <p:spTgt spid="24"/>
                                        </p:tgtEl>
                                        <p:attrNameLst>
                                          <p:attrName>ppt_h</p:attrName>
                                        </p:attrNameLst>
                                      </p:cBhvr>
                                      <p:tavLst>
                                        <p:tav tm="0">
                                          <p:val>
                                            <p:fltVal val="0"/>
                                          </p:val>
                                        </p:tav>
                                        <p:tav tm="100000">
                                          <p:val>
                                            <p:strVal val="#ppt_h"/>
                                          </p:val>
                                        </p:tav>
                                      </p:tavLst>
                                    </p:anim>
                                    <p:animEffect transition="in" filter="fade">
                                      <p:cBhvr>
                                        <p:cTn id="94" dur="350"/>
                                        <p:tgtEl>
                                          <p:spTgt spid="24"/>
                                        </p:tgtEl>
                                      </p:cBhvr>
                                    </p:animEffect>
                                  </p:childTnLst>
                                </p:cTn>
                              </p:par>
                              <p:par>
                                <p:cTn id="95" presetID="42" presetClass="entr" presetSubtype="0" fill="hold" grpId="0" nodeType="withEffect">
                                  <p:stCondLst>
                                    <p:cond delay="0"/>
                                  </p:stCondLst>
                                  <p:childTnLst>
                                    <p:set>
                                      <p:cBhvr>
                                        <p:cTn id="96" dur="1" fill="hold">
                                          <p:stCondLst>
                                            <p:cond delay="0"/>
                                          </p:stCondLst>
                                        </p:cTn>
                                        <p:tgtEl>
                                          <p:spTgt spid="31"/>
                                        </p:tgtEl>
                                        <p:attrNameLst>
                                          <p:attrName>style.visibility</p:attrName>
                                        </p:attrNameLst>
                                      </p:cBhvr>
                                      <p:to>
                                        <p:strVal val="visible"/>
                                      </p:to>
                                    </p:set>
                                    <p:animEffect transition="in" filter="fade">
                                      <p:cBhvr>
                                        <p:cTn id="97" dur="350"/>
                                        <p:tgtEl>
                                          <p:spTgt spid="31"/>
                                        </p:tgtEl>
                                      </p:cBhvr>
                                    </p:animEffect>
                                    <p:anim calcmode="lin" valueType="num">
                                      <p:cBhvr>
                                        <p:cTn id="98" dur="350" fill="hold"/>
                                        <p:tgtEl>
                                          <p:spTgt spid="31"/>
                                        </p:tgtEl>
                                        <p:attrNameLst>
                                          <p:attrName>ppt_x</p:attrName>
                                        </p:attrNameLst>
                                      </p:cBhvr>
                                      <p:tavLst>
                                        <p:tav tm="0">
                                          <p:val>
                                            <p:strVal val="#ppt_x"/>
                                          </p:val>
                                        </p:tav>
                                        <p:tav tm="100000">
                                          <p:val>
                                            <p:strVal val="#ppt_x"/>
                                          </p:val>
                                        </p:tav>
                                      </p:tavLst>
                                    </p:anim>
                                    <p:anim calcmode="lin" valueType="num">
                                      <p:cBhvr>
                                        <p:cTn id="99" dur="350" fill="hold"/>
                                        <p:tgtEl>
                                          <p:spTgt spid="31"/>
                                        </p:tgtEl>
                                        <p:attrNameLst>
                                          <p:attrName>ppt_y</p:attrName>
                                        </p:attrNameLst>
                                      </p:cBhvr>
                                      <p:tavLst>
                                        <p:tav tm="0">
                                          <p:val>
                                            <p:strVal val="#ppt_y+.1"/>
                                          </p:val>
                                        </p:tav>
                                        <p:tav tm="100000">
                                          <p:val>
                                            <p:strVal val="#ppt_y"/>
                                          </p:val>
                                        </p:tav>
                                      </p:tavLst>
                                    </p:anim>
                                  </p:childTnLst>
                                </p:cTn>
                              </p:par>
                              <p:par>
                                <p:cTn id="100" presetID="47" presetClass="entr" presetSubtype="0" fill="hold" grpId="0" nodeType="withEffect">
                                  <p:stCondLst>
                                    <p:cond delay="0"/>
                                  </p:stCondLst>
                                  <p:childTnLst>
                                    <p:set>
                                      <p:cBhvr>
                                        <p:cTn id="101" dur="1" fill="hold">
                                          <p:stCondLst>
                                            <p:cond delay="0"/>
                                          </p:stCondLst>
                                        </p:cTn>
                                        <p:tgtEl>
                                          <p:spTgt spid="32"/>
                                        </p:tgtEl>
                                        <p:attrNameLst>
                                          <p:attrName>style.visibility</p:attrName>
                                        </p:attrNameLst>
                                      </p:cBhvr>
                                      <p:to>
                                        <p:strVal val="visible"/>
                                      </p:to>
                                    </p:set>
                                    <p:animEffect transition="in" filter="fade">
                                      <p:cBhvr>
                                        <p:cTn id="102" dur="350"/>
                                        <p:tgtEl>
                                          <p:spTgt spid="32"/>
                                        </p:tgtEl>
                                      </p:cBhvr>
                                    </p:animEffect>
                                    <p:anim calcmode="lin" valueType="num">
                                      <p:cBhvr>
                                        <p:cTn id="103" dur="350" fill="hold"/>
                                        <p:tgtEl>
                                          <p:spTgt spid="32"/>
                                        </p:tgtEl>
                                        <p:attrNameLst>
                                          <p:attrName>ppt_x</p:attrName>
                                        </p:attrNameLst>
                                      </p:cBhvr>
                                      <p:tavLst>
                                        <p:tav tm="0">
                                          <p:val>
                                            <p:strVal val="#ppt_x"/>
                                          </p:val>
                                        </p:tav>
                                        <p:tav tm="100000">
                                          <p:val>
                                            <p:strVal val="#ppt_x"/>
                                          </p:val>
                                        </p:tav>
                                      </p:tavLst>
                                    </p:anim>
                                    <p:anim calcmode="lin" valueType="num">
                                      <p:cBhvr>
                                        <p:cTn id="104" dur="350" fill="hold"/>
                                        <p:tgtEl>
                                          <p:spTgt spid="32"/>
                                        </p:tgtEl>
                                        <p:attrNameLst>
                                          <p:attrName>ppt_y</p:attrName>
                                        </p:attrNameLst>
                                      </p:cBhvr>
                                      <p:tavLst>
                                        <p:tav tm="0">
                                          <p:val>
                                            <p:strVal val="#ppt_y-.1"/>
                                          </p:val>
                                        </p:tav>
                                        <p:tav tm="100000">
                                          <p:val>
                                            <p:strVal val="#ppt_y"/>
                                          </p:val>
                                        </p:tav>
                                      </p:tavLst>
                                    </p:anim>
                                  </p:childTnLst>
                                </p:cTn>
                              </p:par>
                            </p:childTnLst>
                          </p:cTn>
                        </p:par>
                        <p:par>
                          <p:cTn id="105" fill="hold">
                            <p:stCondLst>
                              <p:cond delay="2450"/>
                            </p:stCondLst>
                            <p:childTnLst>
                              <p:par>
                                <p:cTn id="106" presetID="22" presetClass="entr" presetSubtype="8" fill="hold" nodeType="afterEffect">
                                  <p:stCondLst>
                                    <p:cond delay="0"/>
                                  </p:stCondLst>
                                  <p:childTnLst>
                                    <p:set>
                                      <p:cBhvr>
                                        <p:cTn id="107" dur="1" fill="hold">
                                          <p:stCondLst>
                                            <p:cond delay="0"/>
                                          </p:stCondLst>
                                        </p:cTn>
                                        <p:tgtEl>
                                          <p:spTgt spid="60"/>
                                        </p:tgtEl>
                                        <p:attrNameLst>
                                          <p:attrName>style.visibility</p:attrName>
                                        </p:attrNameLst>
                                      </p:cBhvr>
                                      <p:to>
                                        <p:strVal val="visible"/>
                                      </p:to>
                                    </p:set>
                                    <p:animEffect transition="in" filter="wipe(left)">
                                      <p:cBhvr>
                                        <p:cTn id="108" dur="350"/>
                                        <p:tgtEl>
                                          <p:spTgt spid="60"/>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nodeType="clickEffect">
                                  <p:stCondLst>
                                    <p:cond delay="0"/>
                                  </p:stCondLst>
                                  <p:childTnLst>
                                    <p:set>
                                      <p:cBhvr>
                                        <p:cTn id="112" dur="1" fill="hold">
                                          <p:stCondLst>
                                            <p:cond delay="0"/>
                                          </p:stCondLst>
                                        </p:cTn>
                                        <p:tgtEl>
                                          <p:spTgt spid="11"/>
                                        </p:tgtEl>
                                        <p:attrNameLst>
                                          <p:attrName>style.visibility</p:attrName>
                                        </p:attrNameLst>
                                      </p:cBhvr>
                                      <p:to>
                                        <p:strVal val="visible"/>
                                      </p:to>
                                    </p:set>
                                    <p:animEffect transition="in" filter="wipe(left)">
                                      <p:cBhvr>
                                        <p:cTn id="113" dur="350"/>
                                        <p:tgtEl>
                                          <p:spTgt spid="11"/>
                                        </p:tgtEl>
                                      </p:cBhvr>
                                    </p:animEffect>
                                  </p:childTnLst>
                                </p:cTn>
                              </p:par>
                            </p:childTnLst>
                          </p:cTn>
                        </p:par>
                        <p:par>
                          <p:cTn id="114" fill="hold">
                            <p:stCondLst>
                              <p:cond delay="350"/>
                            </p:stCondLst>
                            <p:childTnLst>
                              <p:par>
                                <p:cTn id="115" presetID="53" presetClass="entr" presetSubtype="16" fill="hold" grpId="0" nodeType="afterEffect">
                                  <p:stCondLst>
                                    <p:cond delay="0"/>
                                  </p:stCondLst>
                                  <p:childTnLst>
                                    <p:set>
                                      <p:cBhvr>
                                        <p:cTn id="116" dur="1" fill="hold">
                                          <p:stCondLst>
                                            <p:cond delay="0"/>
                                          </p:stCondLst>
                                        </p:cTn>
                                        <p:tgtEl>
                                          <p:spTgt spid="34"/>
                                        </p:tgtEl>
                                        <p:attrNameLst>
                                          <p:attrName>style.visibility</p:attrName>
                                        </p:attrNameLst>
                                      </p:cBhvr>
                                      <p:to>
                                        <p:strVal val="visible"/>
                                      </p:to>
                                    </p:set>
                                    <p:anim calcmode="lin" valueType="num">
                                      <p:cBhvr>
                                        <p:cTn id="117" dur="350" fill="hold"/>
                                        <p:tgtEl>
                                          <p:spTgt spid="34"/>
                                        </p:tgtEl>
                                        <p:attrNameLst>
                                          <p:attrName>ppt_w</p:attrName>
                                        </p:attrNameLst>
                                      </p:cBhvr>
                                      <p:tavLst>
                                        <p:tav tm="0">
                                          <p:val>
                                            <p:fltVal val="0"/>
                                          </p:val>
                                        </p:tav>
                                        <p:tav tm="100000">
                                          <p:val>
                                            <p:strVal val="#ppt_w"/>
                                          </p:val>
                                        </p:tav>
                                      </p:tavLst>
                                    </p:anim>
                                    <p:anim calcmode="lin" valueType="num">
                                      <p:cBhvr>
                                        <p:cTn id="118" dur="350" fill="hold"/>
                                        <p:tgtEl>
                                          <p:spTgt spid="34"/>
                                        </p:tgtEl>
                                        <p:attrNameLst>
                                          <p:attrName>ppt_h</p:attrName>
                                        </p:attrNameLst>
                                      </p:cBhvr>
                                      <p:tavLst>
                                        <p:tav tm="0">
                                          <p:val>
                                            <p:fltVal val="0"/>
                                          </p:val>
                                        </p:tav>
                                        <p:tav tm="100000">
                                          <p:val>
                                            <p:strVal val="#ppt_h"/>
                                          </p:val>
                                        </p:tav>
                                      </p:tavLst>
                                    </p:anim>
                                    <p:animEffect transition="in" filter="fade">
                                      <p:cBhvr>
                                        <p:cTn id="119" dur="350"/>
                                        <p:tgtEl>
                                          <p:spTgt spid="34"/>
                                        </p:tgtEl>
                                      </p:cBhvr>
                                    </p:animEffect>
                                  </p:childTnLst>
                                </p:cTn>
                              </p:par>
                            </p:childTnLst>
                          </p:cTn>
                        </p:par>
                        <p:par>
                          <p:cTn id="120" fill="hold">
                            <p:stCondLst>
                              <p:cond delay="700"/>
                            </p:stCondLst>
                            <p:childTnLst>
                              <p:par>
                                <p:cTn id="121" presetID="53" presetClass="entr" presetSubtype="16" fill="hold" grpId="0" nodeType="afterEffect">
                                  <p:stCondLst>
                                    <p:cond delay="0"/>
                                  </p:stCondLst>
                                  <p:childTnLst>
                                    <p:set>
                                      <p:cBhvr>
                                        <p:cTn id="122" dur="1" fill="hold">
                                          <p:stCondLst>
                                            <p:cond delay="0"/>
                                          </p:stCondLst>
                                        </p:cTn>
                                        <p:tgtEl>
                                          <p:spTgt spid="35"/>
                                        </p:tgtEl>
                                        <p:attrNameLst>
                                          <p:attrName>style.visibility</p:attrName>
                                        </p:attrNameLst>
                                      </p:cBhvr>
                                      <p:to>
                                        <p:strVal val="visible"/>
                                      </p:to>
                                    </p:set>
                                    <p:anim calcmode="lin" valueType="num">
                                      <p:cBhvr>
                                        <p:cTn id="123" dur="350" fill="hold"/>
                                        <p:tgtEl>
                                          <p:spTgt spid="35"/>
                                        </p:tgtEl>
                                        <p:attrNameLst>
                                          <p:attrName>ppt_w</p:attrName>
                                        </p:attrNameLst>
                                      </p:cBhvr>
                                      <p:tavLst>
                                        <p:tav tm="0">
                                          <p:val>
                                            <p:fltVal val="0"/>
                                          </p:val>
                                        </p:tav>
                                        <p:tav tm="100000">
                                          <p:val>
                                            <p:strVal val="#ppt_w"/>
                                          </p:val>
                                        </p:tav>
                                      </p:tavLst>
                                    </p:anim>
                                    <p:anim calcmode="lin" valueType="num">
                                      <p:cBhvr>
                                        <p:cTn id="124" dur="350" fill="hold"/>
                                        <p:tgtEl>
                                          <p:spTgt spid="35"/>
                                        </p:tgtEl>
                                        <p:attrNameLst>
                                          <p:attrName>ppt_h</p:attrName>
                                        </p:attrNameLst>
                                      </p:cBhvr>
                                      <p:tavLst>
                                        <p:tav tm="0">
                                          <p:val>
                                            <p:fltVal val="0"/>
                                          </p:val>
                                        </p:tav>
                                        <p:tav tm="100000">
                                          <p:val>
                                            <p:strVal val="#ppt_h"/>
                                          </p:val>
                                        </p:tav>
                                      </p:tavLst>
                                    </p:anim>
                                    <p:animEffect transition="in" filter="fade">
                                      <p:cBhvr>
                                        <p:cTn id="125" dur="350"/>
                                        <p:tgtEl>
                                          <p:spTgt spid="35"/>
                                        </p:tgtEl>
                                      </p:cBhvr>
                                    </p:animEffect>
                                  </p:childTnLst>
                                </p:cTn>
                              </p:par>
                            </p:childTnLst>
                          </p:cTn>
                        </p:par>
                        <p:par>
                          <p:cTn id="126" fill="hold">
                            <p:stCondLst>
                              <p:cond delay="1050"/>
                            </p:stCondLst>
                            <p:childTnLst>
                              <p:par>
                                <p:cTn id="127" presetID="53" presetClass="entr" presetSubtype="16" fill="hold" grpId="0" nodeType="afterEffect">
                                  <p:stCondLst>
                                    <p:cond delay="0"/>
                                  </p:stCondLst>
                                  <p:childTnLst>
                                    <p:set>
                                      <p:cBhvr>
                                        <p:cTn id="128" dur="1" fill="hold">
                                          <p:stCondLst>
                                            <p:cond delay="0"/>
                                          </p:stCondLst>
                                        </p:cTn>
                                        <p:tgtEl>
                                          <p:spTgt spid="36"/>
                                        </p:tgtEl>
                                        <p:attrNameLst>
                                          <p:attrName>style.visibility</p:attrName>
                                        </p:attrNameLst>
                                      </p:cBhvr>
                                      <p:to>
                                        <p:strVal val="visible"/>
                                      </p:to>
                                    </p:set>
                                    <p:anim calcmode="lin" valueType="num">
                                      <p:cBhvr>
                                        <p:cTn id="129" dur="350" fill="hold"/>
                                        <p:tgtEl>
                                          <p:spTgt spid="36"/>
                                        </p:tgtEl>
                                        <p:attrNameLst>
                                          <p:attrName>ppt_w</p:attrName>
                                        </p:attrNameLst>
                                      </p:cBhvr>
                                      <p:tavLst>
                                        <p:tav tm="0">
                                          <p:val>
                                            <p:fltVal val="0"/>
                                          </p:val>
                                        </p:tav>
                                        <p:tav tm="100000">
                                          <p:val>
                                            <p:strVal val="#ppt_w"/>
                                          </p:val>
                                        </p:tav>
                                      </p:tavLst>
                                    </p:anim>
                                    <p:anim calcmode="lin" valueType="num">
                                      <p:cBhvr>
                                        <p:cTn id="130" dur="350" fill="hold"/>
                                        <p:tgtEl>
                                          <p:spTgt spid="36"/>
                                        </p:tgtEl>
                                        <p:attrNameLst>
                                          <p:attrName>ppt_h</p:attrName>
                                        </p:attrNameLst>
                                      </p:cBhvr>
                                      <p:tavLst>
                                        <p:tav tm="0">
                                          <p:val>
                                            <p:fltVal val="0"/>
                                          </p:val>
                                        </p:tav>
                                        <p:tav tm="100000">
                                          <p:val>
                                            <p:strVal val="#ppt_h"/>
                                          </p:val>
                                        </p:tav>
                                      </p:tavLst>
                                    </p:anim>
                                    <p:animEffect transition="in" filter="fade">
                                      <p:cBhvr>
                                        <p:cTn id="131" dur="350"/>
                                        <p:tgtEl>
                                          <p:spTgt spid="36"/>
                                        </p:tgtEl>
                                      </p:cBhvr>
                                    </p:animEffect>
                                  </p:childTnLst>
                                </p:cTn>
                              </p:par>
                            </p:childTnLst>
                          </p:cTn>
                        </p:par>
                        <p:par>
                          <p:cTn id="132" fill="hold">
                            <p:stCondLst>
                              <p:cond delay="1400"/>
                            </p:stCondLst>
                            <p:childTnLst>
                              <p:par>
                                <p:cTn id="133" presetID="22" presetClass="entr" presetSubtype="1" fill="hold" nodeType="afterEffect">
                                  <p:stCondLst>
                                    <p:cond delay="0"/>
                                  </p:stCondLst>
                                  <p:childTnLst>
                                    <p:set>
                                      <p:cBhvr>
                                        <p:cTn id="134" dur="1" fill="hold">
                                          <p:stCondLst>
                                            <p:cond delay="0"/>
                                          </p:stCondLst>
                                        </p:cTn>
                                        <p:tgtEl>
                                          <p:spTgt spid="37"/>
                                        </p:tgtEl>
                                        <p:attrNameLst>
                                          <p:attrName>style.visibility</p:attrName>
                                        </p:attrNameLst>
                                      </p:cBhvr>
                                      <p:to>
                                        <p:strVal val="visible"/>
                                      </p:to>
                                    </p:set>
                                    <p:animEffect transition="in" filter="wipe(up)">
                                      <p:cBhvr>
                                        <p:cTn id="135" dur="350"/>
                                        <p:tgtEl>
                                          <p:spTgt spid="37"/>
                                        </p:tgtEl>
                                      </p:cBhvr>
                                    </p:animEffect>
                                  </p:childTnLst>
                                </p:cTn>
                              </p:par>
                            </p:childTnLst>
                          </p:cTn>
                        </p:par>
                        <p:par>
                          <p:cTn id="136" fill="hold">
                            <p:stCondLst>
                              <p:cond delay="1750"/>
                            </p:stCondLst>
                            <p:childTnLst>
                              <p:par>
                                <p:cTn id="137" presetID="53" presetClass="entr" presetSubtype="16" fill="hold" grpId="0" nodeType="afterEffect">
                                  <p:stCondLst>
                                    <p:cond delay="0"/>
                                  </p:stCondLst>
                                  <p:childTnLst>
                                    <p:set>
                                      <p:cBhvr>
                                        <p:cTn id="138" dur="1" fill="hold">
                                          <p:stCondLst>
                                            <p:cond delay="0"/>
                                          </p:stCondLst>
                                        </p:cTn>
                                        <p:tgtEl>
                                          <p:spTgt spid="38"/>
                                        </p:tgtEl>
                                        <p:attrNameLst>
                                          <p:attrName>style.visibility</p:attrName>
                                        </p:attrNameLst>
                                      </p:cBhvr>
                                      <p:to>
                                        <p:strVal val="visible"/>
                                      </p:to>
                                    </p:set>
                                    <p:anim calcmode="lin" valueType="num">
                                      <p:cBhvr>
                                        <p:cTn id="139" dur="350" fill="hold"/>
                                        <p:tgtEl>
                                          <p:spTgt spid="38"/>
                                        </p:tgtEl>
                                        <p:attrNameLst>
                                          <p:attrName>ppt_w</p:attrName>
                                        </p:attrNameLst>
                                      </p:cBhvr>
                                      <p:tavLst>
                                        <p:tav tm="0">
                                          <p:val>
                                            <p:fltVal val="0"/>
                                          </p:val>
                                        </p:tav>
                                        <p:tav tm="100000">
                                          <p:val>
                                            <p:strVal val="#ppt_w"/>
                                          </p:val>
                                        </p:tav>
                                      </p:tavLst>
                                    </p:anim>
                                    <p:anim calcmode="lin" valueType="num">
                                      <p:cBhvr>
                                        <p:cTn id="140" dur="350" fill="hold"/>
                                        <p:tgtEl>
                                          <p:spTgt spid="38"/>
                                        </p:tgtEl>
                                        <p:attrNameLst>
                                          <p:attrName>ppt_h</p:attrName>
                                        </p:attrNameLst>
                                      </p:cBhvr>
                                      <p:tavLst>
                                        <p:tav tm="0">
                                          <p:val>
                                            <p:fltVal val="0"/>
                                          </p:val>
                                        </p:tav>
                                        <p:tav tm="100000">
                                          <p:val>
                                            <p:strVal val="#ppt_h"/>
                                          </p:val>
                                        </p:tav>
                                      </p:tavLst>
                                    </p:anim>
                                    <p:animEffect transition="in" filter="fade">
                                      <p:cBhvr>
                                        <p:cTn id="141" dur="350"/>
                                        <p:tgtEl>
                                          <p:spTgt spid="38"/>
                                        </p:tgtEl>
                                      </p:cBhvr>
                                    </p:animEffect>
                                  </p:childTnLst>
                                </p:cTn>
                              </p:par>
                            </p:childTnLst>
                          </p:cTn>
                        </p:par>
                        <p:par>
                          <p:cTn id="142" fill="hold">
                            <p:stCondLst>
                              <p:cond delay="2100"/>
                            </p:stCondLst>
                            <p:childTnLst>
                              <p:par>
                                <p:cTn id="143" presetID="53" presetClass="entr" presetSubtype="16" fill="hold" grpId="0" nodeType="afterEffect">
                                  <p:stCondLst>
                                    <p:cond delay="0"/>
                                  </p:stCondLst>
                                  <p:childTnLst>
                                    <p:set>
                                      <p:cBhvr>
                                        <p:cTn id="144" dur="1" fill="hold">
                                          <p:stCondLst>
                                            <p:cond delay="0"/>
                                          </p:stCondLst>
                                        </p:cTn>
                                        <p:tgtEl>
                                          <p:spTgt spid="33"/>
                                        </p:tgtEl>
                                        <p:attrNameLst>
                                          <p:attrName>style.visibility</p:attrName>
                                        </p:attrNameLst>
                                      </p:cBhvr>
                                      <p:to>
                                        <p:strVal val="visible"/>
                                      </p:to>
                                    </p:set>
                                    <p:anim calcmode="lin" valueType="num">
                                      <p:cBhvr>
                                        <p:cTn id="145" dur="350" fill="hold"/>
                                        <p:tgtEl>
                                          <p:spTgt spid="33"/>
                                        </p:tgtEl>
                                        <p:attrNameLst>
                                          <p:attrName>ppt_w</p:attrName>
                                        </p:attrNameLst>
                                      </p:cBhvr>
                                      <p:tavLst>
                                        <p:tav tm="0">
                                          <p:val>
                                            <p:fltVal val="0"/>
                                          </p:val>
                                        </p:tav>
                                        <p:tav tm="100000">
                                          <p:val>
                                            <p:strVal val="#ppt_w"/>
                                          </p:val>
                                        </p:tav>
                                      </p:tavLst>
                                    </p:anim>
                                    <p:anim calcmode="lin" valueType="num">
                                      <p:cBhvr>
                                        <p:cTn id="146" dur="350" fill="hold"/>
                                        <p:tgtEl>
                                          <p:spTgt spid="33"/>
                                        </p:tgtEl>
                                        <p:attrNameLst>
                                          <p:attrName>ppt_h</p:attrName>
                                        </p:attrNameLst>
                                      </p:cBhvr>
                                      <p:tavLst>
                                        <p:tav tm="0">
                                          <p:val>
                                            <p:fltVal val="0"/>
                                          </p:val>
                                        </p:tav>
                                        <p:tav tm="100000">
                                          <p:val>
                                            <p:strVal val="#ppt_h"/>
                                          </p:val>
                                        </p:tav>
                                      </p:tavLst>
                                    </p:anim>
                                    <p:animEffect transition="in" filter="fade">
                                      <p:cBhvr>
                                        <p:cTn id="147" dur="350"/>
                                        <p:tgtEl>
                                          <p:spTgt spid="33"/>
                                        </p:tgtEl>
                                      </p:cBhvr>
                                    </p:animEffect>
                                  </p:childTnLst>
                                </p:cTn>
                              </p:par>
                              <p:par>
                                <p:cTn id="148" presetID="47" presetClass="entr" presetSubtype="0" fill="hold" grpId="0" nodeType="withEffect">
                                  <p:stCondLst>
                                    <p:cond delay="0"/>
                                  </p:stCondLst>
                                  <p:childTnLst>
                                    <p:set>
                                      <p:cBhvr>
                                        <p:cTn id="149" dur="1" fill="hold">
                                          <p:stCondLst>
                                            <p:cond delay="0"/>
                                          </p:stCondLst>
                                        </p:cTn>
                                        <p:tgtEl>
                                          <p:spTgt spid="39"/>
                                        </p:tgtEl>
                                        <p:attrNameLst>
                                          <p:attrName>style.visibility</p:attrName>
                                        </p:attrNameLst>
                                      </p:cBhvr>
                                      <p:to>
                                        <p:strVal val="visible"/>
                                      </p:to>
                                    </p:set>
                                    <p:animEffect transition="in" filter="fade">
                                      <p:cBhvr>
                                        <p:cTn id="150" dur="350"/>
                                        <p:tgtEl>
                                          <p:spTgt spid="39"/>
                                        </p:tgtEl>
                                      </p:cBhvr>
                                    </p:animEffect>
                                    <p:anim calcmode="lin" valueType="num">
                                      <p:cBhvr>
                                        <p:cTn id="151" dur="350" fill="hold"/>
                                        <p:tgtEl>
                                          <p:spTgt spid="39"/>
                                        </p:tgtEl>
                                        <p:attrNameLst>
                                          <p:attrName>ppt_x</p:attrName>
                                        </p:attrNameLst>
                                      </p:cBhvr>
                                      <p:tavLst>
                                        <p:tav tm="0">
                                          <p:val>
                                            <p:strVal val="#ppt_x"/>
                                          </p:val>
                                        </p:tav>
                                        <p:tav tm="100000">
                                          <p:val>
                                            <p:strVal val="#ppt_x"/>
                                          </p:val>
                                        </p:tav>
                                      </p:tavLst>
                                    </p:anim>
                                    <p:anim calcmode="lin" valueType="num">
                                      <p:cBhvr>
                                        <p:cTn id="152" dur="350" fill="hold"/>
                                        <p:tgtEl>
                                          <p:spTgt spid="39"/>
                                        </p:tgtEl>
                                        <p:attrNameLst>
                                          <p:attrName>ppt_y</p:attrName>
                                        </p:attrNameLst>
                                      </p:cBhvr>
                                      <p:tavLst>
                                        <p:tav tm="0">
                                          <p:val>
                                            <p:strVal val="#ppt_y-.1"/>
                                          </p:val>
                                        </p:tav>
                                        <p:tav tm="100000">
                                          <p:val>
                                            <p:strVal val="#ppt_y"/>
                                          </p:val>
                                        </p:tav>
                                      </p:tavLst>
                                    </p:anim>
                                  </p:childTnLst>
                                </p:cTn>
                              </p:par>
                              <p:par>
                                <p:cTn id="153" presetID="42" presetClass="entr" presetSubtype="0" fill="hold" grpId="0" nodeType="withEffect">
                                  <p:stCondLst>
                                    <p:cond delay="0"/>
                                  </p:stCondLst>
                                  <p:childTnLst>
                                    <p:set>
                                      <p:cBhvr>
                                        <p:cTn id="154" dur="1" fill="hold">
                                          <p:stCondLst>
                                            <p:cond delay="0"/>
                                          </p:stCondLst>
                                        </p:cTn>
                                        <p:tgtEl>
                                          <p:spTgt spid="40"/>
                                        </p:tgtEl>
                                        <p:attrNameLst>
                                          <p:attrName>style.visibility</p:attrName>
                                        </p:attrNameLst>
                                      </p:cBhvr>
                                      <p:to>
                                        <p:strVal val="visible"/>
                                      </p:to>
                                    </p:set>
                                    <p:animEffect transition="in" filter="fade">
                                      <p:cBhvr>
                                        <p:cTn id="155" dur="350"/>
                                        <p:tgtEl>
                                          <p:spTgt spid="40"/>
                                        </p:tgtEl>
                                      </p:cBhvr>
                                    </p:animEffect>
                                    <p:anim calcmode="lin" valueType="num">
                                      <p:cBhvr>
                                        <p:cTn id="156" dur="350" fill="hold"/>
                                        <p:tgtEl>
                                          <p:spTgt spid="40"/>
                                        </p:tgtEl>
                                        <p:attrNameLst>
                                          <p:attrName>ppt_x</p:attrName>
                                        </p:attrNameLst>
                                      </p:cBhvr>
                                      <p:tavLst>
                                        <p:tav tm="0">
                                          <p:val>
                                            <p:strVal val="#ppt_x"/>
                                          </p:val>
                                        </p:tav>
                                        <p:tav tm="100000">
                                          <p:val>
                                            <p:strVal val="#ppt_x"/>
                                          </p:val>
                                        </p:tav>
                                      </p:tavLst>
                                    </p:anim>
                                    <p:anim calcmode="lin" valueType="num">
                                      <p:cBhvr>
                                        <p:cTn id="157" dur="350" fill="hold"/>
                                        <p:tgtEl>
                                          <p:spTgt spid="40"/>
                                        </p:tgtEl>
                                        <p:attrNameLst>
                                          <p:attrName>ppt_y</p:attrName>
                                        </p:attrNameLst>
                                      </p:cBhvr>
                                      <p:tavLst>
                                        <p:tav tm="0">
                                          <p:val>
                                            <p:strVal val="#ppt_y+.1"/>
                                          </p:val>
                                        </p:tav>
                                        <p:tav tm="100000">
                                          <p:val>
                                            <p:strVal val="#ppt_y"/>
                                          </p:val>
                                        </p:tav>
                                      </p:tavLst>
                                    </p:anim>
                                  </p:childTnLst>
                                </p:cTn>
                              </p:par>
                            </p:childTnLst>
                          </p:cTn>
                        </p:par>
                        <p:par>
                          <p:cTn id="158" fill="hold">
                            <p:stCondLst>
                              <p:cond delay="2450"/>
                            </p:stCondLst>
                            <p:childTnLst>
                              <p:par>
                                <p:cTn id="159" presetID="22" presetClass="entr" presetSubtype="8" fill="hold" nodeType="afterEffect">
                                  <p:stCondLst>
                                    <p:cond delay="0"/>
                                  </p:stCondLst>
                                  <p:childTnLst>
                                    <p:set>
                                      <p:cBhvr>
                                        <p:cTn id="160" dur="1" fill="hold">
                                          <p:stCondLst>
                                            <p:cond delay="0"/>
                                          </p:stCondLst>
                                        </p:cTn>
                                        <p:tgtEl>
                                          <p:spTgt spid="58"/>
                                        </p:tgtEl>
                                        <p:attrNameLst>
                                          <p:attrName>style.visibility</p:attrName>
                                        </p:attrNameLst>
                                      </p:cBhvr>
                                      <p:to>
                                        <p:strVal val="visible"/>
                                      </p:to>
                                    </p:set>
                                    <p:animEffect transition="in" filter="wipe(left)">
                                      <p:cBhvr>
                                        <p:cTn id="161" dur="350"/>
                                        <p:tgtEl>
                                          <p:spTgt spid="58"/>
                                        </p:tgtEl>
                                      </p:cBhvr>
                                    </p:animEffect>
                                  </p:childTnLst>
                                </p:cTn>
                              </p:par>
                            </p:childTnLst>
                          </p:cTn>
                        </p:par>
                      </p:childTnLst>
                    </p:cTn>
                  </p:par>
                  <p:par>
                    <p:cTn id="162" fill="hold">
                      <p:stCondLst>
                        <p:cond delay="indefinite"/>
                      </p:stCondLst>
                      <p:childTnLst>
                        <p:par>
                          <p:cTn id="163" fill="hold">
                            <p:stCondLst>
                              <p:cond delay="0"/>
                            </p:stCondLst>
                            <p:childTnLst>
                              <p:par>
                                <p:cTn id="164" presetID="22" presetClass="entr" presetSubtype="8" fill="hold" nodeType="clickEffect">
                                  <p:stCondLst>
                                    <p:cond delay="0"/>
                                  </p:stCondLst>
                                  <p:childTnLst>
                                    <p:set>
                                      <p:cBhvr>
                                        <p:cTn id="165" dur="1" fill="hold">
                                          <p:stCondLst>
                                            <p:cond delay="0"/>
                                          </p:stCondLst>
                                        </p:cTn>
                                        <p:tgtEl>
                                          <p:spTgt spid="8"/>
                                        </p:tgtEl>
                                        <p:attrNameLst>
                                          <p:attrName>style.visibility</p:attrName>
                                        </p:attrNameLst>
                                      </p:cBhvr>
                                      <p:to>
                                        <p:strVal val="visible"/>
                                      </p:to>
                                    </p:set>
                                    <p:animEffect transition="in" filter="wipe(left)">
                                      <p:cBhvr>
                                        <p:cTn id="166" dur="350"/>
                                        <p:tgtEl>
                                          <p:spTgt spid="8"/>
                                        </p:tgtEl>
                                      </p:cBhvr>
                                    </p:animEffect>
                                  </p:childTnLst>
                                </p:cTn>
                              </p:par>
                            </p:childTnLst>
                          </p:cTn>
                        </p:par>
                        <p:par>
                          <p:cTn id="167" fill="hold">
                            <p:stCondLst>
                              <p:cond delay="350"/>
                            </p:stCondLst>
                            <p:childTnLst>
                              <p:par>
                                <p:cTn id="168" presetID="53" presetClass="entr" presetSubtype="16" fill="hold" grpId="0" nodeType="afterEffect">
                                  <p:stCondLst>
                                    <p:cond delay="0"/>
                                  </p:stCondLst>
                                  <p:childTnLst>
                                    <p:set>
                                      <p:cBhvr>
                                        <p:cTn id="169" dur="1" fill="hold">
                                          <p:stCondLst>
                                            <p:cond delay="0"/>
                                          </p:stCondLst>
                                        </p:cTn>
                                        <p:tgtEl>
                                          <p:spTgt spid="42"/>
                                        </p:tgtEl>
                                        <p:attrNameLst>
                                          <p:attrName>style.visibility</p:attrName>
                                        </p:attrNameLst>
                                      </p:cBhvr>
                                      <p:to>
                                        <p:strVal val="visible"/>
                                      </p:to>
                                    </p:set>
                                    <p:anim calcmode="lin" valueType="num">
                                      <p:cBhvr>
                                        <p:cTn id="170" dur="350" fill="hold"/>
                                        <p:tgtEl>
                                          <p:spTgt spid="42"/>
                                        </p:tgtEl>
                                        <p:attrNameLst>
                                          <p:attrName>ppt_w</p:attrName>
                                        </p:attrNameLst>
                                      </p:cBhvr>
                                      <p:tavLst>
                                        <p:tav tm="0">
                                          <p:val>
                                            <p:fltVal val="0"/>
                                          </p:val>
                                        </p:tav>
                                        <p:tav tm="100000">
                                          <p:val>
                                            <p:strVal val="#ppt_w"/>
                                          </p:val>
                                        </p:tav>
                                      </p:tavLst>
                                    </p:anim>
                                    <p:anim calcmode="lin" valueType="num">
                                      <p:cBhvr>
                                        <p:cTn id="171" dur="350" fill="hold"/>
                                        <p:tgtEl>
                                          <p:spTgt spid="42"/>
                                        </p:tgtEl>
                                        <p:attrNameLst>
                                          <p:attrName>ppt_h</p:attrName>
                                        </p:attrNameLst>
                                      </p:cBhvr>
                                      <p:tavLst>
                                        <p:tav tm="0">
                                          <p:val>
                                            <p:fltVal val="0"/>
                                          </p:val>
                                        </p:tav>
                                        <p:tav tm="100000">
                                          <p:val>
                                            <p:strVal val="#ppt_h"/>
                                          </p:val>
                                        </p:tav>
                                      </p:tavLst>
                                    </p:anim>
                                    <p:animEffect transition="in" filter="fade">
                                      <p:cBhvr>
                                        <p:cTn id="172" dur="350"/>
                                        <p:tgtEl>
                                          <p:spTgt spid="42"/>
                                        </p:tgtEl>
                                      </p:cBhvr>
                                    </p:animEffect>
                                  </p:childTnLst>
                                </p:cTn>
                              </p:par>
                            </p:childTnLst>
                          </p:cTn>
                        </p:par>
                        <p:par>
                          <p:cTn id="173" fill="hold">
                            <p:stCondLst>
                              <p:cond delay="700"/>
                            </p:stCondLst>
                            <p:childTnLst>
                              <p:par>
                                <p:cTn id="174" presetID="53" presetClass="entr" presetSubtype="16" fill="hold" grpId="0" nodeType="afterEffect">
                                  <p:stCondLst>
                                    <p:cond delay="0"/>
                                  </p:stCondLst>
                                  <p:childTnLst>
                                    <p:set>
                                      <p:cBhvr>
                                        <p:cTn id="175" dur="1" fill="hold">
                                          <p:stCondLst>
                                            <p:cond delay="0"/>
                                          </p:stCondLst>
                                        </p:cTn>
                                        <p:tgtEl>
                                          <p:spTgt spid="43"/>
                                        </p:tgtEl>
                                        <p:attrNameLst>
                                          <p:attrName>style.visibility</p:attrName>
                                        </p:attrNameLst>
                                      </p:cBhvr>
                                      <p:to>
                                        <p:strVal val="visible"/>
                                      </p:to>
                                    </p:set>
                                    <p:anim calcmode="lin" valueType="num">
                                      <p:cBhvr>
                                        <p:cTn id="176" dur="350" fill="hold"/>
                                        <p:tgtEl>
                                          <p:spTgt spid="43"/>
                                        </p:tgtEl>
                                        <p:attrNameLst>
                                          <p:attrName>ppt_w</p:attrName>
                                        </p:attrNameLst>
                                      </p:cBhvr>
                                      <p:tavLst>
                                        <p:tav tm="0">
                                          <p:val>
                                            <p:fltVal val="0"/>
                                          </p:val>
                                        </p:tav>
                                        <p:tav tm="100000">
                                          <p:val>
                                            <p:strVal val="#ppt_w"/>
                                          </p:val>
                                        </p:tav>
                                      </p:tavLst>
                                    </p:anim>
                                    <p:anim calcmode="lin" valueType="num">
                                      <p:cBhvr>
                                        <p:cTn id="177" dur="350" fill="hold"/>
                                        <p:tgtEl>
                                          <p:spTgt spid="43"/>
                                        </p:tgtEl>
                                        <p:attrNameLst>
                                          <p:attrName>ppt_h</p:attrName>
                                        </p:attrNameLst>
                                      </p:cBhvr>
                                      <p:tavLst>
                                        <p:tav tm="0">
                                          <p:val>
                                            <p:fltVal val="0"/>
                                          </p:val>
                                        </p:tav>
                                        <p:tav tm="100000">
                                          <p:val>
                                            <p:strVal val="#ppt_h"/>
                                          </p:val>
                                        </p:tav>
                                      </p:tavLst>
                                    </p:anim>
                                    <p:animEffect transition="in" filter="fade">
                                      <p:cBhvr>
                                        <p:cTn id="178" dur="350"/>
                                        <p:tgtEl>
                                          <p:spTgt spid="43"/>
                                        </p:tgtEl>
                                      </p:cBhvr>
                                    </p:animEffect>
                                  </p:childTnLst>
                                </p:cTn>
                              </p:par>
                            </p:childTnLst>
                          </p:cTn>
                        </p:par>
                        <p:par>
                          <p:cTn id="179" fill="hold">
                            <p:stCondLst>
                              <p:cond delay="1050"/>
                            </p:stCondLst>
                            <p:childTnLst>
                              <p:par>
                                <p:cTn id="180" presetID="53" presetClass="entr" presetSubtype="16" fill="hold" grpId="0" nodeType="afterEffect">
                                  <p:stCondLst>
                                    <p:cond delay="0"/>
                                  </p:stCondLst>
                                  <p:childTnLst>
                                    <p:set>
                                      <p:cBhvr>
                                        <p:cTn id="181" dur="1" fill="hold">
                                          <p:stCondLst>
                                            <p:cond delay="0"/>
                                          </p:stCondLst>
                                        </p:cTn>
                                        <p:tgtEl>
                                          <p:spTgt spid="44"/>
                                        </p:tgtEl>
                                        <p:attrNameLst>
                                          <p:attrName>style.visibility</p:attrName>
                                        </p:attrNameLst>
                                      </p:cBhvr>
                                      <p:to>
                                        <p:strVal val="visible"/>
                                      </p:to>
                                    </p:set>
                                    <p:anim calcmode="lin" valueType="num">
                                      <p:cBhvr>
                                        <p:cTn id="182" dur="350" fill="hold"/>
                                        <p:tgtEl>
                                          <p:spTgt spid="44"/>
                                        </p:tgtEl>
                                        <p:attrNameLst>
                                          <p:attrName>ppt_w</p:attrName>
                                        </p:attrNameLst>
                                      </p:cBhvr>
                                      <p:tavLst>
                                        <p:tav tm="0">
                                          <p:val>
                                            <p:fltVal val="0"/>
                                          </p:val>
                                        </p:tav>
                                        <p:tav tm="100000">
                                          <p:val>
                                            <p:strVal val="#ppt_w"/>
                                          </p:val>
                                        </p:tav>
                                      </p:tavLst>
                                    </p:anim>
                                    <p:anim calcmode="lin" valueType="num">
                                      <p:cBhvr>
                                        <p:cTn id="183" dur="350" fill="hold"/>
                                        <p:tgtEl>
                                          <p:spTgt spid="44"/>
                                        </p:tgtEl>
                                        <p:attrNameLst>
                                          <p:attrName>ppt_h</p:attrName>
                                        </p:attrNameLst>
                                      </p:cBhvr>
                                      <p:tavLst>
                                        <p:tav tm="0">
                                          <p:val>
                                            <p:fltVal val="0"/>
                                          </p:val>
                                        </p:tav>
                                        <p:tav tm="100000">
                                          <p:val>
                                            <p:strVal val="#ppt_h"/>
                                          </p:val>
                                        </p:tav>
                                      </p:tavLst>
                                    </p:anim>
                                    <p:animEffect transition="in" filter="fade">
                                      <p:cBhvr>
                                        <p:cTn id="184" dur="350"/>
                                        <p:tgtEl>
                                          <p:spTgt spid="44"/>
                                        </p:tgtEl>
                                      </p:cBhvr>
                                    </p:animEffect>
                                  </p:childTnLst>
                                </p:cTn>
                              </p:par>
                            </p:childTnLst>
                          </p:cTn>
                        </p:par>
                        <p:par>
                          <p:cTn id="185" fill="hold">
                            <p:stCondLst>
                              <p:cond delay="1400"/>
                            </p:stCondLst>
                            <p:childTnLst>
                              <p:par>
                                <p:cTn id="186" presetID="22" presetClass="entr" presetSubtype="4" fill="hold" nodeType="afterEffect">
                                  <p:stCondLst>
                                    <p:cond delay="0"/>
                                  </p:stCondLst>
                                  <p:childTnLst>
                                    <p:set>
                                      <p:cBhvr>
                                        <p:cTn id="187" dur="1" fill="hold">
                                          <p:stCondLst>
                                            <p:cond delay="0"/>
                                          </p:stCondLst>
                                        </p:cTn>
                                        <p:tgtEl>
                                          <p:spTgt spid="45"/>
                                        </p:tgtEl>
                                        <p:attrNameLst>
                                          <p:attrName>style.visibility</p:attrName>
                                        </p:attrNameLst>
                                      </p:cBhvr>
                                      <p:to>
                                        <p:strVal val="visible"/>
                                      </p:to>
                                    </p:set>
                                    <p:animEffect transition="in" filter="wipe(down)">
                                      <p:cBhvr>
                                        <p:cTn id="188" dur="350"/>
                                        <p:tgtEl>
                                          <p:spTgt spid="45"/>
                                        </p:tgtEl>
                                      </p:cBhvr>
                                    </p:animEffect>
                                  </p:childTnLst>
                                </p:cTn>
                              </p:par>
                            </p:childTnLst>
                          </p:cTn>
                        </p:par>
                        <p:par>
                          <p:cTn id="189" fill="hold">
                            <p:stCondLst>
                              <p:cond delay="1750"/>
                            </p:stCondLst>
                            <p:childTnLst>
                              <p:par>
                                <p:cTn id="190" presetID="53" presetClass="entr" presetSubtype="16" fill="hold" grpId="0" nodeType="afterEffect">
                                  <p:stCondLst>
                                    <p:cond delay="0"/>
                                  </p:stCondLst>
                                  <p:childTnLst>
                                    <p:set>
                                      <p:cBhvr>
                                        <p:cTn id="191" dur="1" fill="hold">
                                          <p:stCondLst>
                                            <p:cond delay="0"/>
                                          </p:stCondLst>
                                        </p:cTn>
                                        <p:tgtEl>
                                          <p:spTgt spid="46"/>
                                        </p:tgtEl>
                                        <p:attrNameLst>
                                          <p:attrName>style.visibility</p:attrName>
                                        </p:attrNameLst>
                                      </p:cBhvr>
                                      <p:to>
                                        <p:strVal val="visible"/>
                                      </p:to>
                                    </p:set>
                                    <p:anim calcmode="lin" valueType="num">
                                      <p:cBhvr>
                                        <p:cTn id="192" dur="350" fill="hold"/>
                                        <p:tgtEl>
                                          <p:spTgt spid="46"/>
                                        </p:tgtEl>
                                        <p:attrNameLst>
                                          <p:attrName>ppt_w</p:attrName>
                                        </p:attrNameLst>
                                      </p:cBhvr>
                                      <p:tavLst>
                                        <p:tav tm="0">
                                          <p:val>
                                            <p:fltVal val="0"/>
                                          </p:val>
                                        </p:tav>
                                        <p:tav tm="100000">
                                          <p:val>
                                            <p:strVal val="#ppt_w"/>
                                          </p:val>
                                        </p:tav>
                                      </p:tavLst>
                                    </p:anim>
                                    <p:anim calcmode="lin" valueType="num">
                                      <p:cBhvr>
                                        <p:cTn id="193" dur="350" fill="hold"/>
                                        <p:tgtEl>
                                          <p:spTgt spid="46"/>
                                        </p:tgtEl>
                                        <p:attrNameLst>
                                          <p:attrName>ppt_h</p:attrName>
                                        </p:attrNameLst>
                                      </p:cBhvr>
                                      <p:tavLst>
                                        <p:tav tm="0">
                                          <p:val>
                                            <p:fltVal val="0"/>
                                          </p:val>
                                        </p:tav>
                                        <p:tav tm="100000">
                                          <p:val>
                                            <p:strVal val="#ppt_h"/>
                                          </p:val>
                                        </p:tav>
                                      </p:tavLst>
                                    </p:anim>
                                    <p:animEffect transition="in" filter="fade">
                                      <p:cBhvr>
                                        <p:cTn id="194" dur="350"/>
                                        <p:tgtEl>
                                          <p:spTgt spid="46"/>
                                        </p:tgtEl>
                                      </p:cBhvr>
                                    </p:animEffect>
                                  </p:childTnLst>
                                </p:cTn>
                              </p:par>
                            </p:childTnLst>
                          </p:cTn>
                        </p:par>
                        <p:par>
                          <p:cTn id="195" fill="hold">
                            <p:stCondLst>
                              <p:cond delay="2100"/>
                            </p:stCondLst>
                            <p:childTnLst>
                              <p:par>
                                <p:cTn id="196" presetID="53" presetClass="entr" presetSubtype="16" fill="hold" grpId="0" nodeType="afterEffect">
                                  <p:stCondLst>
                                    <p:cond delay="0"/>
                                  </p:stCondLst>
                                  <p:childTnLst>
                                    <p:set>
                                      <p:cBhvr>
                                        <p:cTn id="197" dur="1" fill="hold">
                                          <p:stCondLst>
                                            <p:cond delay="0"/>
                                          </p:stCondLst>
                                        </p:cTn>
                                        <p:tgtEl>
                                          <p:spTgt spid="41"/>
                                        </p:tgtEl>
                                        <p:attrNameLst>
                                          <p:attrName>style.visibility</p:attrName>
                                        </p:attrNameLst>
                                      </p:cBhvr>
                                      <p:to>
                                        <p:strVal val="visible"/>
                                      </p:to>
                                    </p:set>
                                    <p:anim calcmode="lin" valueType="num">
                                      <p:cBhvr>
                                        <p:cTn id="198" dur="350" fill="hold"/>
                                        <p:tgtEl>
                                          <p:spTgt spid="41"/>
                                        </p:tgtEl>
                                        <p:attrNameLst>
                                          <p:attrName>ppt_w</p:attrName>
                                        </p:attrNameLst>
                                      </p:cBhvr>
                                      <p:tavLst>
                                        <p:tav tm="0">
                                          <p:val>
                                            <p:fltVal val="0"/>
                                          </p:val>
                                        </p:tav>
                                        <p:tav tm="100000">
                                          <p:val>
                                            <p:strVal val="#ppt_w"/>
                                          </p:val>
                                        </p:tav>
                                      </p:tavLst>
                                    </p:anim>
                                    <p:anim calcmode="lin" valueType="num">
                                      <p:cBhvr>
                                        <p:cTn id="199" dur="350" fill="hold"/>
                                        <p:tgtEl>
                                          <p:spTgt spid="41"/>
                                        </p:tgtEl>
                                        <p:attrNameLst>
                                          <p:attrName>ppt_h</p:attrName>
                                        </p:attrNameLst>
                                      </p:cBhvr>
                                      <p:tavLst>
                                        <p:tav tm="0">
                                          <p:val>
                                            <p:fltVal val="0"/>
                                          </p:val>
                                        </p:tav>
                                        <p:tav tm="100000">
                                          <p:val>
                                            <p:strVal val="#ppt_h"/>
                                          </p:val>
                                        </p:tav>
                                      </p:tavLst>
                                    </p:anim>
                                    <p:animEffect transition="in" filter="fade">
                                      <p:cBhvr>
                                        <p:cTn id="200" dur="350"/>
                                        <p:tgtEl>
                                          <p:spTgt spid="41"/>
                                        </p:tgtEl>
                                      </p:cBhvr>
                                    </p:animEffect>
                                  </p:childTnLst>
                                </p:cTn>
                              </p:par>
                              <p:par>
                                <p:cTn id="201" presetID="42" presetClass="entr" presetSubtype="0" fill="hold" grpId="0" nodeType="withEffect">
                                  <p:stCondLst>
                                    <p:cond delay="0"/>
                                  </p:stCondLst>
                                  <p:childTnLst>
                                    <p:set>
                                      <p:cBhvr>
                                        <p:cTn id="202" dur="1" fill="hold">
                                          <p:stCondLst>
                                            <p:cond delay="0"/>
                                          </p:stCondLst>
                                        </p:cTn>
                                        <p:tgtEl>
                                          <p:spTgt spid="47"/>
                                        </p:tgtEl>
                                        <p:attrNameLst>
                                          <p:attrName>style.visibility</p:attrName>
                                        </p:attrNameLst>
                                      </p:cBhvr>
                                      <p:to>
                                        <p:strVal val="visible"/>
                                      </p:to>
                                    </p:set>
                                    <p:animEffect transition="in" filter="fade">
                                      <p:cBhvr>
                                        <p:cTn id="203" dur="350"/>
                                        <p:tgtEl>
                                          <p:spTgt spid="47"/>
                                        </p:tgtEl>
                                      </p:cBhvr>
                                    </p:animEffect>
                                    <p:anim calcmode="lin" valueType="num">
                                      <p:cBhvr>
                                        <p:cTn id="204" dur="350" fill="hold"/>
                                        <p:tgtEl>
                                          <p:spTgt spid="47"/>
                                        </p:tgtEl>
                                        <p:attrNameLst>
                                          <p:attrName>ppt_x</p:attrName>
                                        </p:attrNameLst>
                                      </p:cBhvr>
                                      <p:tavLst>
                                        <p:tav tm="0">
                                          <p:val>
                                            <p:strVal val="#ppt_x"/>
                                          </p:val>
                                        </p:tav>
                                        <p:tav tm="100000">
                                          <p:val>
                                            <p:strVal val="#ppt_x"/>
                                          </p:val>
                                        </p:tav>
                                      </p:tavLst>
                                    </p:anim>
                                    <p:anim calcmode="lin" valueType="num">
                                      <p:cBhvr>
                                        <p:cTn id="205" dur="350" fill="hold"/>
                                        <p:tgtEl>
                                          <p:spTgt spid="47"/>
                                        </p:tgtEl>
                                        <p:attrNameLst>
                                          <p:attrName>ppt_y</p:attrName>
                                        </p:attrNameLst>
                                      </p:cBhvr>
                                      <p:tavLst>
                                        <p:tav tm="0">
                                          <p:val>
                                            <p:strVal val="#ppt_y+.1"/>
                                          </p:val>
                                        </p:tav>
                                        <p:tav tm="100000">
                                          <p:val>
                                            <p:strVal val="#ppt_y"/>
                                          </p:val>
                                        </p:tav>
                                      </p:tavLst>
                                    </p:anim>
                                  </p:childTnLst>
                                </p:cTn>
                              </p:par>
                              <p:par>
                                <p:cTn id="206" presetID="47" presetClass="entr" presetSubtype="0" fill="hold" grpId="0" nodeType="withEffect">
                                  <p:stCondLst>
                                    <p:cond delay="0"/>
                                  </p:stCondLst>
                                  <p:childTnLst>
                                    <p:set>
                                      <p:cBhvr>
                                        <p:cTn id="207" dur="1" fill="hold">
                                          <p:stCondLst>
                                            <p:cond delay="0"/>
                                          </p:stCondLst>
                                        </p:cTn>
                                        <p:tgtEl>
                                          <p:spTgt spid="48"/>
                                        </p:tgtEl>
                                        <p:attrNameLst>
                                          <p:attrName>style.visibility</p:attrName>
                                        </p:attrNameLst>
                                      </p:cBhvr>
                                      <p:to>
                                        <p:strVal val="visible"/>
                                      </p:to>
                                    </p:set>
                                    <p:animEffect transition="in" filter="fade">
                                      <p:cBhvr>
                                        <p:cTn id="208" dur="350"/>
                                        <p:tgtEl>
                                          <p:spTgt spid="48"/>
                                        </p:tgtEl>
                                      </p:cBhvr>
                                    </p:animEffect>
                                    <p:anim calcmode="lin" valueType="num">
                                      <p:cBhvr>
                                        <p:cTn id="209" dur="350" fill="hold"/>
                                        <p:tgtEl>
                                          <p:spTgt spid="48"/>
                                        </p:tgtEl>
                                        <p:attrNameLst>
                                          <p:attrName>ppt_x</p:attrName>
                                        </p:attrNameLst>
                                      </p:cBhvr>
                                      <p:tavLst>
                                        <p:tav tm="0">
                                          <p:val>
                                            <p:strVal val="#ppt_x"/>
                                          </p:val>
                                        </p:tav>
                                        <p:tav tm="100000">
                                          <p:val>
                                            <p:strVal val="#ppt_x"/>
                                          </p:val>
                                        </p:tav>
                                      </p:tavLst>
                                    </p:anim>
                                    <p:anim calcmode="lin" valueType="num">
                                      <p:cBhvr>
                                        <p:cTn id="210" dur="350" fill="hold"/>
                                        <p:tgtEl>
                                          <p:spTgt spid="48"/>
                                        </p:tgtEl>
                                        <p:attrNameLst>
                                          <p:attrName>ppt_y</p:attrName>
                                        </p:attrNameLst>
                                      </p:cBhvr>
                                      <p:tavLst>
                                        <p:tav tm="0">
                                          <p:val>
                                            <p:strVal val="#ppt_y-.1"/>
                                          </p:val>
                                        </p:tav>
                                        <p:tav tm="100000">
                                          <p:val>
                                            <p:strVal val="#ppt_y"/>
                                          </p:val>
                                        </p:tav>
                                      </p:tavLst>
                                    </p:anim>
                                  </p:childTnLst>
                                </p:cTn>
                              </p:par>
                            </p:childTnLst>
                          </p:cTn>
                        </p:par>
                        <p:par>
                          <p:cTn id="211" fill="hold">
                            <p:stCondLst>
                              <p:cond delay="2450"/>
                            </p:stCondLst>
                            <p:childTnLst>
                              <p:par>
                                <p:cTn id="212" presetID="22" presetClass="entr" presetSubtype="8" fill="hold" nodeType="afterEffect">
                                  <p:stCondLst>
                                    <p:cond delay="0"/>
                                  </p:stCondLst>
                                  <p:childTnLst>
                                    <p:set>
                                      <p:cBhvr>
                                        <p:cTn id="213" dur="1" fill="hold">
                                          <p:stCondLst>
                                            <p:cond delay="0"/>
                                          </p:stCondLst>
                                        </p:cTn>
                                        <p:tgtEl>
                                          <p:spTgt spid="61"/>
                                        </p:tgtEl>
                                        <p:attrNameLst>
                                          <p:attrName>style.visibility</p:attrName>
                                        </p:attrNameLst>
                                      </p:cBhvr>
                                      <p:to>
                                        <p:strVal val="visible"/>
                                      </p:to>
                                    </p:set>
                                    <p:animEffect transition="in" filter="wipe(left)">
                                      <p:cBhvr>
                                        <p:cTn id="214" dur="350"/>
                                        <p:tgtEl>
                                          <p:spTgt spid="61"/>
                                        </p:tgtEl>
                                      </p:cBhvr>
                                    </p:animEffect>
                                  </p:childTnLst>
                                </p:cTn>
                              </p:par>
                            </p:childTnLst>
                          </p:cTn>
                        </p:par>
                      </p:childTnLst>
                    </p:cTn>
                  </p:par>
                  <p:par>
                    <p:cTn id="215" fill="hold">
                      <p:stCondLst>
                        <p:cond delay="indefinite"/>
                      </p:stCondLst>
                      <p:childTnLst>
                        <p:par>
                          <p:cTn id="216" fill="hold">
                            <p:stCondLst>
                              <p:cond delay="0"/>
                            </p:stCondLst>
                            <p:childTnLst>
                              <p:par>
                                <p:cTn id="217" presetID="22" presetClass="entr" presetSubtype="8" fill="hold" nodeType="clickEffect">
                                  <p:stCondLst>
                                    <p:cond delay="0"/>
                                  </p:stCondLst>
                                  <p:childTnLst>
                                    <p:set>
                                      <p:cBhvr>
                                        <p:cTn id="218" dur="1" fill="hold">
                                          <p:stCondLst>
                                            <p:cond delay="0"/>
                                          </p:stCondLst>
                                        </p:cTn>
                                        <p:tgtEl>
                                          <p:spTgt spid="9"/>
                                        </p:tgtEl>
                                        <p:attrNameLst>
                                          <p:attrName>style.visibility</p:attrName>
                                        </p:attrNameLst>
                                      </p:cBhvr>
                                      <p:to>
                                        <p:strVal val="visible"/>
                                      </p:to>
                                    </p:set>
                                    <p:animEffect transition="in" filter="wipe(left)">
                                      <p:cBhvr>
                                        <p:cTn id="219" dur="350"/>
                                        <p:tgtEl>
                                          <p:spTgt spid="9"/>
                                        </p:tgtEl>
                                      </p:cBhvr>
                                    </p:animEffect>
                                  </p:childTnLst>
                                </p:cTn>
                              </p:par>
                            </p:childTnLst>
                          </p:cTn>
                        </p:par>
                        <p:par>
                          <p:cTn id="220" fill="hold">
                            <p:stCondLst>
                              <p:cond delay="350"/>
                            </p:stCondLst>
                            <p:childTnLst>
                              <p:par>
                                <p:cTn id="221" presetID="53" presetClass="entr" presetSubtype="16" fill="hold" grpId="0" nodeType="afterEffect">
                                  <p:stCondLst>
                                    <p:cond delay="0"/>
                                  </p:stCondLst>
                                  <p:childTnLst>
                                    <p:set>
                                      <p:cBhvr>
                                        <p:cTn id="222" dur="1" fill="hold">
                                          <p:stCondLst>
                                            <p:cond delay="0"/>
                                          </p:stCondLst>
                                        </p:cTn>
                                        <p:tgtEl>
                                          <p:spTgt spid="51"/>
                                        </p:tgtEl>
                                        <p:attrNameLst>
                                          <p:attrName>style.visibility</p:attrName>
                                        </p:attrNameLst>
                                      </p:cBhvr>
                                      <p:to>
                                        <p:strVal val="visible"/>
                                      </p:to>
                                    </p:set>
                                    <p:anim calcmode="lin" valueType="num">
                                      <p:cBhvr>
                                        <p:cTn id="223" dur="350" fill="hold"/>
                                        <p:tgtEl>
                                          <p:spTgt spid="51"/>
                                        </p:tgtEl>
                                        <p:attrNameLst>
                                          <p:attrName>ppt_w</p:attrName>
                                        </p:attrNameLst>
                                      </p:cBhvr>
                                      <p:tavLst>
                                        <p:tav tm="0">
                                          <p:val>
                                            <p:fltVal val="0"/>
                                          </p:val>
                                        </p:tav>
                                        <p:tav tm="100000">
                                          <p:val>
                                            <p:strVal val="#ppt_w"/>
                                          </p:val>
                                        </p:tav>
                                      </p:tavLst>
                                    </p:anim>
                                    <p:anim calcmode="lin" valueType="num">
                                      <p:cBhvr>
                                        <p:cTn id="224" dur="350" fill="hold"/>
                                        <p:tgtEl>
                                          <p:spTgt spid="51"/>
                                        </p:tgtEl>
                                        <p:attrNameLst>
                                          <p:attrName>ppt_h</p:attrName>
                                        </p:attrNameLst>
                                      </p:cBhvr>
                                      <p:tavLst>
                                        <p:tav tm="0">
                                          <p:val>
                                            <p:fltVal val="0"/>
                                          </p:val>
                                        </p:tav>
                                        <p:tav tm="100000">
                                          <p:val>
                                            <p:strVal val="#ppt_h"/>
                                          </p:val>
                                        </p:tav>
                                      </p:tavLst>
                                    </p:anim>
                                    <p:animEffect transition="in" filter="fade">
                                      <p:cBhvr>
                                        <p:cTn id="225" dur="350"/>
                                        <p:tgtEl>
                                          <p:spTgt spid="51"/>
                                        </p:tgtEl>
                                      </p:cBhvr>
                                    </p:animEffect>
                                  </p:childTnLst>
                                </p:cTn>
                              </p:par>
                            </p:childTnLst>
                          </p:cTn>
                        </p:par>
                        <p:par>
                          <p:cTn id="226" fill="hold">
                            <p:stCondLst>
                              <p:cond delay="700"/>
                            </p:stCondLst>
                            <p:childTnLst>
                              <p:par>
                                <p:cTn id="227" presetID="53" presetClass="entr" presetSubtype="16" fill="hold" grpId="0" nodeType="afterEffect">
                                  <p:stCondLst>
                                    <p:cond delay="0"/>
                                  </p:stCondLst>
                                  <p:childTnLst>
                                    <p:set>
                                      <p:cBhvr>
                                        <p:cTn id="228" dur="1" fill="hold">
                                          <p:stCondLst>
                                            <p:cond delay="0"/>
                                          </p:stCondLst>
                                        </p:cTn>
                                        <p:tgtEl>
                                          <p:spTgt spid="52"/>
                                        </p:tgtEl>
                                        <p:attrNameLst>
                                          <p:attrName>style.visibility</p:attrName>
                                        </p:attrNameLst>
                                      </p:cBhvr>
                                      <p:to>
                                        <p:strVal val="visible"/>
                                      </p:to>
                                    </p:set>
                                    <p:anim calcmode="lin" valueType="num">
                                      <p:cBhvr>
                                        <p:cTn id="229" dur="350" fill="hold"/>
                                        <p:tgtEl>
                                          <p:spTgt spid="52"/>
                                        </p:tgtEl>
                                        <p:attrNameLst>
                                          <p:attrName>ppt_w</p:attrName>
                                        </p:attrNameLst>
                                      </p:cBhvr>
                                      <p:tavLst>
                                        <p:tav tm="0">
                                          <p:val>
                                            <p:fltVal val="0"/>
                                          </p:val>
                                        </p:tav>
                                        <p:tav tm="100000">
                                          <p:val>
                                            <p:strVal val="#ppt_w"/>
                                          </p:val>
                                        </p:tav>
                                      </p:tavLst>
                                    </p:anim>
                                    <p:anim calcmode="lin" valueType="num">
                                      <p:cBhvr>
                                        <p:cTn id="230" dur="350" fill="hold"/>
                                        <p:tgtEl>
                                          <p:spTgt spid="52"/>
                                        </p:tgtEl>
                                        <p:attrNameLst>
                                          <p:attrName>ppt_h</p:attrName>
                                        </p:attrNameLst>
                                      </p:cBhvr>
                                      <p:tavLst>
                                        <p:tav tm="0">
                                          <p:val>
                                            <p:fltVal val="0"/>
                                          </p:val>
                                        </p:tav>
                                        <p:tav tm="100000">
                                          <p:val>
                                            <p:strVal val="#ppt_h"/>
                                          </p:val>
                                        </p:tav>
                                      </p:tavLst>
                                    </p:anim>
                                    <p:animEffect transition="in" filter="fade">
                                      <p:cBhvr>
                                        <p:cTn id="231" dur="350"/>
                                        <p:tgtEl>
                                          <p:spTgt spid="52"/>
                                        </p:tgtEl>
                                      </p:cBhvr>
                                    </p:animEffect>
                                  </p:childTnLst>
                                </p:cTn>
                              </p:par>
                            </p:childTnLst>
                          </p:cTn>
                        </p:par>
                        <p:par>
                          <p:cTn id="232" fill="hold">
                            <p:stCondLst>
                              <p:cond delay="1050"/>
                            </p:stCondLst>
                            <p:childTnLst>
                              <p:par>
                                <p:cTn id="233" presetID="53" presetClass="entr" presetSubtype="16" fill="hold" grpId="0" nodeType="afterEffect">
                                  <p:stCondLst>
                                    <p:cond delay="0"/>
                                  </p:stCondLst>
                                  <p:childTnLst>
                                    <p:set>
                                      <p:cBhvr>
                                        <p:cTn id="234" dur="1" fill="hold">
                                          <p:stCondLst>
                                            <p:cond delay="0"/>
                                          </p:stCondLst>
                                        </p:cTn>
                                        <p:tgtEl>
                                          <p:spTgt spid="49"/>
                                        </p:tgtEl>
                                        <p:attrNameLst>
                                          <p:attrName>style.visibility</p:attrName>
                                        </p:attrNameLst>
                                      </p:cBhvr>
                                      <p:to>
                                        <p:strVal val="visible"/>
                                      </p:to>
                                    </p:set>
                                    <p:anim calcmode="lin" valueType="num">
                                      <p:cBhvr>
                                        <p:cTn id="235" dur="350" fill="hold"/>
                                        <p:tgtEl>
                                          <p:spTgt spid="49"/>
                                        </p:tgtEl>
                                        <p:attrNameLst>
                                          <p:attrName>ppt_w</p:attrName>
                                        </p:attrNameLst>
                                      </p:cBhvr>
                                      <p:tavLst>
                                        <p:tav tm="0">
                                          <p:val>
                                            <p:fltVal val="0"/>
                                          </p:val>
                                        </p:tav>
                                        <p:tav tm="100000">
                                          <p:val>
                                            <p:strVal val="#ppt_w"/>
                                          </p:val>
                                        </p:tav>
                                      </p:tavLst>
                                    </p:anim>
                                    <p:anim calcmode="lin" valueType="num">
                                      <p:cBhvr>
                                        <p:cTn id="236" dur="350" fill="hold"/>
                                        <p:tgtEl>
                                          <p:spTgt spid="49"/>
                                        </p:tgtEl>
                                        <p:attrNameLst>
                                          <p:attrName>ppt_h</p:attrName>
                                        </p:attrNameLst>
                                      </p:cBhvr>
                                      <p:tavLst>
                                        <p:tav tm="0">
                                          <p:val>
                                            <p:fltVal val="0"/>
                                          </p:val>
                                        </p:tav>
                                        <p:tav tm="100000">
                                          <p:val>
                                            <p:strVal val="#ppt_h"/>
                                          </p:val>
                                        </p:tav>
                                      </p:tavLst>
                                    </p:anim>
                                    <p:animEffect transition="in" filter="fade">
                                      <p:cBhvr>
                                        <p:cTn id="237" dur="350"/>
                                        <p:tgtEl>
                                          <p:spTgt spid="49"/>
                                        </p:tgtEl>
                                      </p:cBhvr>
                                    </p:animEffect>
                                  </p:childTnLst>
                                </p:cTn>
                              </p:par>
                              <p:par>
                                <p:cTn id="238" presetID="47" presetClass="entr" presetSubtype="0" fill="hold" grpId="0" nodeType="withEffect">
                                  <p:stCondLst>
                                    <p:cond delay="0"/>
                                  </p:stCondLst>
                                  <p:childTnLst>
                                    <p:set>
                                      <p:cBhvr>
                                        <p:cTn id="239" dur="1" fill="hold">
                                          <p:stCondLst>
                                            <p:cond delay="0"/>
                                          </p:stCondLst>
                                        </p:cTn>
                                        <p:tgtEl>
                                          <p:spTgt spid="55"/>
                                        </p:tgtEl>
                                        <p:attrNameLst>
                                          <p:attrName>style.visibility</p:attrName>
                                        </p:attrNameLst>
                                      </p:cBhvr>
                                      <p:to>
                                        <p:strVal val="visible"/>
                                      </p:to>
                                    </p:set>
                                    <p:animEffect transition="in" filter="fade">
                                      <p:cBhvr>
                                        <p:cTn id="240" dur="350"/>
                                        <p:tgtEl>
                                          <p:spTgt spid="55"/>
                                        </p:tgtEl>
                                      </p:cBhvr>
                                    </p:animEffect>
                                    <p:anim calcmode="lin" valueType="num">
                                      <p:cBhvr>
                                        <p:cTn id="241" dur="350" fill="hold"/>
                                        <p:tgtEl>
                                          <p:spTgt spid="55"/>
                                        </p:tgtEl>
                                        <p:attrNameLst>
                                          <p:attrName>ppt_x</p:attrName>
                                        </p:attrNameLst>
                                      </p:cBhvr>
                                      <p:tavLst>
                                        <p:tav tm="0">
                                          <p:val>
                                            <p:strVal val="#ppt_x"/>
                                          </p:val>
                                        </p:tav>
                                        <p:tav tm="100000">
                                          <p:val>
                                            <p:strVal val="#ppt_x"/>
                                          </p:val>
                                        </p:tav>
                                      </p:tavLst>
                                    </p:anim>
                                    <p:anim calcmode="lin" valueType="num">
                                      <p:cBhvr>
                                        <p:cTn id="242" dur="35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animBg="1"/>
      <p:bldP spid="18" grpId="0" animBg="1"/>
      <p:bldP spid="21" grpId="0" animBg="1"/>
      <p:bldP spid="22" grpId="0"/>
      <p:bldP spid="23" grpId="0"/>
      <p:bldP spid="24" grpId="0" animBg="1"/>
      <p:bldP spid="26" grpId="0" animBg="1"/>
      <p:bldP spid="27" grpId="0" animBg="1"/>
      <p:bldP spid="28" grpId="0" animBg="1"/>
      <p:bldP spid="30" grpId="0" animBg="1"/>
      <p:bldP spid="31" grpId="0"/>
      <p:bldP spid="32" grpId="0"/>
      <p:bldP spid="33" grpId="0" animBg="1"/>
      <p:bldP spid="34" grpId="0" animBg="1"/>
      <p:bldP spid="35" grpId="0" animBg="1"/>
      <p:bldP spid="36" grpId="0" animBg="1"/>
      <p:bldP spid="38" grpId="0" animBg="1"/>
      <p:bldP spid="39" grpId="0"/>
      <p:bldP spid="40" grpId="0"/>
      <p:bldP spid="41" grpId="0" animBg="1"/>
      <p:bldP spid="42" grpId="0" animBg="1"/>
      <p:bldP spid="43" grpId="0" animBg="1"/>
      <p:bldP spid="44" grpId="0" animBg="1"/>
      <p:bldP spid="46" grpId="0" animBg="1"/>
      <p:bldP spid="47" grpId="0"/>
      <p:bldP spid="48" grpId="0"/>
      <p:bldP spid="49" grpId="0" animBg="1"/>
      <p:bldP spid="51" grpId="0" animBg="1"/>
      <p:bldP spid="52" grpId="0" animBg="1"/>
      <p:bldP spid="5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D6A6042-1650-41BB-AE67-B21F4D2B5290}"/>
              </a:ext>
            </a:extLst>
          </p:cNvPr>
          <p:cNvPicPr>
            <a:picLocks noChangeAspect="1"/>
          </p:cNvPicPr>
          <p:nvPr/>
        </p:nvPicPr>
        <p:blipFill rotWithShape="1">
          <a:blip r:embed="rId3">
            <a:extLst>
              <a:ext uri="{28A0092B-C50C-407E-A947-70E740481C1C}">
                <a14:useLocalDpi xmlns:a14="http://schemas.microsoft.com/office/drawing/2010/main" val="0"/>
              </a:ext>
            </a:extLst>
          </a:blip>
          <a:srcRect l="18368" t="1974" r="22883" b="4765"/>
          <a:stretch/>
        </p:blipFill>
        <p:spPr>
          <a:xfrm>
            <a:off x="6148435" y="114300"/>
            <a:ext cx="6043565" cy="6395847"/>
          </a:xfrm>
          <a:prstGeom prst="rect">
            <a:avLst/>
          </a:prstGeom>
        </p:spPr>
      </p:pic>
      <p:pic>
        <p:nvPicPr>
          <p:cNvPr id="19" name="Picture 18">
            <a:extLst>
              <a:ext uri="{FF2B5EF4-FFF2-40B4-BE49-F238E27FC236}">
                <a16:creationId xmlns:a16="http://schemas.microsoft.com/office/drawing/2014/main" id="{786F42DB-BA03-470D-B41E-2D23A07E5F40}"/>
              </a:ext>
            </a:extLst>
          </p:cNvPr>
          <p:cNvPicPr>
            <a:picLocks noChangeAspect="1"/>
          </p:cNvPicPr>
          <p:nvPr/>
        </p:nvPicPr>
        <p:blipFill rotWithShape="1">
          <a:blip r:embed="rId4">
            <a:extLst>
              <a:ext uri="{28A0092B-C50C-407E-A947-70E740481C1C}">
                <a14:useLocalDpi xmlns:a14="http://schemas.microsoft.com/office/drawing/2010/main" val="0"/>
              </a:ext>
            </a:extLst>
          </a:blip>
          <a:srcRect l="17481" t="24213" r="17910" b="15000"/>
          <a:stretch/>
        </p:blipFill>
        <p:spPr>
          <a:xfrm>
            <a:off x="338657" y="1762125"/>
            <a:ext cx="5255849" cy="3821114"/>
          </a:xfrm>
          <a:prstGeom prst="rect">
            <a:avLst/>
          </a:prstGeom>
        </p:spPr>
      </p:pic>
      <p:sp>
        <p:nvSpPr>
          <p:cNvPr id="20" name="Rectangle 19">
            <a:extLst>
              <a:ext uri="{FF2B5EF4-FFF2-40B4-BE49-F238E27FC236}">
                <a16:creationId xmlns:a16="http://schemas.microsoft.com/office/drawing/2014/main" id="{BA34D8FB-A968-4C0B-8BA9-F96E95E269E9}"/>
              </a:ext>
            </a:extLst>
          </p:cNvPr>
          <p:cNvSpPr/>
          <p:nvPr/>
        </p:nvSpPr>
        <p:spPr>
          <a:xfrm flipH="1">
            <a:off x="-1" y="787400"/>
            <a:ext cx="3041651" cy="450850"/>
          </a:xfrm>
          <a:prstGeom prst="rect">
            <a:avLst/>
          </a:prstGeom>
          <a:solidFill>
            <a:srgbClr val="417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3763B11-0800-4274-AB38-33E77D8DFA5F}"/>
              </a:ext>
            </a:extLst>
          </p:cNvPr>
          <p:cNvSpPr>
            <a:spLocks noGrp="1"/>
          </p:cNvSpPr>
          <p:nvPr>
            <p:ph type="title"/>
          </p:nvPr>
        </p:nvSpPr>
        <p:spPr>
          <a:xfrm>
            <a:off x="861333" y="554977"/>
            <a:ext cx="10515600" cy="1325563"/>
          </a:xfrm>
        </p:spPr>
        <p:txBody>
          <a:bodyPr>
            <a:normAutofit/>
          </a:bodyPr>
          <a:lstStyle/>
          <a:p>
            <a:r>
              <a:rPr lang="en-US" sz="3200" dirty="0">
                <a:solidFill>
                  <a:schemeClr val="bg1">
                    <a:lumMod val="95000"/>
                  </a:schemeClr>
                </a:solidFill>
                <a:latin typeface="Aharoni" panose="02010803020104030203" pitchFamily="2" charset="-79"/>
                <a:cs typeface="Aharoni" panose="02010803020104030203" pitchFamily="2" charset="-79"/>
              </a:rPr>
              <a:t>Strategy </a:t>
            </a:r>
            <a:r>
              <a:rPr lang="en-US" dirty="0">
                <a:solidFill>
                  <a:schemeClr val="bg1">
                    <a:lumMod val="95000"/>
                  </a:schemeClr>
                </a:solidFill>
                <a:latin typeface="Aharoni" panose="02010803020104030203" pitchFamily="2" charset="-79"/>
                <a:cs typeface="Aharoni" panose="02010803020104030203" pitchFamily="2" charset="-79"/>
              </a:rPr>
              <a:t>1</a:t>
            </a:r>
            <a:r>
              <a:rPr lang="en-US" sz="3200" dirty="0">
                <a:solidFill>
                  <a:schemeClr val="bg1">
                    <a:lumMod val="95000"/>
                  </a:schemeClr>
                </a:solidFill>
                <a:latin typeface="Aharoni" panose="02010803020104030203" pitchFamily="2" charset="-79"/>
                <a:cs typeface="Aharoni" panose="02010803020104030203" pitchFamily="2" charset="-79"/>
              </a:rPr>
              <a:t>: </a:t>
            </a:r>
            <a:r>
              <a:rPr lang="en-US" sz="3200" dirty="0">
                <a:solidFill>
                  <a:schemeClr val="bg2">
                    <a:lumMod val="25000"/>
                  </a:schemeClr>
                </a:solidFill>
                <a:latin typeface="Aharoni" panose="02010803020104030203" pitchFamily="2" charset="-79"/>
                <a:cs typeface="Aharoni" panose="02010803020104030203" pitchFamily="2" charset="-79"/>
              </a:rPr>
              <a:t>Building </a:t>
            </a:r>
            <a:br>
              <a:rPr lang="en-US" sz="3200" dirty="0">
                <a:solidFill>
                  <a:schemeClr val="bg2">
                    <a:lumMod val="25000"/>
                  </a:schemeClr>
                </a:solidFill>
                <a:latin typeface="Aharoni" panose="02010803020104030203" pitchFamily="2" charset="-79"/>
                <a:cs typeface="Aharoni" panose="02010803020104030203" pitchFamily="2" charset="-79"/>
              </a:rPr>
            </a:br>
            <a:r>
              <a:rPr lang="en-US" sz="3200" dirty="0">
                <a:solidFill>
                  <a:schemeClr val="bg2">
                    <a:lumMod val="25000"/>
                  </a:schemeClr>
                </a:solidFill>
                <a:latin typeface="Aharoni" panose="02010803020104030203" pitchFamily="2" charset="-79"/>
                <a:cs typeface="Aharoni" panose="02010803020104030203" pitchFamily="2" charset="-79"/>
              </a:rPr>
              <a:t>                   Orientation </a:t>
            </a:r>
          </a:p>
        </p:txBody>
      </p:sp>
      <p:sp>
        <p:nvSpPr>
          <p:cNvPr id="15" name="Slide Number Placeholder 14">
            <a:extLst>
              <a:ext uri="{FF2B5EF4-FFF2-40B4-BE49-F238E27FC236}">
                <a16:creationId xmlns:a16="http://schemas.microsoft.com/office/drawing/2014/main" id="{247661C6-4AB4-4C76-8663-782612194033}"/>
              </a:ext>
            </a:extLst>
          </p:cNvPr>
          <p:cNvSpPr>
            <a:spLocks noGrp="1"/>
          </p:cNvSpPr>
          <p:nvPr>
            <p:ph type="sldNum" sz="quarter" idx="12"/>
          </p:nvPr>
        </p:nvSpPr>
        <p:spPr>
          <a:xfrm>
            <a:off x="8905875" y="6470650"/>
            <a:ext cx="2743200" cy="365125"/>
          </a:xfrm>
        </p:spPr>
        <p:txBody>
          <a:bodyPr/>
          <a:lstStyle/>
          <a:p>
            <a:fld id="{92BC0347-EB0D-4354-90DB-E3443D283F0D}" type="slidenum">
              <a:rPr lang="en-US" smtClean="0"/>
              <a:t>13</a:t>
            </a:fld>
            <a:endParaRPr lang="en-US" dirty="0"/>
          </a:p>
        </p:txBody>
      </p:sp>
      <p:pic>
        <p:nvPicPr>
          <p:cNvPr id="21" name="Picture 20">
            <a:extLst>
              <a:ext uri="{FF2B5EF4-FFF2-40B4-BE49-F238E27FC236}">
                <a16:creationId xmlns:a16="http://schemas.microsoft.com/office/drawing/2014/main" id="{DE0E1836-6299-45A9-A48D-62552987F5C0}"/>
              </a:ext>
            </a:extLst>
          </p:cNvPr>
          <p:cNvPicPr/>
          <p:nvPr/>
        </p:nvPicPr>
        <p:blipFill>
          <a:blip r:embed="rId5"/>
          <a:stretch>
            <a:fillRect/>
          </a:stretch>
        </p:blipFill>
        <p:spPr>
          <a:xfrm>
            <a:off x="6391275" y="6024880"/>
            <a:ext cx="381635" cy="445770"/>
          </a:xfrm>
          <a:prstGeom prst="rect">
            <a:avLst/>
          </a:prstGeom>
        </p:spPr>
      </p:pic>
      <p:sp>
        <p:nvSpPr>
          <p:cNvPr id="22" name="Title 1">
            <a:extLst>
              <a:ext uri="{FF2B5EF4-FFF2-40B4-BE49-F238E27FC236}">
                <a16:creationId xmlns:a16="http://schemas.microsoft.com/office/drawing/2014/main" id="{87088CE1-FDD9-4EDC-B71E-CB990C335FA8}"/>
              </a:ext>
            </a:extLst>
          </p:cNvPr>
          <p:cNvSpPr txBox="1">
            <a:spLocks/>
          </p:cNvSpPr>
          <p:nvPr/>
        </p:nvSpPr>
        <p:spPr>
          <a:xfrm>
            <a:off x="6934200" y="6400800"/>
            <a:ext cx="1971675" cy="5214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a:solidFill>
                  <a:schemeClr val="bg2">
                    <a:lumMod val="25000"/>
                  </a:schemeClr>
                </a:solidFill>
                <a:latin typeface="Aharoni" panose="02010803020104030203" pitchFamily="2" charset="-79"/>
                <a:cs typeface="Aharoni" panose="02010803020104030203" pitchFamily="2" charset="-79"/>
              </a:rPr>
              <a:t>PLAN</a:t>
            </a:r>
          </a:p>
          <a:p>
            <a:r>
              <a:rPr lang="en-US" sz="800" dirty="0">
                <a:solidFill>
                  <a:schemeClr val="bg2">
                    <a:lumMod val="25000"/>
                  </a:schemeClr>
                </a:solidFill>
                <a:latin typeface="Aharoni" panose="02010803020104030203" pitchFamily="2" charset="-79"/>
                <a:cs typeface="Aharoni" panose="02010803020104030203" pitchFamily="2" charset="-79"/>
              </a:rPr>
              <a:t>Not To Scale</a:t>
            </a:r>
          </a:p>
        </p:txBody>
      </p:sp>
      <p:cxnSp>
        <p:nvCxnSpPr>
          <p:cNvPr id="24" name="Straight Connector 23">
            <a:extLst>
              <a:ext uri="{FF2B5EF4-FFF2-40B4-BE49-F238E27FC236}">
                <a16:creationId xmlns:a16="http://schemas.microsoft.com/office/drawing/2014/main" id="{7EA7F547-4C80-4775-8C91-5ABB5F3A508F}"/>
              </a:ext>
            </a:extLst>
          </p:cNvPr>
          <p:cNvCxnSpPr>
            <a:cxnSpLocks/>
          </p:cNvCxnSpPr>
          <p:nvPr/>
        </p:nvCxnSpPr>
        <p:spPr>
          <a:xfrm>
            <a:off x="7015163" y="6667583"/>
            <a:ext cx="1518590" cy="0"/>
          </a:xfrm>
          <a:prstGeom prst="line">
            <a:avLst/>
          </a:prstGeom>
          <a:ln w="1905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sp>
        <p:nvSpPr>
          <p:cNvPr id="26" name="Title 1">
            <a:extLst>
              <a:ext uri="{FF2B5EF4-FFF2-40B4-BE49-F238E27FC236}">
                <a16:creationId xmlns:a16="http://schemas.microsoft.com/office/drawing/2014/main" id="{245D16BC-7BFB-4925-88B0-B8B3816503C3}"/>
              </a:ext>
            </a:extLst>
          </p:cNvPr>
          <p:cNvSpPr txBox="1">
            <a:spLocks/>
          </p:cNvSpPr>
          <p:nvPr/>
        </p:nvSpPr>
        <p:spPr>
          <a:xfrm>
            <a:off x="6870568" y="2844817"/>
            <a:ext cx="1971675" cy="5214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a:solidFill>
                  <a:schemeClr val="bg2">
                    <a:lumMod val="25000"/>
                  </a:schemeClr>
                </a:solidFill>
                <a:latin typeface="Aharoni" panose="02010803020104030203" pitchFamily="2" charset="-79"/>
                <a:cs typeface="Aharoni" panose="02010803020104030203" pitchFamily="2" charset="-79"/>
              </a:rPr>
              <a:t>SOUTH ELEVATION</a:t>
            </a:r>
          </a:p>
          <a:p>
            <a:r>
              <a:rPr lang="en-US" sz="800" dirty="0">
                <a:solidFill>
                  <a:schemeClr val="bg2">
                    <a:lumMod val="25000"/>
                  </a:schemeClr>
                </a:solidFill>
                <a:latin typeface="Aharoni" panose="02010803020104030203" pitchFamily="2" charset="-79"/>
                <a:cs typeface="Aharoni" panose="02010803020104030203" pitchFamily="2" charset="-79"/>
              </a:rPr>
              <a:t>Not To Scale</a:t>
            </a:r>
          </a:p>
        </p:txBody>
      </p:sp>
      <p:cxnSp>
        <p:nvCxnSpPr>
          <p:cNvPr id="27" name="Straight Connector 26">
            <a:extLst>
              <a:ext uri="{FF2B5EF4-FFF2-40B4-BE49-F238E27FC236}">
                <a16:creationId xmlns:a16="http://schemas.microsoft.com/office/drawing/2014/main" id="{07FD10AD-5524-4C30-972F-11AB42043059}"/>
              </a:ext>
            </a:extLst>
          </p:cNvPr>
          <p:cNvCxnSpPr>
            <a:cxnSpLocks/>
          </p:cNvCxnSpPr>
          <p:nvPr/>
        </p:nvCxnSpPr>
        <p:spPr>
          <a:xfrm>
            <a:off x="6951531" y="3111600"/>
            <a:ext cx="1582222" cy="0"/>
          </a:xfrm>
          <a:prstGeom prst="line">
            <a:avLst/>
          </a:prstGeom>
          <a:ln w="1905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sp>
        <p:nvSpPr>
          <p:cNvPr id="69" name="Arrow: Striped Right 68">
            <a:extLst>
              <a:ext uri="{FF2B5EF4-FFF2-40B4-BE49-F238E27FC236}">
                <a16:creationId xmlns:a16="http://schemas.microsoft.com/office/drawing/2014/main" id="{4E1FDCF1-FD65-4BD9-9423-EC3DF9531EB4}"/>
              </a:ext>
            </a:extLst>
          </p:cNvPr>
          <p:cNvSpPr/>
          <p:nvPr/>
        </p:nvSpPr>
        <p:spPr>
          <a:xfrm rot="3009072">
            <a:off x="1964254" y="3155226"/>
            <a:ext cx="724575" cy="223382"/>
          </a:xfrm>
          <a:prstGeom prst="striped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Arrow: Striped Right 69">
            <a:extLst>
              <a:ext uri="{FF2B5EF4-FFF2-40B4-BE49-F238E27FC236}">
                <a16:creationId xmlns:a16="http://schemas.microsoft.com/office/drawing/2014/main" id="{91A1B886-E48E-4B68-B692-822CBCAE4210}"/>
              </a:ext>
            </a:extLst>
          </p:cNvPr>
          <p:cNvSpPr/>
          <p:nvPr/>
        </p:nvSpPr>
        <p:spPr>
          <a:xfrm rot="3009072">
            <a:off x="1646363" y="3317307"/>
            <a:ext cx="724575" cy="223382"/>
          </a:xfrm>
          <a:prstGeom prst="striped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Arrow: Striped Right 70">
            <a:extLst>
              <a:ext uri="{FF2B5EF4-FFF2-40B4-BE49-F238E27FC236}">
                <a16:creationId xmlns:a16="http://schemas.microsoft.com/office/drawing/2014/main" id="{91BFCAA6-A53C-46CA-8B0A-6442F6F5658D}"/>
              </a:ext>
            </a:extLst>
          </p:cNvPr>
          <p:cNvSpPr/>
          <p:nvPr/>
        </p:nvSpPr>
        <p:spPr>
          <a:xfrm rot="3009072">
            <a:off x="2292440" y="2967599"/>
            <a:ext cx="724575" cy="223382"/>
          </a:xfrm>
          <a:prstGeom prst="striped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Diamond 73">
            <a:extLst>
              <a:ext uri="{FF2B5EF4-FFF2-40B4-BE49-F238E27FC236}">
                <a16:creationId xmlns:a16="http://schemas.microsoft.com/office/drawing/2014/main" id="{3F8E4DBF-5C39-40E3-B743-3755B84ACE95}"/>
              </a:ext>
            </a:extLst>
          </p:cNvPr>
          <p:cNvSpPr/>
          <p:nvPr/>
        </p:nvSpPr>
        <p:spPr>
          <a:xfrm rot="20783170">
            <a:off x="1976135" y="3812338"/>
            <a:ext cx="454473" cy="122343"/>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Diamond 74">
            <a:extLst>
              <a:ext uri="{FF2B5EF4-FFF2-40B4-BE49-F238E27FC236}">
                <a16:creationId xmlns:a16="http://schemas.microsoft.com/office/drawing/2014/main" id="{098EC4F0-F34C-455D-8D9E-65499E645AB1}"/>
              </a:ext>
            </a:extLst>
          </p:cNvPr>
          <p:cNvSpPr/>
          <p:nvPr/>
        </p:nvSpPr>
        <p:spPr>
          <a:xfrm rot="20783170">
            <a:off x="2267246" y="3662815"/>
            <a:ext cx="454473" cy="122343"/>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Diamond 75">
            <a:extLst>
              <a:ext uri="{FF2B5EF4-FFF2-40B4-BE49-F238E27FC236}">
                <a16:creationId xmlns:a16="http://schemas.microsoft.com/office/drawing/2014/main" id="{1C46B693-1A10-45F4-A87D-BF1F788F95E3}"/>
              </a:ext>
            </a:extLst>
          </p:cNvPr>
          <p:cNvSpPr/>
          <p:nvPr/>
        </p:nvSpPr>
        <p:spPr>
          <a:xfrm rot="20783170">
            <a:off x="2549487" y="3513291"/>
            <a:ext cx="454473" cy="122343"/>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Diamond 76">
            <a:extLst>
              <a:ext uri="{FF2B5EF4-FFF2-40B4-BE49-F238E27FC236}">
                <a16:creationId xmlns:a16="http://schemas.microsoft.com/office/drawing/2014/main" id="{7835C84F-53B3-4102-A68E-19AFE853D014}"/>
              </a:ext>
            </a:extLst>
          </p:cNvPr>
          <p:cNvSpPr/>
          <p:nvPr/>
        </p:nvSpPr>
        <p:spPr>
          <a:xfrm rot="20783170">
            <a:off x="2807935" y="3376285"/>
            <a:ext cx="454473" cy="122343"/>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Diamond 77">
            <a:extLst>
              <a:ext uri="{FF2B5EF4-FFF2-40B4-BE49-F238E27FC236}">
                <a16:creationId xmlns:a16="http://schemas.microsoft.com/office/drawing/2014/main" id="{779F5A44-0117-4DF3-BA40-6BA3CCB93347}"/>
              </a:ext>
            </a:extLst>
          </p:cNvPr>
          <p:cNvSpPr/>
          <p:nvPr/>
        </p:nvSpPr>
        <p:spPr>
          <a:xfrm rot="20783170">
            <a:off x="3063079" y="3234775"/>
            <a:ext cx="454473" cy="122343"/>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4,517 BEST Solar Panel Texture IMAGES, STOCK PHOTOS &amp; VECTORS | Adobe Stock">
            <a:extLst>
              <a:ext uri="{FF2B5EF4-FFF2-40B4-BE49-F238E27FC236}">
                <a16:creationId xmlns:a16="http://schemas.microsoft.com/office/drawing/2014/main" id="{B5F8DEA9-2322-4DB8-A9D2-6B69B1A918D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flipV="1">
            <a:off x="7445243" y="937264"/>
            <a:ext cx="384308" cy="196301"/>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4,517 BEST Solar Panel Texture IMAGES, STOCK PHOTOS &amp; VECTORS | Adobe Stock">
            <a:extLst>
              <a:ext uri="{FF2B5EF4-FFF2-40B4-BE49-F238E27FC236}">
                <a16:creationId xmlns:a16="http://schemas.microsoft.com/office/drawing/2014/main" id="{DEAF5788-084E-4960-A69C-4D0CB7CABEE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flipV="1">
            <a:off x="7445243" y="1185239"/>
            <a:ext cx="384308" cy="196301"/>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4,517 BEST Solar Panel Texture IMAGES, STOCK PHOTOS &amp; VECTORS | Adobe Stock">
            <a:extLst>
              <a:ext uri="{FF2B5EF4-FFF2-40B4-BE49-F238E27FC236}">
                <a16:creationId xmlns:a16="http://schemas.microsoft.com/office/drawing/2014/main" id="{0F02477C-AD1B-496F-B741-67B5C20EA82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flipV="1">
            <a:off x="7885048" y="937264"/>
            <a:ext cx="384308" cy="196301"/>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descr="4,517 BEST Solar Panel Texture IMAGES, STOCK PHOTOS &amp; VECTORS | Adobe Stock">
            <a:extLst>
              <a:ext uri="{FF2B5EF4-FFF2-40B4-BE49-F238E27FC236}">
                <a16:creationId xmlns:a16="http://schemas.microsoft.com/office/drawing/2014/main" id="{07224EB1-B815-4E19-82E7-B470CE83448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flipV="1">
            <a:off x="7885048" y="1185239"/>
            <a:ext cx="384308" cy="196301"/>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 descr="4,517 BEST Solar Panel Texture IMAGES, STOCK PHOTOS &amp; VECTORS | Adobe Stock">
            <a:extLst>
              <a:ext uri="{FF2B5EF4-FFF2-40B4-BE49-F238E27FC236}">
                <a16:creationId xmlns:a16="http://schemas.microsoft.com/office/drawing/2014/main" id="{77A61D8A-2666-45D1-91A3-612E1C354D1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flipV="1">
            <a:off x="8315328" y="937264"/>
            <a:ext cx="384308" cy="196301"/>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 descr="4,517 BEST Solar Panel Texture IMAGES, STOCK PHOTOS &amp; VECTORS | Adobe Stock">
            <a:extLst>
              <a:ext uri="{FF2B5EF4-FFF2-40B4-BE49-F238E27FC236}">
                <a16:creationId xmlns:a16="http://schemas.microsoft.com/office/drawing/2014/main" id="{EC6EB8B1-19A7-4CF9-B9EA-0EA9822FE27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flipV="1">
            <a:off x="8315328" y="1185239"/>
            <a:ext cx="384308" cy="196301"/>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4,517 BEST Solar Panel Texture IMAGES, STOCK PHOTOS &amp; VECTORS | Adobe Stock">
            <a:extLst>
              <a:ext uri="{FF2B5EF4-FFF2-40B4-BE49-F238E27FC236}">
                <a16:creationId xmlns:a16="http://schemas.microsoft.com/office/drawing/2014/main" id="{91F15926-FBBF-436F-9FA5-66A6E808AE2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flipV="1">
            <a:off x="8759829" y="937264"/>
            <a:ext cx="384308" cy="196301"/>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 descr="4,517 BEST Solar Panel Texture IMAGES, STOCK PHOTOS &amp; VECTORS | Adobe Stock">
            <a:extLst>
              <a:ext uri="{FF2B5EF4-FFF2-40B4-BE49-F238E27FC236}">
                <a16:creationId xmlns:a16="http://schemas.microsoft.com/office/drawing/2014/main" id="{922037CE-B72E-4D50-9697-DB601770537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flipV="1">
            <a:off x="8759829" y="1185239"/>
            <a:ext cx="384308" cy="196301"/>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 descr="4,517 BEST Solar Panel Texture IMAGES, STOCK PHOTOS &amp; VECTORS | Adobe Stock">
            <a:extLst>
              <a:ext uri="{FF2B5EF4-FFF2-40B4-BE49-F238E27FC236}">
                <a16:creationId xmlns:a16="http://schemas.microsoft.com/office/drawing/2014/main" id="{BA71CAD9-E8BC-4CC6-81E6-3B3BB6C42A2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flipV="1">
            <a:off x="9603198" y="787439"/>
            <a:ext cx="384308" cy="196301"/>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descr="4,517 BEST Solar Panel Texture IMAGES, STOCK PHOTOS &amp; VECTORS | Adobe Stock">
            <a:extLst>
              <a:ext uri="{FF2B5EF4-FFF2-40B4-BE49-F238E27FC236}">
                <a16:creationId xmlns:a16="http://schemas.microsoft.com/office/drawing/2014/main" id="{D3DAAEB5-0A69-422D-A3A6-832D173A40C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flipV="1">
            <a:off x="9603198" y="1035414"/>
            <a:ext cx="384308" cy="196301"/>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 descr="4,517 BEST Solar Panel Texture IMAGES, STOCK PHOTOS &amp; VECTORS | Adobe Stock">
            <a:extLst>
              <a:ext uri="{FF2B5EF4-FFF2-40B4-BE49-F238E27FC236}">
                <a16:creationId xmlns:a16="http://schemas.microsoft.com/office/drawing/2014/main" id="{8750FB9F-097C-4CA2-91D7-CC8A5F9F80B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flipV="1">
            <a:off x="10043003" y="787439"/>
            <a:ext cx="384308" cy="196301"/>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 descr="4,517 BEST Solar Panel Texture IMAGES, STOCK PHOTOS &amp; VECTORS | Adobe Stock">
            <a:extLst>
              <a:ext uri="{FF2B5EF4-FFF2-40B4-BE49-F238E27FC236}">
                <a16:creationId xmlns:a16="http://schemas.microsoft.com/office/drawing/2014/main" id="{3002333D-0944-4D62-A6CC-1F77667D1B3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flipV="1">
            <a:off x="10043003" y="1035414"/>
            <a:ext cx="384308" cy="196301"/>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2" descr="4,517 BEST Solar Panel Texture IMAGES, STOCK PHOTOS &amp; VECTORS | Adobe Stock">
            <a:extLst>
              <a:ext uri="{FF2B5EF4-FFF2-40B4-BE49-F238E27FC236}">
                <a16:creationId xmlns:a16="http://schemas.microsoft.com/office/drawing/2014/main" id="{28E3AA0C-DFCE-42F9-8BEB-876107A7A5E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flipV="1">
            <a:off x="10473283" y="787439"/>
            <a:ext cx="384308" cy="196301"/>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2" descr="4,517 BEST Solar Panel Texture IMAGES, STOCK PHOTOS &amp; VECTORS | Adobe Stock">
            <a:extLst>
              <a:ext uri="{FF2B5EF4-FFF2-40B4-BE49-F238E27FC236}">
                <a16:creationId xmlns:a16="http://schemas.microsoft.com/office/drawing/2014/main" id="{7382AF0F-A9A7-4BDE-B5E9-3608BD024B0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flipV="1">
            <a:off x="10473283" y="1035414"/>
            <a:ext cx="384308" cy="196301"/>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2" descr="4,517 BEST Solar Panel Texture IMAGES, STOCK PHOTOS &amp; VECTORS | Adobe Stock">
            <a:extLst>
              <a:ext uri="{FF2B5EF4-FFF2-40B4-BE49-F238E27FC236}">
                <a16:creationId xmlns:a16="http://schemas.microsoft.com/office/drawing/2014/main" id="{301BAA20-DD2A-4E6D-BAD5-28000E75894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flipV="1">
            <a:off x="10917784" y="787439"/>
            <a:ext cx="384308" cy="196301"/>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 descr="4,517 BEST Solar Panel Texture IMAGES, STOCK PHOTOS &amp; VECTORS | Adobe Stock">
            <a:extLst>
              <a:ext uri="{FF2B5EF4-FFF2-40B4-BE49-F238E27FC236}">
                <a16:creationId xmlns:a16="http://schemas.microsoft.com/office/drawing/2014/main" id="{34CD03B3-BA43-46BF-BB85-4B027A02838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flipV="1">
            <a:off x="10917784" y="1035414"/>
            <a:ext cx="384308" cy="196301"/>
          </a:xfrm>
          <a:prstGeom prst="rect">
            <a:avLst/>
          </a:prstGeom>
          <a:noFill/>
          <a:extLst>
            <a:ext uri="{909E8E84-426E-40DD-AFC4-6F175D3DCCD1}">
              <a14:hiddenFill xmlns:a14="http://schemas.microsoft.com/office/drawing/2010/main">
                <a:solidFill>
                  <a:srgbClr val="FFFFFF"/>
                </a:solidFill>
              </a14:hiddenFill>
            </a:ext>
          </a:extLst>
        </p:spPr>
      </p:pic>
      <p:sp>
        <p:nvSpPr>
          <p:cNvPr id="36" name="Title 1">
            <a:extLst>
              <a:ext uri="{FF2B5EF4-FFF2-40B4-BE49-F238E27FC236}">
                <a16:creationId xmlns:a16="http://schemas.microsoft.com/office/drawing/2014/main" id="{53D4ED91-B21C-414E-AE98-235E618BD24C}"/>
              </a:ext>
            </a:extLst>
          </p:cNvPr>
          <p:cNvSpPr txBox="1">
            <a:spLocks/>
          </p:cNvSpPr>
          <p:nvPr/>
        </p:nvSpPr>
        <p:spPr>
          <a:xfrm>
            <a:off x="10277475" y="280564"/>
            <a:ext cx="743304" cy="5214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a:solidFill>
                  <a:schemeClr val="bg2">
                    <a:lumMod val="25000"/>
                  </a:schemeClr>
                </a:solidFill>
                <a:latin typeface="Aharoni" panose="02010803020104030203" pitchFamily="2" charset="-79"/>
                <a:cs typeface="Aharoni" panose="02010803020104030203" pitchFamily="2" charset="-79"/>
              </a:rPr>
              <a:t>Before</a:t>
            </a:r>
            <a:endParaRPr lang="en-US" sz="800" dirty="0">
              <a:solidFill>
                <a:schemeClr val="bg2">
                  <a:lumMod val="25000"/>
                </a:schemeClr>
              </a:solidFill>
              <a:latin typeface="Aharoni" panose="02010803020104030203" pitchFamily="2" charset="-79"/>
              <a:cs typeface="Aharoni" panose="02010803020104030203" pitchFamily="2" charset="-79"/>
            </a:endParaRPr>
          </a:p>
        </p:txBody>
      </p:sp>
      <p:sp>
        <p:nvSpPr>
          <p:cNvPr id="37" name="Title 1">
            <a:extLst>
              <a:ext uri="{FF2B5EF4-FFF2-40B4-BE49-F238E27FC236}">
                <a16:creationId xmlns:a16="http://schemas.microsoft.com/office/drawing/2014/main" id="{C12A0267-3784-4014-9D8E-D3282A5F3153}"/>
              </a:ext>
            </a:extLst>
          </p:cNvPr>
          <p:cNvSpPr txBox="1">
            <a:spLocks/>
          </p:cNvSpPr>
          <p:nvPr/>
        </p:nvSpPr>
        <p:spPr>
          <a:xfrm>
            <a:off x="7920037" y="260715"/>
            <a:ext cx="743304" cy="5214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a:solidFill>
                  <a:schemeClr val="bg2">
                    <a:lumMod val="25000"/>
                  </a:schemeClr>
                </a:solidFill>
                <a:latin typeface="Aharoni" panose="02010803020104030203" pitchFamily="2" charset="-79"/>
                <a:cs typeface="Aharoni" panose="02010803020104030203" pitchFamily="2" charset="-79"/>
              </a:rPr>
              <a:t>After</a:t>
            </a:r>
            <a:endParaRPr lang="en-US" sz="800" dirty="0">
              <a:solidFill>
                <a:schemeClr val="bg2">
                  <a:lumMod val="25000"/>
                </a:schemeClr>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53594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1000"/>
                                        <p:tgtEl>
                                          <p:spTgt spid="37"/>
                                        </p:tgtEl>
                                      </p:cBhvr>
                                    </p:animEffect>
                                    <p:anim calcmode="lin" valueType="num">
                                      <p:cBhvr>
                                        <p:cTn id="18" dur="1000" fill="hold"/>
                                        <p:tgtEl>
                                          <p:spTgt spid="37"/>
                                        </p:tgtEl>
                                        <p:attrNameLst>
                                          <p:attrName>ppt_x</p:attrName>
                                        </p:attrNameLst>
                                      </p:cBhvr>
                                      <p:tavLst>
                                        <p:tav tm="0">
                                          <p:val>
                                            <p:strVal val="#ppt_x"/>
                                          </p:val>
                                        </p:tav>
                                        <p:tav tm="100000">
                                          <p:val>
                                            <p:strVal val="#ppt_x"/>
                                          </p:val>
                                        </p:tav>
                                      </p:tavLst>
                                    </p:anim>
                                    <p:anim calcmode="lin" valueType="num">
                                      <p:cBhvr>
                                        <p:cTn id="1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1+#ppt_w/2"/>
                                          </p:val>
                                        </p:tav>
                                        <p:tav tm="100000">
                                          <p:val>
                                            <p:strVal val="#ppt_x"/>
                                          </p:val>
                                        </p:tav>
                                      </p:tavLst>
                                    </p:anim>
                                    <p:anim calcmode="lin" valueType="num">
                                      <p:cBhvr additive="base">
                                        <p:cTn id="25" dur="500" fill="hold"/>
                                        <p:tgtEl>
                                          <p:spTgt spid="6"/>
                                        </p:tgtEl>
                                        <p:attrNameLst>
                                          <p:attrName>ppt_y</p:attrName>
                                        </p:attrNameLst>
                                      </p:cBhvr>
                                      <p:tavLst>
                                        <p:tav tm="0">
                                          <p:val>
                                            <p:strVal val="#ppt_y"/>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par>
                                <p:cTn id="36" presetID="47" presetClass="entr" presetSubtype="0" fill="hold"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1000"/>
                                        <p:tgtEl>
                                          <p:spTgt spid="27"/>
                                        </p:tgtEl>
                                      </p:cBhvr>
                                    </p:animEffect>
                                    <p:anim calcmode="lin" valueType="num">
                                      <p:cBhvr>
                                        <p:cTn id="39" dur="1000" fill="hold"/>
                                        <p:tgtEl>
                                          <p:spTgt spid="27"/>
                                        </p:tgtEl>
                                        <p:attrNameLst>
                                          <p:attrName>ppt_x</p:attrName>
                                        </p:attrNameLst>
                                      </p:cBhvr>
                                      <p:tavLst>
                                        <p:tav tm="0">
                                          <p:val>
                                            <p:strVal val="#ppt_x"/>
                                          </p:val>
                                        </p:tav>
                                        <p:tav tm="100000">
                                          <p:val>
                                            <p:strVal val="#ppt_x"/>
                                          </p:val>
                                        </p:tav>
                                      </p:tavLst>
                                    </p:anim>
                                    <p:anim calcmode="lin" valueType="num">
                                      <p:cBhvr>
                                        <p:cTn id="40" dur="1000" fill="hold"/>
                                        <p:tgtEl>
                                          <p:spTgt spid="27"/>
                                        </p:tgtEl>
                                        <p:attrNameLst>
                                          <p:attrName>ppt_y</p:attrName>
                                        </p:attrNameLst>
                                      </p:cBhvr>
                                      <p:tavLst>
                                        <p:tav tm="0">
                                          <p:val>
                                            <p:strVal val="#ppt_y-.1"/>
                                          </p:val>
                                        </p:tav>
                                        <p:tav tm="100000">
                                          <p:val>
                                            <p:strVal val="#ppt_y"/>
                                          </p:val>
                                        </p:tav>
                                      </p:tavLst>
                                    </p:anim>
                                  </p:childTnLst>
                                </p:cTn>
                              </p:par>
                              <p:par>
                                <p:cTn id="41" presetID="47"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anim calcmode="lin" valueType="num">
                                      <p:cBhvr>
                                        <p:cTn id="44" dur="1000" fill="hold"/>
                                        <p:tgtEl>
                                          <p:spTgt spid="26"/>
                                        </p:tgtEl>
                                        <p:attrNameLst>
                                          <p:attrName>ppt_x</p:attrName>
                                        </p:attrNameLst>
                                      </p:cBhvr>
                                      <p:tavLst>
                                        <p:tav tm="0">
                                          <p:val>
                                            <p:strVal val="#ppt_x"/>
                                          </p:val>
                                        </p:tav>
                                        <p:tav tm="100000">
                                          <p:val>
                                            <p:strVal val="#ppt_x"/>
                                          </p:val>
                                        </p:tav>
                                      </p:tavLst>
                                    </p:anim>
                                    <p:anim calcmode="lin" valueType="num">
                                      <p:cBhvr>
                                        <p:cTn id="4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1" presetClass="entr" presetSubtype="1"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heel(1)">
                                      <p:cBhvr>
                                        <p:cTn id="50" dur="20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71"/>
                                        </p:tgtEl>
                                        <p:attrNameLst>
                                          <p:attrName>style.visibility</p:attrName>
                                        </p:attrNameLst>
                                      </p:cBhvr>
                                      <p:to>
                                        <p:strVal val="visible"/>
                                      </p:to>
                                    </p:set>
                                    <p:animEffect transition="in" filter="wipe(up)">
                                      <p:cBhvr>
                                        <p:cTn id="55" dur="500"/>
                                        <p:tgtEl>
                                          <p:spTgt spid="71"/>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69"/>
                                        </p:tgtEl>
                                        <p:attrNameLst>
                                          <p:attrName>style.visibility</p:attrName>
                                        </p:attrNameLst>
                                      </p:cBhvr>
                                      <p:to>
                                        <p:strVal val="visible"/>
                                      </p:to>
                                    </p:set>
                                    <p:animEffect transition="in" filter="wipe(up)">
                                      <p:cBhvr>
                                        <p:cTn id="58" dur="500"/>
                                        <p:tgtEl>
                                          <p:spTgt spid="69"/>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70"/>
                                        </p:tgtEl>
                                        <p:attrNameLst>
                                          <p:attrName>style.visibility</p:attrName>
                                        </p:attrNameLst>
                                      </p:cBhvr>
                                      <p:to>
                                        <p:strVal val="visible"/>
                                      </p:to>
                                    </p:set>
                                    <p:animEffect transition="in" filter="wipe(up)">
                                      <p:cBhvr>
                                        <p:cTn id="61" dur="500"/>
                                        <p:tgtEl>
                                          <p:spTgt spid="70"/>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74"/>
                                        </p:tgtEl>
                                        <p:attrNameLst>
                                          <p:attrName>style.visibility</p:attrName>
                                        </p:attrNameLst>
                                      </p:cBhvr>
                                      <p:to>
                                        <p:strVal val="visible"/>
                                      </p:to>
                                    </p:set>
                                    <p:animEffect transition="in" filter="fade">
                                      <p:cBhvr>
                                        <p:cTn id="66" dur="1000"/>
                                        <p:tgtEl>
                                          <p:spTgt spid="74"/>
                                        </p:tgtEl>
                                      </p:cBhvr>
                                    </p:animEffect>
                                    <p:anim calcmode="lin" valueType="num">
                                      <p:cBhvr>
                                        <p:cTn id="67" dur="1000" fill="hold"/>
                                        <p:tgtEl>
                                          <p:spTgt spid="74"/>
                                        </p:tgtEl>
                                        <p:attrNameLst>
                                          <p:attrName>ppt_x</p:attrName>
                                        </p:attrNameLst>
                                      </p:cBhvr>
                                      <p:tavLst>
                                        <p:tav tm="0">
                                          <p:val>
                                            <p:strVal val="#ppt_x"/>
                                          </p:val>
                                        </p:tav>
                                        <p:tav tm="100000">
                                          <p:val>
                                            <p:strVal val="#ppt_x"/>
                                          </p:val>
                                        </p:tav>
                                      </p:tavLst>
                                    </p:anim>
                                    <p:anim calcmode="lin" valueType="num">
                                      <p:cBhvr>
                                        <p:cTn id="68" dur="1000" fill="hold"/>
                                        <p:tgtEl>
                                          <p:spTgt spid="74"/>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75"/>
                                        </p:tgtEl>
                                        <p:attrNameLst>
                                          <p:attrName>style.visibility</p:attrName>
                                        </p:attrNameLst>
                                      </p:cBhvr>
                                      <p:to>
                                        <p:strVal val="visible"/>
                                      </p:to>
                                    </p:set>
                                    <p:animEffect transition="in" filter="fade">
                                      <p:cBhvr>
                                        <p:cTn id="71" dur="1000"/>
                                        <p:tgtEl>
                                          <p:spTgt spid="75"/>
                                        </p:tgtEl>
                                      </p:cBhvr>
                                    </p:animEffect>
                                    <p:anim calcmode="lin" valueType="num">
                                      <p:cBhvr>
                                        <p:cTn id="72" dur="1000" fill="hold"/>
                                        <p:tgtEl>
                                          <p:spTgt spid="75"/>
                                        </p:tgtEl>
                                        <p:attrNameLst>
                                          <p:attrName>ppt_x</p:attrName>
                                        </p:attrNameLst>
                                      </p:cBhvr>
                                      <p:tavLst>
                                        <p:tav tm="0">
                                          <p:val>
                                            <p:strVal val="#ppt_x"/>
                                          </p:val>
                                        </p:tav>
                                        <p:tav tm="100000">
                                          <p:val>
                                            <p:strVal val="#ppt_x"/>
                                          </p:val>
                                        </p:tav>
                                      </p:tavLst>
                                    </p:anim>
                                    <p:anim calcmode="lin" valueType="num">
                                      <p:cBhvr>
                                        <p:cTn id="73" dur="1000" fill="hold"/>
                                        <p:tgtEl>
                                          <p:spTgt spid="75"/>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76"/>
                                        </p:tgtEl>
                                        <p:attrNameLst>
                                          <p:attrName>style.visibility</p:attrName>
                                        </p:attrNameLst>
                                      </p:cBhvr>
                                      <p:to>
                                        <p:strVal val="visible"/>
                                      </p:to>
                                    </p:set>
                                    <p:animEffect transition="in" filter="fade">
                                      <p:cBhvr>
                                        <p:cTn id="76" dur="1000"/>
                                        <p:tgtEl>
                                          <p:spTgt spid="76"/>
                                        </p:tgtEl>
                                      </p:cBhvr>
                                    </p:animEffect>
                                    <p:anim calcmode="lin" valueType="num">
                                      <p:cBhvr>
                                        <p:cTn id="77" dur="1000" fill="hold"/>
                                        <p:tgtEl>
                                          <p:spTgt spid="76"/>
                                        </p:tgtEl>
                                        <p:attrNameLst>
                                          <p:attrName>ppt_x</p:attrName>
                                        </p:attrNameLst>
                                      </p:cBhvr>
                                      <p:tavLst>
                                        <p:tav tm="0">
                                          <p:val>
                                            <p:strVal val="#ppt_x"/>
                                          </p:val>
                                        </p:tav>
                                        <p:tav tm="100000">
                                          <p:val>
                                            <p:strVal val="#ppt_x"/>
                                          </p:val>
                                        </p:tav>
                                      </p:tavLst>
                                    </p:anim>
                                    <p:anim calcmode="lin" valueType="num">
                                      <p:cBhvr>
                                        <p:cTn id="78" dur="1000" fill="hold"/>
                                        <p:tgtEl>
                                          <p:spTgt spid="76"/>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77"/>
                                        </p:tgtEl>
                                        <p:attrNameLst>
                                          <p:attrName>style.visibility</p:attrName>
                                        </p:attrNameLst>
                                      </p:cBhvr>
                                      <p:to>
                                        <p:strVal val="visible"/>
                                      </p:to>
                                    </p:set>
                                    <p:animEffect transition="in" filter="fade">
                                      <p:cBhvr>
                                        <p:cTn id="81" dur="1000"/>
                                        <p:tgtEl>
                                          <p:spTgt spid="77"/>
                                        </p:tgtEl>
                                      </p:cBhvr>
                                    </p:animEffect>
                                    <p:anim calcmode="lin" valueType="num">
                                      <p:cBhvr>
                                        <p:cTn id="82" dur="1000" fill="hold"/>
                                        <p:tgtEl>
                                          <p:spTgt spid="77"/>
                                        </p:tgtEl>
                                        <p:attrNameLst>
                                          <p:attrName>ppt_x</p:attrName>
                                        </p:attrNameLst>
                                      </p:cBhvr>
                                      <p:tavLst>
                                        <p:tav tm="0">
                                          <p:val>
                                            <p:strVal val="#ppt_x"/>
                                          </p:val>
                                        </p:tav>
                                        <p:tav tm="100000">
                                          <p:val>
                                            <p:strVal val="#ppt_x"/>
                                          </p:val>
                                        </p:tav>
                                      </p:tavLst>
                                    </p:anim>
                                    <p:anim calcmode="lin" valueType="num">
                                      <p:cBhvr>
                                        <p:cTn id="83" dur="1000" fill="hold"/>
                                        <p:tgtEl>
                                          <p:spTgt spid="77"/>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78"/>
                                        </p:tgtEl>
                                        <p:attrNameLst>
                                          <p:attrName>style.visibility</p:attrName>
                                        </p:attrNameLst>
                                      </p:cBhvr>
                                      <p:to>
                                        <p:strVal val="visible"/>
                                      </p:to>
                                    </p:set>
                                    <p:animEffect transition="in" filter="fade">
                                      <p:cBhvr>
                                        <p:cTn id="86" dur="1000"/>
                                        <p:tgtEl>
                                          <p:spTgt spid="78"/>
                                        </p:tgtEl>
                                      </p:cBhvr>
                                    </p:animEffect>
                                    <p:anim calcmode="lin" valueType="num">
                                      <p:cBhvr>
                                        <p:cTn id="87" dur="1000" fill="hold"/>
                                        <p:tgtEl>
                                          <p:spTgt spid="78"/>
                                        </p:tgtEl>
                                        <p:attrNameLst>
                                          <p:attrName>ppt_x</p:attrName>
                                        </p:attrNameLst>
                                      </p:cBhvr>
                                      <p:tavLst>
                                        <p:tav tm="0">
                                          <p:val>
                                            <p:strVal val="#ppt_x"/>
                                          </p:val>
                                        </p:tav>
                                        <p:tav tm="100000">
                                          <p:val>
                                            <p:strVal val="#ppt_x"/>
                                          </p:val>
                                        </p:tav>
                                      </p:tavLst>
                                    </p:anim>
                                    <p:anim calcmode="lin" valueType="num">
                                      <p:cBhvr>
                                        <p:cTn id="88" dur="1000" fill="hold"/>
                                        <p:tgtEl>
                                          <p:spTgt spid="78"/>
                                        </p:tgtEl>
                                        <p:attrNameLst>
                                          <p:attrName>ppt_y</p:attrName>
                                        </p:attrNameLst>
                                      </p:cBhvr>
                                      <p:tavLst>
                                        <p:tav tm="0">
                                          <p:val>
                                            <p:strVal val="#ppt_y+.1"/>
                                          </p:val>
                                        </p:tav>
                                        <p:tav tm="100000">
                                          <p:val>
                                            <p:strVal val="#ppt_y"/>
                                          </p:val>
                                        </p:tav>
                                      </p:tavLst>
                                    </p:anim>
                                  </p:childTnLst>
                                </p:cTn>
                              </p:par>
                              <p:par>
                                <p:cTn id="89" presetID="42" presetClass="entr" presetSubtype="0" fill="hold" nodeType="withEffect">
                                  <p:stCondLst>
                                    <p:cond delay="0"/>
                                  </p:stCondLst>
                                  <p:childTnLst>
                                    <p:set>
                                      <p:cBhvr>
                                        <p:cTn id="90" dur="1" fill="hold">
                                          <p:stCondLst>
                                            <p:cond delay="0"/>
                                          </p:stCondLst>
                                        </p:cTn>
                                        <p:tgtEl>
                                          <p:spTgt spid="1026"/>
                                        </p:tgtEl>
                                        <p:attrNameLst>
                                          <p:attrName>style.visibility</p:attrName>
                                        </p:attrNameLst>
                                      </p:cBhvr>
                                      <p:to>
                                        <p:strVal val="visible"/>
                                      </p:to>
                                    </p:set>
                                    <p:animEffect transition="in" filter="fade">
                                      <p:cBhvr>
                                        <p:cTn id="91" dur="1000"/>
                                        <p:tgtEl>
                                          <p:spTgt spid="1026"/>
                                        </p:tgtEl>
                                      </p:cBhvr>
                                    </p:animEffect>
                                    <p:anim calcmode="lin" valueType="num">
                                      <p:cBhvr>
                                        <p:cTn id="92" dur="1000" fill="hold"/>
                                        <p:tgtEl>
                                          <p:spTgt spid="1026"/>
                                        </p:tgtEl>
                                        <p:attrNameLst>
                                          <p:attrName>ppt_x</p:attrName>
                                        </p:attrNameLst>
                                      </p:cBhvr>
                                      <p:tavLst>
                                        <p:tav tm="0">
                                          <p:val>
                                            <p:strVal val="#ppt_x"/>
                                          </p:val>
                                        </p:tav>
                                        <p:tav tm="100000">
                                          <p:val>
                                            <p:strVal val="#ppt_x"/>
                                          </p:val>
                                        </p:tav>
                                      </p:tavLst>
                                    </p:anim>
                                    <p:anim calcmode="lin" valueType="num">
                                      <p:cBhvr>
                                        <p:cTn id="93" dur="1000" fill="hold"/>
                                        <p:tgtEl>
                                          <p:spTgt spid="1026"/>
                                        </p:tgtEl>
                                        <p:attrNameLst>
                                          <p:attrName>ppt_y</p:attrName>
                                        </p:attrNameLst>
                                      </p:cBhvr>
                                      <p:tavLst>
                                        <p:tav tm="0">
                                          <p:val>
                                            <p:strVal val="#ppt_y+.1"/>
                                          </p:val>
                                        </p:tav>
                                        <p:tav tm="100000">
                                          <p:val>
                                            <p:strVal val="#ppt_y"/>
                                          </p:val>
                                        </p:tav>
                                      </p:tavLst>
                                    </p:anim>
                                  </p:childTnLst>
                                </p:cTn>
                              </p:par>
                              <p:par>
                                <p:cTn id="94" presetID="42" presetClass="entr" presetSubtype="0" fill="hold" nodeType="withEffect">
                                  <p:stCondLst>
                                    <p:cond delay="0"/>
                                  </p:stCondLst>
                                  <p:childTnLst>
                                    <p:set>
                                      <p:cBhvr>
                                        <p:cTn id="95" dur="1" fill="hold">
                                          <p:stCondLst>
                                            <p:cond delay="0"/>
                                          </p:stCondLst>
                                        </p:cTn>
                                        <p:tgtEl>
                                          <p:spTgt spid="82"/>
                                        </p:tgtEl>
                                        <p:attrNameLst>
                                          <p:attrName>style.visibility</p:attrName>
                                        </p:attrNameLst>
                                      </p:cBhvr>
                                      <p:to>
                                        <p:strVal val="visible"/>
                                      </p:to>
                                    </p:set>
                                    <p:animEffect transition="in" filter="fade">
                                      <p:cBhvr>
                                        <p:cTn id="96" dur="1000"/>
                                        <p:tgtEl>
                                          <p:spTgt spid="82"/>
                                        </p:tgtEl>
                                      </p:cBhvr>
                                    </p:animEffect>
                                    <p:anim calcmode="lin" valueType="num">
                                      <p:cBhvr>
                                        <p:cTn id="97" dur="1000" fill="hold"/>
                                        <p:tgtEl>
                                          <p:spTgt spid="82"/>
                                        </p:tgtEl>
                                        <p:attrNameLst>
                                          <p:attrName>ppt_x</p:attrName>
                                        </p:attrNameLst>
                                      </p:cBhvr>
                                      <p:tavLst>
                                        <p:tav tm="0">
                                          <p:val>
                                            <p:strVal val="#ppt_x"/>
                                          </p:val>
                                        </p:tav>
                                        <p:tav tm="100000">
                                          <p:val>
                                            <p:strVal val="#ppt_x"/>
                                          </p:val>
                                        </p:tav>
                                      </p:tavLst>
                                    </p:anim>
                                    <p:anim calcmode="lin" valueType="num">
                                      <p:cBhvr>
                                        <p:cTn id="98" dur="1000" fill="hold"/>
                                        <p:tgtEl>
                                          <p:spTgt spid="82"/>
                                        </p:tgtEl>
                                        <p:attrNameLst>
                                          <p:attrName>ppt_y</p:attrName>
                                        </p:attrNameLst>
                                      </p:cBhvr>
                                      <p:tavLst>
                                        <p:tav tm="0">
                                          <p:val>
                                            <p:strVal val="#ppt_y+.1"/>
                                          </p:val>
                                        </p:tav>
                                        <p:tav tm="100000">
                                          <p:val>
                                            <p:strVal val="#ppt_y"/>
                                          </p:val>
                                        </p:tav>
                                      </p:tavLst>
                                    </p:anim>
                                  </p:childTnLst>
                                </p:cTn>
                              </p:par>
                              <p:par>
                                <p:cTn id="99" presetID="42" presetClass="entr" presetSubtype="0" fill="hold" nodeType="withEffect">
                                  <p:stCondLst>
                                    <p:cond delay="0"/>
                                  </p:stCondLst>
                                  <p:childTnLst>
                                    <p:set>
                                      <p:cBhvr>
                                        <p:cTn id="100" dur="1" fill="hold">
                                          <p:stCondLst>
                                            <p:cond delay="0"/>
                                          </p:stCondLst>
                                        </p:cTn>
                                        <p:tgtEl>
                                          <p:spTgt spid="83"/>
                                        </p:tgtEl>
                                        <p:attrNameLst>
                                          <p:attrName>style.visibility</p:attrName>
                                        </p:attrNameLst>
                                      </p:cBhvr>
                                      <p:to>
                                        <p:strVal val="visible"/>
                                      </p:to>
                                    </p:set>
                                    <p:animEffect transition="in" filter="fade">
                                      <p:cBhvr>
                                        <p:cTn id="101" dur="1000"/>
                                        <p:tgtEl>
                                          <p:spTgt spid="83"/>
                                        </p:tgtEl>
                                      </p:cBhvr>
                                    </p:animEffect>
                                    <p:anim calcmode="lin" valueType="num">
                                      <p:cBhvr>
                                        <p:cTn id="102" dur="1000" fill="hold"/>
                                        <p:tgtEl>
                                          <p:spTgt spid="83"/>
                                        </p:tgtEl>
                                        <p:attrNameLst>
                                          <p:attrName>ppt_x</p:attrName>
                                        </p:attrNameLst>
                                      </p:cBhvr>
                                      <p:tavLst>
                                        <p:tav tm="0">
                                          <p:val>
                                            <p:strVal val="#ppt_x"/>
                                          </p:val>
                                        </p:tav>
                                        <p:tav tm="100000">
                                          <p:val>
                                            <p:strVal val="#ppt_x"/>
                                          </p:val>
                                        </p:tav>
                                      </p:tavLst>
                                    </p:anim>
                                    <p:anim calcmode="lin" valueType="num">
                                      <p:cBhvr>
                                        <p:cTn id="103" dur="1000" fill="hold"/>
                                        <p:tgtEl>
                                          <p:spTgt spid="83"/>
                                        </p:tgtEl>
                                        <p:attrNameLst>
                                          <p:attrName>ppt_y</p:attrName>
                                        </p:attrNameLst>
                                      </p:cBhvr>
                                      <p:tavLst>
                                        <p:tav tm="0">
                                          <p:val>
                                            <p:strVal val="#ppt_y+.1"/>
                                          </p:val>
                                        </p:tav>
                                        <p:tav tm="100000">
                                          <p:val>
                                            <p:strVal val="#ppt_y"/>
                                          </p:val>
                                        </p:tav>
                                      </p:tavLst>
                                    </p:anim>
                                  </p:childTnLst>
                                </p:cTn>
                              </p:par>
                              <p:par>
                                <p:cTn id="104" presetID="42" presetClass="entr" presetSubtype="0" fill="hold" nodeType="withEffect">
                                  <p:stCondLst>
                                    <p:cond delay="0"/>
                                  </p:stCondLst>
                                  <p:childTnLst>
                                    <p:set>
                                      <p:cBhvr>
                                        <p:cTn id="105" dur="1" fill="hold">
                                          <p:stCondLst>
                                            <p:cond delay="0"/>
                                          </p:stCondLst>
                                        </p:cTn>
                                        <p:tgtEl>
                                          <p:spTgt spid="84"/>
                                        </p:tgtEl>
                                        <p:attrNameLst>
                                          <p:attrName>style.visibility</p:attrName>
                                        </p:attrNameLst>
                                      </p:cBhvr>
                                      <p:to>
                                        <p:strVal val="visible"/>
                                      </p:to>
                                    </p:set>
                                    <p:animEffect transition="in" filter="fade">
                                      <p:cBhvr>
                                        <p:cTn id="106" dur="1000"/>
                                        <p:tgtEl>
                                          <p:spTgt spid="84"/>
                                        </p:tgtEl>
                                      </p:cBhvr>
                                    </p:animEffect>
                                    <p:anim calcmode="lin" valueType="num">
                                      <p:cBhvr>
                                        <p:cTn id="107" dur="1000" fill="hold"/>
                                        <p:tgtEl>
                                          <p:spTgt spid="84"/>
                                        </p:tgtEl>
                                        <p:attrNameLst>
                                          <p:attrName>ppt_x</p:attrName>
                                        </p:attrNameLst>
                                      </p:cBhvr>
                                      <p:tavLst>
                                        <p:tav tm="0">
                                          <p:val>
                                            <p:strVal val="#ppt_x"/>
                                          </p:val>
                                        </p:tav>
                                        <p:tav tm="100000">
                                          <p:val>
                                            <p:strVal val="#ppt_x"/>
                                          </p:val>
                                        </p:tav>
                                      </p:tavLst>
                                    </p:anim>
                                    <p:anim calcmode="lin" valueType="num">
                                      <p:cBhvr>
                                        <p:cTn id="108" dur="1000" fill="hold"/>
                                        <p:tgtEl>
                                          <p:spTgt spid="84"/>
                                        </p:tgtEl>
                                        <p:attrNameLst>
                                          <p:attrName>ppt_y</p:attrName>
                                        </p:attrNameLst>
                                      </p:cBhvr>
                                      <p:tavLst>
                                        <p:tav tm="0">
                                          <p:val>
                                            <p:strVal val="#ppt_y+.1"/>
                                          </p:val>
                                        </p:tav>
                                        <p:tav tm="100000">
                                          <p:val>
                                            <p:strVal val="#ppt_y"/>
                                          </p:val>
                                        </p:tav>
                                      </p:tavLst>
                                    </p:anim>
                                  </p:childTnLst>
                                </p:cTn>
                              </p:par>
                              <p:par>
                                <p:cTn id="109" presetID="42" presetClass="entr" presetSubtype="0" fill="hold" nodeType="withEffect">
                                  <p:stCondLst>
                                    <p:cond delay="0"/>
                                  </p:stCondLst>
                                  <p:childTnLst>
                                    <p:set>
                                      <p:cBhvr>
                                        <p:cTn id="110" dur="1" fill="hold">
                                          <p:stCondLst>
                                            <p:cond delay="0"/>
                                          </p:stCondLst>
                                        </p:cTn>
                                        <p:tgtEl>
                                          <p:spTgt spid="85"/>
                                        </p:tgtEl>
                                        <p:attrNameLst>
                                          <p:attrName>style.visibility</p:attrName>
                                        </p:attrNameLst>
                                      </p:cBhvr>
                                      <p:to>
                                        <p:strVal val="visible"/>
                                      </p:to>
                                    </p:set>
                                    <p:animEffect transition="in" filter="fade">
                                      <p:cBhvr>
                                        <p:cTn id="111" dur="1000"/>
                                        <p:tgtEl>
                                          <p:spTgt spid="85"/>
                                        </p:tgtEl>
                                      </p:cBhvr>
                                    </p:animEffect>
                                    <p:anim calcmode="lin" valueType="num">
                                      <p:cBhvr>
                                        <p:cTn id="112" dur="1000" fill="hold"/>
                                        <p:tgtEl>
                                          <p:spTgt spid="85"/>
                                        </p:tgtEl>
                                        <p:attrNameLst>
                                          <p:attrName>ppt_x</p:attrName>
                                        </p:attrNameLst>
                                      </p:cBhvr>
                                      <p:tavLst>
                                        <p:tav tm="0">
                                          <p:val>
                                            <p:strVal val="#ppt_x"/>
                                          </p:val>
                                        </p:tav>
                                        <p:tav tm="100000">
                                          <p:val>
                                            <p:strVal val="#ppt_x"/>
                                          </p:val>
                                        </p:tav>
                                      </p:tavLst>
                                    </p:anim>
                                    <p:anim calcmode="lin" valueType="num">
                                      <p:cBhvr>
                                        <p:cTn id="113" dur="1000" fill="hold"/>
                                        <p:tgtEl>
                                          <p:spTgt spid="85"/>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0"/>
                                  </p:stCondLst>
                                  <p:childTnLst>
                                    <p:set>
                                      <p:cBhvr>
                                        <p:cTn id="115" dur="1" fill="hold">
                                          <p:stCondLst>
                                            <p:cond delay="0"/>
                                          </p:stCondLst>
                                        </p:cTn>
                                        <p:tgtEl>
                                          <p:spTgt spid="86"/>
                                        </p:tgtEl>
                                        <p:attrNameLst>
                                          <p:attrName>style.visibility</p:attrName>
                                        </p:attrNameLst>
                                      </p:cBhvr>
                                      <p:to>
                                        <p:strVal val="visible"/>
                                      </p:to>
                                    </p:set>
                                    <p:animEffect transition="in" filter="fade">
                                      <p:cBhvr>
                                        <p:cTn id="116" dur="1000"/>
                                        <p:tgtEl>
                                          <p:spTgt spid="86"/>
                                        </p:tgtEl>
                                      </p:cBhvr>
                                    </p:animEffect>
                                    <p:anim calcmode="lin" valueType="num">
                                      <p:cBhvr>
                                        <p:cTn id="117" dur="1000" fill="hold"/>
                                        <p:tgtEl>
                                          <p:spTgt spid="86"/>
                                        </p:tgtEl>
                                        <p:attrNameLst>
                                          <p:attrName>ppt_x</p:attrName>
                                        </p:attrNameLst>
                                      </p:cBhvr>
                                      <p:tavLst>
                                        <p:tav tm="0">
                                          <p:val>
                                            <p:strVal val="#ppt_x"/>
                                          </p:val>
                                        </p:tav>
                                        <p:tav tm="100000">
                                          <p:val>
                                            <p:strVal val="#ppt_x"/>
                                          </p:val>
                                        </p:tav>
                                      </p:tavLst>
                                    </p:anim>
                                    <p:anim calcmode="lin" valueType="num">
                                      <p:cBhvr>
                                        <p:cTn id="118" dur="1000" fill="hold"/>
                                        <p:tgtEl>
                                          <p:spTgt spid="86"/>
                                        </p:tgtEl>
                                        <p:attrNameLst>
                                          <p:attrName>ppt_y</p:attrName>
                                        </p:attrNameLst>
                                      </p:cBhvr>
                                      <p:tavLst>
                                        <p:tav tm="0">
                                          <p:val>
                                            <p:strVal val="#ppt_y+.1"/>
                                          </p:val>
                                        </p:tav>
                                        <p:tav tm="100000">
                                          <p:val>
                                            <p:strVal val="#ppt_y"/>
                                          </p:val>
                                        </p:tav>
                                      </p:tavLst>
                                    </p:anim>
                                  </p:childTnLst>
                                </p:cTn>
                              </p:par>
                              <p:par>
                                <p:cTn id="119" presetID="42" presetClass="entr" presetSubtype="0" fill="hold" nodeType="withEffect">
                                  <p:stCondLst>
                                    <p:cond delay="0"/>
                                  </p:stCondLst>
                                  <p:childTnLst>
                                    <p:set>
                                      <p:cBhvr>
                                        <p:cTn id="120" dur="1" fill="hold">
                                          <p:stCondLst>
                                            <p:cond delay="0"/>
                                          </p:stCondLst>
                                        </p:cTn>
                                        <p:tgtEl>
                                          <p:spTgt spid="87"/>
                                        </p:tgtEl>
                                        <p:attrNameLst>
                                          <p:attrName>style.visibility</p:attrName>
                                        </p:attrNameLst>
                                      </p:cBhvr>
                                      <p:to>
                                        <p:strVal val="visible"/>
                                      </p:to>
                                    </p:set>
                                    <p:animEffect transition="in" filter="fade">
                                      <p:cBhvr>
                                        <p:cTn id="121" dur="1000"/>
                                        <p:tgtEl>
                                          <p:spTgt spid="87"/>
                                        </p:tgtEl>
                                      </p:cBhvr>
                                    </p:animEffect>
                                    <p:anim calcmode="lin" valueType="num">
                                      <p:cBhvr>
                                        <p:cTn id="122" dur="1000" fill="hold"/>
                                        <p:tgtEl>
                                          <p:spTgt spid="87"/>
                                        </p:tgtEl>
                                        <p:attrNameLst>
                                          <p:attrName>ppt_x</p:attrName>
                                        </p:attrNameLst>
                                      </p:cBhvr>
                                      <p:tavLst>
                                        <p:tav tm="0">
                                          <p:val>
                                            <p:strVal val="#ppt_x"/>
                                          </p:val>
                                        </p:tav>
                                        <p:tav tm="100000">
                                          <p:val>
                                            <p:strVal val="#ppt_x"/>
                                          </p:val>
                                        </p:tav>
                                      </p:tavLst>
                                    </p:anim>
                                    <p:anim calcmode="lin" valueType="num">
                                      <p:cBhvr>
                                        <p:cTn id="123" dur="1000" fill="hold"/>
                                        <p:tgtEl>
                                          <p:spTgt spid="87"/>
                                        </p:tgtEl>
                                        <p:attrNameLst>
                                          <p:attrName>ppt_y</p:attrName>
                                        </p:attrNameLst>
                                      </p:cBhvr>
                                      <p:tavLst>
                                        <p:tav tm="0">
                                          <p:val>
                                            <p:strVal val="#ppt_y+.1"/>
                                          </p:val>
                                        </p:tav>
                                        <p:tav tm="100000">
                                          <p:val>
                                            <p:strVal val="#ppt_y"/>
                                          </p:val>
                                        </p:tav>
                                      </p:tavLst>
                                    </p:anim>
                                  </p:childTnLst>
                                </p:cTn>
                              </p:par>
                              <p:par>
                                <p:cTn id="124" presetID="42" presetClass="entr" presetSubtype="0" fill="hold" nodeType="withEffect">
                                  <p:stCondLst>
                                    <p:cond delay="0"/>
                                  </p:stCondLst>
                                  <p:childTnLst>
                                    <p:set>
                                      <p:cBhvr>
                                        <p:cTn id="125" dur="1" fill="hold">
                                          <p:stCondLst>
                                            <p:cond delay="0"/>
                                          </p:stCondLst>
                                        </p:cTn>
                                        <p:tgtEl>
                                          <p:spTgt spid="88"/>
                                        </p:tgtEl>
                                        <p:attrNameLst>
                                          <p:attrName>style.visibility</p:attrName>
                                        </p:attrNameLst>
                                      </p:cBhvr>
                                      <p:to>
                                        <p:strVal val="visible"/>
                                      </p:to>
                                    </p:set>
                                    <p:animEffect transition="in" filter="fade">
                                      <p:cBhvr>
                                        <p:cTn id="126" dur="1000"/>
                                        <p:tgtEl>
                                          <p:spTgt spid="88"/>
                                        </p:tgtEl>
                                      </p:cBhvr>
                                    </p:animEffect>
                                    <p:anim calcmode="lin" valueType="num">
                                      <p:cBhvr>
                                        <p:cTn id="127" dur="1000" fill="hold"/>
                                        <p:tgtEl>
                                          <p:spTgt spid="88"/>
                                        </p:tgtEl>
                                        <p:attrNameLst>
                                          <p:attrName>ppt_x</p:attrName>
                                        </p:attrNameLst>
                                      </p:cBhvr>
                                      <p:tavLst>
                                        <p:tav tm="0">
                                          <p:val>
                                            <p:strVal val="#ppt_x"/>
                                          </p:val>
                                        </p:tav>
                                        <p:tav tm="100000">
                                          <p:val>
                                            <p:strVal val="#ppt_x"/>
                                          </p:val>
                                        </p:tav>
                                      </p:tavLst>
                                    </p:anim>
                                    <p:anim calcmode="lin" valueType="num">
                                      <p:cBhvr>
                                        <p:cTn id="128" dur="1000" fill="hold"/>
                                        <p:tgtEl>
                                          <p:spTgt spid="88"/>
                                        </p:tgtEl>
                                        <p:attrNameLst>
                                          <p:attrName>ppt_y</p:attrName>
                                        </p:attrNameLst>
                                      </p:cBhvr>
                                      <p:tavLst>
                                        <p:tav tm="0">
                                          <p:val>
                                            <p:strVal val="#ppt_y+.1"/>
                                          </p:val>
                                        </p:tav>
                                        <p:tav tm="100000">
                                          <p:val>
                                            <p:strVal val="#ppt_y"/>
                                          </p:val>
                                        </p:tav>
                                      </p:tavLst>
                                    </p:anim>
                                  </p:childTnLst>
                                </p:cTn>
                              </p:par>
                              <p:par>
                                <p:cTn id="129" presetID="42" presetClass="entr" presetSubtype="0" fill="hold" nodeType="withEffect">
                                  <p:stCondLst>
                                    <p:cond delay="0"/>
                                  </p:stCondLst>
                                  <p:childTnLst>
                                    <p:set>
                                      <p:cBhvr>
                                        <p:cTn id="130" dur="1" fill="hold">
                                          <p:stCondLst>
                                            <p:cond delay="0"/>
                                          </p:stCondLst>
                                        </p:cTn>
                                        <p:tgtEl>
                                          <p:spTgt spid="89"/>
                                        </p:tgtEl>
                                        <p:attrNameLst>
                                          <p:attrName>style.visibility</p:attrName>
                                        </p:attrNameLst>
                                      </p:cBhvr>
                                      <p:to>
                                        <p:strVal val="visible"/>
                                      </p:to>
                                    </p:set>
                                    <p:animEffect transition="in" filter="fade">
                                      <p:cBhvr>
                                        <p:cTn id="131" dur="1000"/>
                                        <p:tgtEl>
                                          <p:spTgt spid="89"/>
                                        </p:tgtEl>
                                      </p:cBhvr>
                                    </p:animEffect>
                                    <p:anim calcmode="lin" valueType="num">
                                      <p:cBhvr>
                                        <p:cTn id="132" dur="1000" fill="hold"/>
                                        <p:tgtEl>
                                          <p:spTgt spid="89"/>
                                        </p:tgtEl>
                                        <p:attrNameLst>
                                          <p:attrName>ppt_x</p:attrName>
                                        </p:attrNameLst>
                                      </p:cBhvr>
                                      <p:tavLst>
                                        <p:tav tm="0">
                                          <p:val>
                                            <p:strVal val="#ppt_x"/>
                                          </p:val>
                                        </p:tav>
                                        <p:tav tm="100000">
                                          <p:val>
                                            <p:strVal val="#ppt_x"/>
                                          </p:val>
                                        </p:tav>
                                      </p:tavLst>
                                    </p:anim>
                                    <p:anim calcmode="lin" valueType="num">
                                      <p:cBhvr>
                                        <p:cTn id="133" dur="1000" fill="hold"/>
                                        <p:tgtEl>
                                          <p:spTgt spid="89"/>
                                        </p:tgtEl>
                                        <p:attrNameLst>
                                          <p:attrName>ppt_y</p:attrName>
                                        </p:attrNameLst>
                                      </p:cBhvr>
                                      <p:tavLst>
                                        <p:tav tm="0">
                                          <p:val>
                                            <p:strVal val="#ppt_y+.1"/>
                                          </p:val>
                                        </p:tav>
                                        <p:tav tm="100000">
                                          <p:val>
                                            <p:strVal val="#ppt_y"/>
                                          </p:val>
                                        </p:tav>
                                      </p:tavLst>
                                    </p:anim>
                                  </p:childTnLst>
                                </p:cTn>
                              </p:par>
                              <p:par>
                                <p:cTn id="134" presetID="42" presetClass="entr" presetSubtype="0" fill="hold" nodeType="withEffect">
                                  <p:stCondLst>
                                    <p:cond delay="0"/>
                                  </p:stCondLst>
                                  <p:childTnLst>
                                    <p:set>
                                      <p:cBhvr>
                                        <p:cTn id="135" dur="1" fill="hold">
                                          <p:stCondLst>
                                            <p:cond delay="0"/>
                                          </p:stCondLst>
                                        </p:cTn>
                                        <p:tgtEl>
                                          <p:spTgt spid="90"/>
                                        </p:tgtEl>
                                        <p:attrNameLst>
                                          <p:attrName>style.visibility</p:attrName>
                                        </p:attrNameLst>
                                      </p:cBhvr>
                                      <p:to>
                                        <p:strVal val="visible"/>
                                      </p:to>
                                    </p:set>
                                    <p:animEffect transition="in" filter="fade">
                                      <p:cBhvr>
                                        <p:cTn id="136" dur="1000"/>
                                        <p:tgtEl>
                                          <p:spTgt spid="90"/>
                                        </p:tgtEl>
                                      </p:cBhvr>
                                    </p:animEffect>
                                    <p:anim calcmode="lin" valueType="num">
                                      <p:cBhvr>
                                        <p:cTn id="137" dur="1000" fill="hold"/>
                                        <p:tgtEl>
                                          <p:spTgt spid="90"/>
                                        </p:tgtEl>
                                        <p:attrNameLst>
                                          <p:attrName>ppt_x</p:attrName>
                                        </p:attrNameLst>
                                      </p:cBhvr>
                                      <p:tavLst>
                                        <p:tav tm="0">
                                          <p:val>
                                            <p:strVal val="#ppt_x"/>
                                          </p:val>
                                        </p:tav>
                                        <p:tav tm="100000">
                                          <p:val>
                                            <p:strVal val="#ppt_x"/>
                                          </p:val>
                                        </p:tav>
                                      </p:tavLst>
                                    </p:anim>
                                    <p:anim calcmode="lin" valueType="num">
                                      <p:cBhvr>
                                        <p:cTn id="138" dur="1000" fill="hold"/>
                                        <p:tgtEl>
                                          <p:spTgt spid="90"/>
                                        </p:tgtEl>
                                        <p:attrNameLst>
                                          <p:attrName>ppt_y</p:attrName>
                                        </p:attrNameLst>
                                      </p:cBhvr>
                                      <p:tavLst>
                                        <p:tav tm="0">
                                          <p:val>
                                            <p:strVal val="#ppt_y+.1"/>
                                          </p:val>
                                        </p:tav>
                                        <p:tav tm="100000">
                                          <p:val>
                                            <p:strVal val="#ppt_y"/>
                                          </p:val>
                                        </p:tav>
                                      </p:tavLst>
                                    </p:anim>
                                  </p:childTnLst>
                                </p:cTn>
                              </p:par>
                              <p:par>
                                <p:cTn id="139" presetID="42" presetClass="entr" presetSubtype="0" fill="hold" nodeType="withEffect">
                                  <p:stCondLst>
                                    <p:cond delay="0"/>
                                  </p:stCondLst>
                                  <p:childTnLst>
                                    <p:set>
                                      <p:cBhvr>
                                        <p:cTn id="140" dur="1" fill="hold">
                                          <p:stCondLst>
                                            <p:cond delay="0"/>
                                          </p:stCondLst>
                                        </p:cTn>
                                        <p:tgtEl>
                                          <p:spTgt spid="91"/>
                                        </p:tgtEl>
                                        <p:attrNameLst>
                                          <p:attrName>style.visibility</p:attrName>
                                        </p:attrNameLst>
                                      </p:cBhvr>
                                      <p:to>
                                        <p:strVal val="visible"/>
                                      </p:to>
                                    </p:set>
                                    <p:animEffect transition="in" filter="fade">
                                      <p:cBhvr>
                                        <p:cTn id="141" dur="1000"/>
                                        <p:tgtEl>
                                          <p:spTgt spid="91"/>
                                        </p:tgtEl>
                                      </p:cBhvr>
                                    </p:animEffect>
                                    <p:anim calcmode="lin" valueType="num">
                                      <p:cBhvr>
                                        <p:cTn id="142" dur="1000" fill="hold"/>
                                        <p:tgtEl>
                                          <p:spTgt spid="91"/>
                                        </p:tgtEl>
                                        <p:attrNameLst>
                                          <p:attrName>ppt_x</p:attrName>
                                        </p:attrNameLst>
                                      </p:cBhvr>
                                      <p:tavLst>
                                        <p:tav tm="0">
                                          <p:val>
                                            <p:strVal val="#ppt_x"/>
                                          </p:val>
                                        </p:tav>
                                        <p:tav tm="100000">
                                          <p:val>
                                            <p:strVal val="#ppt_x"/>
                                          </p:val>
                                        </p:tav>
                                      </p:tavLst>
                                    </p:anim>
                                    <p:anim calcmode="lin" valueType="num">
                                      <p:cBhvr>
                                        <p:cTn id="143" dur="1000" fill="hold"/>
                                        <p:tgtEl>
                                          <p:spTgt spid="91"/>
                                        </p:tgtEl>
                                        <p:attrNameLst>
                                          <p:attrName>ppt_y</p:attrName>
                                        </p:attrNameLst>
                                      </p:cBhvr>
                                      <p:tavLst>
                                        <p:tav tm="0">
                                          <p:val>
                                            <p:strVal val="#ppt_y+.1"/>
                                          </p:val>
                                        </p:tav>
                                        <p:tav tm="100000">
                                          <p:val>
                                            <p:strVal val="#ppt_y"/>
                                          </p:val>
                                        </p:tav>
                                      </p:tavLst>
                                    </p:anim>
                                  </p:childTnLst>
                                </p:cTn>
                              </p:par>
                              <p:par>
                                <p:cTn id="144" presetID="42" presetClass="entr" presetSubtype="0" fill="hold" nodeType="withEffect">
                                  <p:stCondLst>
                                    <p:cond delay="0"/>
                                  </p:stCondLst>
                                  <p:childTnLst>
                                    <p:set>
                                      <p:cBhvr>
                                        <p:cTn id="145" dur="1" fill="hold">
                                          <p:stCondLst>
                                            <p:cond delay="0"/>
                                          </p:stCondLst>
                                        </p:cTn>
                                        <p:tgtEl>
                                          <p:spTgt spid="92"/>
                                        </p:tgtEl>
                                        <p:attrNameLst>
                                          <p:attrName>style.visibility</p:attrName>
                                        </p:attrNameLst>
                                      </p:cBhvr>
                                      <p:to>
                                        <p:strVal val="visible"/>
                                      </p:to>
                                    </p:set>
                                    <p:animEffect transition="in" filter="fade">
                                      <p:cBhvr>
                                        <p:cTn id="146" dur="1000"/>
                                        <p:tgtEl>
                                          <p:spTgt spid="92"/>
                                        </p:tgtEl>
                                      </p:cBhvr>
                                    </p:animEffect>
                                    <p:anim calcmode="lin" valueType="num">
                                      <p:cBhvr>
                                        <p:cTn id="147" dur="1000" fill="hold"/>
                                        <p:tgtEl>
                                          <p:spTgt spid="92"/>
                                        </p:tgtEl>
                                        <p:attrNameLst>
                                          <p:attrName>ppt_x</p:attrName>
                                        </p:attrNameLst>
                                      </p:cBhvr>
                                      <p:tavLst>
                                        <p:tav tm="0">
                                          <p:val>
                                            <p:strVal val="#ppt_x"/>
                                          </p:val>
                                        </p:tav>
                                        <p:tav tm="100000">
                                          <p:val>
                                            <p:strVal val="#ppt_x"/>
                                          </p:val>
                                        </p:tav>
                                      </p:tavLst>
                                    </p:anim>
                                    <p:anim calcmode="lin" valueType="num">
                                      <p:cBhvr>
                                        <p:cTn id="148" dur="1000" fill="hold"/>
                                        <p:tgtEl>
                                          <p:spTgt spid="92"/>
                                        </p:tgtEl>
                                        <p:attrNameLst>
                                          <p:attrName>ppt_y</p:attrName>
                                        </p:attrNameLst>
                                      </p:cBhvr>
                                      <p:tavLst>
                                        <p:tav tm="0">
                                          <p:val>
                                            <p:strVal val="#ppt_y+.1"/>
                                          </p:val>
                                        </p:tav>
                                        <p:tav tm="100000">
                                          <p:val>
                                            <p:strVal val="#ppt_y"/>
                                          </p:val>
                                        </p:tav>
                                      </p:tavLst>
                                    </p:anim>
                                  </p:childTnLst>
                                </p:cTn>
                              </p:par>
                              <p:par>
                                <p:cTn id="149" presetID="42" presetClass="entr" presetSubtype="0" fill="hold" nodeType="withEffect">
                                  <p:stCondLst>
                                    <p:cond delay="0"/>
                                  </p:stCondLst>
                                  <p:childTnLst>
                                    <p:set>
                                      <p:cBhvr>
                                        <p:cTn id="150" dur="1" fill="hold">
                                          <p:stCondLst>
                                            <p:cond delay="0"/>
                                          </p:stCondLst>
                                        </p:cTn>
                                        <p:tgtEl>
                                          <p:spTgt spid="93"/>
                                        </p:tgtEl>
                                        <p:attrNameLst>
                                          <p:attrName>style.visibility</p:attrName>
                                        </p:attrNameLst>
                                      </p:cBhvr>
                                      <p:to>
                                        <p:strVal val="visible"/>
                                      </p:to>
                                    </p:set>
                                    <p:animEffect transition="in" filter="fade">
                                      <p:cBhvr>
                                        <p:cTn id="151" dur="1000"/>
                                        <p:tgtEl>
                                          <p:spTgt spid="93"/>
                                        </p:tgtEl>
                                      </p:cBhvr>
                                    </p:animEffect>
                                    <p:anim calcmode="lin" valueType="num">
                                      <p:cBhvr>
                                        <p:cTn id="152" dur="1000" fill="hold"/>
                                        <p:tgtEl>
                                          <p:spTgt spid="93"/>
                                        </p:tgtEl>
                                        <p:attrNameLst>
                                          <p:attrName>ppt_x</p:attrName>
                                        </p:attrNameLst>
                                      </p:cBhvr>
                                      <p:tavLst>
                                        <p:tav tm="0">
                                          <p:val>
                                            <p:strVal val="#ppt_x"/>
                                          </p:val>
                                        </p:tav>
                                        <p:tav tm="100000">
                                          <p:val>
                                            <p:strVal val="#ppt_x"/>
                                          </p:val>
                                        </p:tav>
                                      </p:tavLst>
                                    </p:anim>
                                    <p:anim calcmode="lin" valueType="num">
                                      <p:cBhvr>
                                        <p:cTn id="153" dur="1000" fill="hold"/>
                                        <p:tgtEl>
                                          <p:spTgt spid="93"/>
                                        </p:tgtEl>
                                        <p:attrNameLst>
                                          <p:attrName>ppt_y</p:attrName>
                                        </p:attrNameLst>
                                      </p:cBhvr>
                                      <p:tavLst>
                                        <p:tav tm="0">
                                          <p:val>
                                            <p:strVal val="#ppt_y+.1"/>
                                          </p:val>
                                        </p:tav>
                                        <p:tav tm="100000">
                                          <p:val>
                                            <p:strVal val="#ppt_y"/>
                                          </p:val>
                                        </p:tav>
                                      </p:tavLst>
                                    </p:anim>
                                  </p:childTnLst>
                                </p:cTn>
                              </p:par>
                              <p:par>
                                <p:cTn id="154" presetID="42" presetClass="entr" presetSubtype="0" fill="hold" nodeType="withEffect">
                                  <p:stCondLst>
                                    <p:cond delay="0"/>
                                  </p:stCondLst>
                                  <p:childTnLst>
                                    <p:set>
                                      <p:cBhvr>
                                        <p:cTn id="155" dur="1" fill="hold">
                                          <p:stCondLst>
                                            <p:cond delay="0"/>
                                          </p:stCondLst>
                                        </p:cTn>
                                        <p:tgtEl>
                                          <p:spTgt spid="94"/>
                                        </p:tgtEl>
                                        <p:attrNameLst>
                                          <p:attrName>style.visibility</p:attrName>
                                        </p:attrNameLst>
                                      </p:cBhvr>
                                      <p:to>
                                        <p:strVal val="visible"/>
                                      </p:to>
                                    </p:set>
                                    <p:animEffect transition="in" filter="fade">
                                      <p:cBhvr>
                                        <p:cTn id="156" dur="1000"/>
                                        <p:tgtEl>
                                          <p:spTgt spid="94"/>
                                        </p:tgtEl>
                                      </p:cBhvr>
                                    </p:animEffect>
                                    <p:anim calcmode="lin" valueType="num">
                                      <p:cBhvr>
                                        <p:cTn id="157" dur="1000" fill="hold"/>
                                        <p:tgtEl>
                                          <p:spTgt spid="94"/>
                                        </p:tgtEl>
                                        <p:attrNameLst>
                                          <p:attrName>ppt_x</p:attrName>
                                        </p:attrNameLst>
                                      </p:cBhvr>
                                      <p:tavLst>
                                        <p:tav tm="0">
                                          <p:val>
                                            <p:strVal val="#ppt_x"/>
                                          </p:val>
                                        </p:tav>
                                        <p:tav tm="100000">
                                          <p:val>
                                            <p:strVal val="#ppt_x"/>
                                          </p:val>
                                        </p:tav>
                                      </p:tavLst>
                                    </p:anim>
                                    <p:anim calcmode="lin" valueType="num">
                                      <p:cBhvr>
                                        <p:cTn id="158" dur="1000" fill="hold"/>
                                        <p:tgtEl>
                                          <p:spTgt spid="94"/>
                                        </p:tgtEl>
                                        <p:attrNameLst>
                                          <p:attrName>ppt_y</p:attrName>
                                        </p:attrNameLst>
                                      </p:cBhvr>
                                      <p:tavLst>
                                        <p:tav tm="0">
                                          <p:val>
                                            <p:strVal val="#ppt_y+.1"/>
                                          </p:val>
                                        </p:tav>
                                        <p:tav tm="100000">
                                          <p:val>
                                            <p:strVal val="#ppt_y"/>
                                          </p:val>
                                        </p:tav>
                                      </p:tavLst>
                                    </p:anim>
                                  </p:childTnLst>
                                </p:cTn>
                              </p:par>
                              <p:par>
                                <p:cTn id="159" presetID="42" presetClass="entr" presetSubtype="0" fill="hold" nodeType="withEffect">
                                  <p:stCondLst>
                                    <p:cond delay="0"/>
                                  </p:stCondLst>
                                  <p:childTnLst>
                                    <p:set>
                                      <p:cBhvr>
                                        <p:cTn id="160" dur="1" fill="hold">
                                          <p:stCondLst>
                                            <p:cond delay="0"/>
                                          </p:stCondLst>
                                        </p:cTn>
                                        <p:tgtEl>
                                          <p:spTgt spid="95"/>
                                        </p:tgtEl>
                                        <p:attrNameLst>
                                          <p:attrName>style.visibility</p:attrName>
                                        </p:attrNameLst>
                                      </p:cBhvr>
                                      <p:to>
                                        <p:strVal val="visible"/>
                                      </p:to>
                                    </p:set>
                                    <p:animEffect transition="in" filter="fade">
                                      <p:cBhvr>
                                        <p:cTn id="161" dur="1000"/>
                                        <p:tgtEl>
                                          <p:spTgt spid="95"/>
                                        </p:tgtEl>
                                      </p:cBhvr>
                                    </p:animEffect>
                                    <p:anim calcmode="lin" valueType="num">
                                      <p:cBhvr>
                                        <p:cTn id="162" dur="1000" fill="hold"/>
                                        <p:tgtEl>
                                          <p:spTgt spid="95"/>
                                        </p:tgtEl>
                                        <p:attrNameLst>
                                          <p:attrName>ppt_x</p:attrName>
                                        </p:attrNameLst>
                                      </p:cBhvr>
                                      <p:tavLst>
                                        <p:tav tm="0">
                                          <p:val>
                                            <p:strVal val="#ppt_x"/>
                                          </p:val>
                                        </p:tav>
                                        <p:tav tm="100000">
                                          <p:val>
                                            <p:strVal val="#ppt_x"/>
                                          </p:val>
                                        </p:tav>
                                      </p:tavLst>
                                    </p:anim>
                                    <p:anim calcmode="lin" valueType="num">
                                      <p:cBhvr>
                                        <p:cTn id="163" dur="1000" fill="hold"/>
                                        <p:tgtEl>
                                          <p:spTgt spid="95"/>
                                        </p:tgtEl>
                                        <p:attrNameLst>
                                          <p:attrName>ppt_y</p:attrName>
                                        </p:attrNameLst>
                                      </p:cBhvr>
                                      <p:tavLst>
                                        <p:tav tm="0">
                                          <p:val>
                                            <p:strVal val="#ppt_y+.1"/>
                                          </p:val>
                                        </p:tav>
                                        <p:tav tm="100000">
                                          <p:val>
                                            <p:strVal val="#ppt_y"/>
                                          </p:val>
                                        </p:tav>
                                      </p:tavLst>
                                    </p:anim>
                                  </p:childTnLst>
                                </p:cTn>
                              </p:par>
                              <p:par>
                                <p:cTn id="164" presetID="42" presetClass="entr" presetSubtype="0" fill="hold" nodeType="withEffect">
                                  <p:stCondLst>
                                    <p:cond delay="0"/>
                                  </p:stCondLst>
                                  <p:childTnLst>
                                    <p:set>
                                      <p:cBhvr>
                                        <p:cTn id="165" dur="1" fill="hold">
                                          <p:stCondLst>
                                            <p:cond delay="0"/>
                                          </p:stCondLst>
                                        </p:cTn>
                                        <p:tgtEl>
                                          <p:spTgt spid="96"/>
                                        </p:tgtEl>
                                        <p:attrNameLst>
                                          <p:attrName>style.visibility</p:attrName>
                                        </p:attrNameLst>
                                      </p:cBhvr>
                                      <p:to>
                                        <p:strVal val="visible"/>
                                      </p:to>
                                    </p:set>
                                    <p:animEffect transition="in" filter="fade">
                                      <p:cBhvr>
                                        <p:cTn id="166" dur="1000"/>
                                        <p:tgtEl>
                                          <p:spTgt spid="96"/>
                                        </p:tgtEl>
                                      </p:cBhvr>
                                    </p:animEffect>
                                    <p:anim calcmode="lin" valueType="num">
                                      <p:cBhvr>
                                        <p:cTn id="167" dur="1000" fill="hold"/>
                                        <p:tgtEl>
                                          <p:spTgt spid="96"/>
                                        </p:tgtEl>
                                        <p:attrNameLst>
                                          <p:attrName>ppt_x</p:attrName>
                                        </p:attrNameLst>
                                      </p:cBhvr>
                                      <p:tavLst>
                                        <p:tav tm="0">
                                          <p:val>
                                            <p:strVal val="#ppt_x"/>
                                          </p:val>
                                        </p:tav>
                                        <p:tav tm="100000">
                                          <p:val>
                                            <p:strVal val="#ppt_x"/>
                                          </p:val>
                                        </p:tav>
                                      </p:tavLst>
                                    </p:anim>
                                    <p:anim calcmode="lin" valueType="num">
                                      <p:cBhvr>
                                        <p:cTn id="168" dur="1000" fill="hold"/>
                                        <p:tgtEl>
                                          <p:spTgt spid="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69" grpId="0" animBg="1"/>
      <p:bldP spid="70" grpId="0" animBg="1"/>
      <p:bldP spid="71" grpId="0" animBg="1"/>
      <p:bldP spid="74" grpId="0" animBg="1"/>
      <p:bldP spid="75" grpId="0" animBg="1"/>
      <p:bldP spid="76" grpId="0" animBg="1"/>
      <p:bldP spid="77" grpId="0" animBg="1"/>
      <p:bldP spid="78" grpId="0" animBg="1"/>
      <p:bldP spid="36" grpId="0"/>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289E8AF1-AA0E-41DB-B9D5-34DF8052CEF8}"/>
              </a:ext>
            </a:extLst>
          </p:cNvPr>
          <p:cNvSpPr/>
          <p:nvPr/>
        </p:nvSpPr>
        <p:spPr>
          <a:xfrm flipH="1">
            <a:off x="-2" y="787400"/>
            <a:ext cx="3067052" cy="450850"/>
          </a:xfrm>
          <a:prstGeom prst="rect">
            <a:avLst/>
          </a:prstGeom>
          <a:solidFill>
            <a:srgbClr val="417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3763B11-0800-4274-AB38-33E77D8DFA5F}"/>
              </a:ext>
            </a:extLst>
          </p:cNvPr>
          <p:cNvSpPr>
            <a:spLocks noGrp="1"/>
          </p:cNvSpPr>
          <p:nvPr>
            <p:ph type="title"/>
          </p:nvPr>
        </p:nvSpPr>
        <p:spPr>
          <a:xfrm>
            <a:off x="838200" y="551560"/>
            <a:ext cx="10515600" cy="1325563"/>
          </a:xfrm>
        </p:spPr>
        <p:txBody>
          <a:bodyPr>
            <a:normAutofit/>
          </a:bodyPr>
          <a:lstStyle/>
          <a:p>
            <a:r>
              <a:rPr lang="en-US" sz="3200" dirty="0">
                <a:solidFill>
                  <a:schemeClr val="bg1">
                    <a:lumMod val="95000"/>
                  </a:schemeClr>
                </a:solidFill>
                <a:latin typeface="Aharoni" panose="02010803020104030203" pitchFamily="2" charset="-79"/>
                <a:cs typeface="Aharoni" panose="02010803020104030203" pitchFamily="2" charset="-79"/>
              </a:rPr>
              <a:t>Strategy </a:t>
            </a:r>
            <a:r>
              <a:rPr lang="en-US" sz="4000" dirty="0">
                <a:solidFill>
                  <a:schemeClr val="bg1">
                    <a:lumMod val="95000"/>
                  </a:schemeClr>
                </a:solidFill>
                <a:latin typeface="Aharoni" panose="02010803020104030203" pitchFamily="2" charset="-79"/>
                <a:cs typeface="Aharoni" panose="02010803020104030203" pitchFamily="2" charset="-79"/>
              </a:rPr>
              <a:t>2</a:t>
            </a:r>
            <a:r>
              <a:rPr lang="en-US" sz="3200" dirty="0">
                <a:solidFill>
                  <a:schemeClr val="bg1">
                    <a:lumMod val="95000"/>
                  </a:schemeClr>
                </a:solidFill>
                <a:latin typeface="Aharoni" panose="02010803020104030203" pitchFamily="2" charset="-79"/>
                <a:cs typeface="Aharoni" panose="02010803020104030203" pitchFamily="2" charset="-79"/>
              </a:rPr>
              <a:t>: </a:t>
            </a:r>
            <a:r>
              <a:rPr lang="en-US" sz="3200" dirty="0">
                <a:solidFill>
                  <a:schemeClr val="bg2">
                    <a:lumMod val="25000"/>
                  </a:schemeClr>
                </a:solidFill>
                <a:latin typeface="Aharoni" panose="02010803020104030203" pitchFamily="2" charset="-79"/>
                <a:cs typeface="Aharoni" panose="02010803020104030203" pitchFamily="2" charset="-79"/>
              </a:rPr>
              <a:t>Daylighting </a:t>
            </a:r>
            <a:br>
              <a:rPr lang="en-US" sz="3200" dirty="0">
                <a:solidFill>
                  <a:schemeClr val="bg2">
                    <a:lumMod val="25000"/>
                  </a:schemeClr>
                </a:solidFill>
                <a:latin typeface="Aharoni" panose="02010803020104030203" pitchFamily="2" charset="-79"/>
                <a:cs typeface="Aharoni" panose="02010803020104030203" pitchFamily="2" charset="-79"/>
              </a:rPr>
            </a:br>
            <a:r>
              <a:rPr lang="en-US" sz="3200" dirty="0">
                <a:solidFill>
                  <a:schemeClr val="bg2">
                    <a:lumMod val="25000"/>
                  </a:schemeClr>
                </a:solidFill>
                <a:latin typeface="Aharoni" panose="02010803020104030203" pitchFamily="2" charset="-79"/>
                <a:cs typeface="Aharoni" panose="02010803020104030203" pitchFamily="2" charset="-79"/>
              </a:rPr>
              <a:t>                   Analysis</a:t>
            </a:r>
            <a:endParaRPr lang="en-US" sz="3200" dirty="0">
              <a:solidFill>
                <a:schemeClr val="tx1">
                  <a:lumMod val="85000"/>
                  <a:lumOff val="15000"/>
                </a:schemeClr>
              </a:solidFill>
              <a:latin typeface="Aharoni" panose="02010803020104030203" pitchFamily="2" charset="-79"/>
              <a:cs typeface="Aharoni" panose="02010803020104030203" pitchFamily="2" charset="-79"/>
            </a:endParaRPr>
          </a:p>
        </p:txBody>
      </p:sp>
      <p:sp>
        <p:nvSpPr>
          <p:cNvPr id="3" name="Slide Number Placeholder 2">
            <a:extLst>
              <a:ext uri="{FF2B5EF4-FFF2-40B4-BE49-F238E27FC236}">
                <a16:creationId xmlns:a16="http://schemas.microsoft.com/office/drawing/2014/main" id="{A5476D78-028B-401E-B123-17426945E8FE}"/>
              </a:ext>
            </a:extLst>
          </p:cNvPr>
          <p:cNvSpPr>
            <a:spLocks noGrp="1"/>
          </p:cNvSpPr>
          <p:nvPr>
            <p:ph type="sldNum" sz="quarter" idx="12"/>
          </p:nvPr>
        </p:nvSpPr>
        <p:spPr/>
        <p:txBody>
          <a:bodyPr/>
          <a:lstStyle/>
          <a:p>
            <a:fld id="{92BC0347-EB0D-4354-90DB-E3443D283F0D}" type="slidenum">
              <a:rPr lang="en-US" smtClean="0"/>
              <a:t>14</a:t>
            </a:fld>
            <a:endParaRPr lang="en-US" dirty="0"/>
          </a:p>
        </p:txBody>
      </p:sp>
      <p:sp>
        <p:nvSpPr>
          <p:cNvPr id="5" name="Content Placeholder 2">
            <a:extLst>
              <a:ext uri="{FF2B5EF4-FFF2-40B4-BE49-F238E27FC236}">
                <a16:creationId xmlns:a16="http://schemas.microsoft.com/office/drawing/2014/main" id="{C04923E6-05A6-4586-9C12-9FCDD978E4FC}"/>
              </a:ext>
            </a:extLst>
          </p:cNvPr>
          <p:cNvSpPr txBox="1">
            <a:spLocks/>
          </p:cNvSpPr>
          <p:nvPr/>
        </p:nvSpPr>
        <p:spPr>
          <a:xfrm>
            <a:off x="150061" y="1733768"/>
            <a:ext cx="5370466" cy="31502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solidFill>
                  <a:srgbClr val="211D1E"/>
                </a:solidFill>
                <a:latin typeface="ITC Avant Garde Pro Bk"/>
              </a:rPr>
              <a:t>Reduce the need for artificial lighting</a:t>
            </a:r>
          </a:p>
          <a:p>
            <a:r>
              <a:rPr lang="en-US" sz="1800" b="1" dirty="0">
                <a:solidFill>
                  <a:srgbClr val="211D1E"/>
                </a:solidFill>
                <a:latin typeface="ITC Avant Garde Pro Bk"/>
              </a:rPr>
              <a:t>Reduce electricity costs</a:t>
            </a:r>
          </a:p>
          <a:p>
            <a:r>
              <a:rPr lang="en-US" sz="1800" b="1" dirty="0">
                <a:solidFill>
                  <a:srgbClr val="211D1E"/>
                </a:solidFill>
                <a:latin typeface="ITC Avant Garde Pro Bk"/>
              </a:rPr>
              <a:t>Can reduce HVAC costs as well</a:t>
            </a:r>
          </a:p>
          <a:p>
            <a:r>
              <a:rPr lang="en-US" sz="1800" b="1" dirty="0">
                <a:solidFill>
                  <a:srgbClr val="211D1E"/>
                </a:solidFill>
                <a:latin typeface="ITC Avant Garde Pro Bk"/>
              </a:rPr>
              <a:t>Enhanced indoor air quality </a:t>
            </a:r>
          </a:p>
          <a:p>
            <a:r>
              <a:rPr lang="en-US" sz="1800" b="1" dirty="0">
                <a:solidFill>
                  <a:srgbClr val="211D1E"/>
                </a:solidFill>
                <a:latin typeface="ITC Avant Garde Pro Bk"/>
              </a:rPr>
              <a:t>Enhanced thermal comfort</a:t>
            </a:r>
          </a:p>
          <a:p>
            <a:r>
              <a:rPr lang="en-US" sz="1800" b="1" dirty="0">
                <a:solidFill>
                  <a:srgbClr val="211D1E"/>
                </a:solidFill>
                <a:latin typeface="ITC Avant Garde Pro Bk"/>
              </a:rPr>
              <a:t>Improved mental &amp; physical health  </a:t>
            </a:r>
          </a:p>
          <a:p>
            <a:pPr marL="0" indent="0">
              <a:buNone/>
            </a:pPr>
            <a:endParaRPr lang="en-US" b="1" dirty="0"/>
          </a:p>
        </p:txBody>
      </p:sp>
      <p:pic>
        <p:nvPicPr>
          <p:cNvPr id="8" name="Picture 7">
            <a:extLst>
              <a:ext uri="{FF2B5EF4-FFF2-40B4-BE49-F238E27FC236}">
                <a16:creationId xmlns:a16="http://schemas.microsoft.com/office/drawing/2014/main" id="{E49B2CFA-26CF-406C-A5C9-4CFF72FC620F}"/>
              </a:ext>
            </a:extLst>
          </p:cNvPr>
          <p:cNvPicPr>
            <a:picLocks noChangeAspect="1"/>
          </p:cNvPicPr>
          <p:nvPr/>
        </p:nvPicPr>
        <p:blipFill rotWithShape="1">
          <a:blip r:embed="rId3">
            <a:extLst>
              <a:ext uri="{28A0092B-C50C-407E-A947-70E740481C1C}">
                <a14:useLocalDpi xmlns:a14="http://schemas.microsoft.com/office/drawing/2010/main" val="0"/>
              </a:ext>
            </a:extLst>
          </a:blip>
          <a:srcRect l="7857" t="18657" r="7459" b="185"/>
          <a:stretch/>
        </p:blipFill>
        <p:spPr>
          <a:xfrm>
            <a:off x="6561623" y="365125"/>
            <a:ext cx="4785640" cy="3292475"/>
          </a:xfrm>
          <a:prstGeom prst="rect">
            <a:avLst/>
          </a:prstGeom>
        </p:spPr>
      </p:pic>
      <p:pic>
        <p:nvPicPr>
          <p:cNvPr id="10" name="Picture 9">
            <a:extLst>
              <a:ext uri="{FF2B5EF4-FFF2-40B4-BE49-F238E27FC236}">
                <a16:creationId xmlns:a16="http://schemas.microsoft.com/office/drawing/2014/main" id="{FF526892-C9CD-44D1-A33E-161575B897A0}"/>
              </a:ext>
            </a:extLst>
          </p:cNvPr>
          <p:cNvPicPr>
            <a:picLocks noChangeAspect="1"/>
          </p:cNvPicPr>
          <p:nvPr/>
        </p:nvPicPr>
        <p:blipFill rotWithShape="1">
          <a:blip r:embed="rId4">
            <a:extLst>
              <a:ext uri="{28A0092B-C50C-407E-A947-70E740481C1C}">
                <a14:useLocalDpi xmlns:a14="http://schemas.microsoft.com/office/drawing/2010/main" val="0"/>
              </a:ext>
            </a:extLst>
          </a:blip>
          <a:srcRect l="25053" t="26528" r="24845" b="28287"/>
          <a:stretch/>
        </p:blipFill>
        <p:spPr>
          <a:xfrm>
            <a:off x="6838950" y="4175121"/>
            <a:ext cx="4230986" cy="2487616"/>
          </a:xfrm>
          <a:prstGeom prst="rect">
            <a:avLst/>
          </a:prstGeom>
        </p:spPr>
      </p:pic>
      <p:sp>
        <p:nvSpPr>
          <p:cNvPr id="11" name="Content Placeholder 2">
            <a:extLst>
              <a:ext uri="{FF2B5EF4-FFF2-40B4-BE49-F238E27FC236}">
                <a16:creationId xmlns:a16="http://schemas.microsoft.com/office/drawing/2014/main" id="{26584F21-6869-4AA5-BF8C-51B146ECD2F8}"/>
              </a:ext>
            </a:extLst>
          </p:cNvPr>
          <p:cNvSpPr txBox="1">
            <a:spLocks/>
          </p:cNvSpPr>
          <p:nvPr/>
        </p:nvSpPr>
        <p:spPr>
          <a:xfrm>
            <a:off x="6838950" y="171638"/>
            <a:ext cx="1116384" cy="29490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rgbClr val="211D1E"/>
                </a:solidFill>
                <a:latin typeface="ITC Avant Garde Pro Bk"/>
              </a:rPr>
              <a:t>Daylight </a:t>
            </a:r>
            <a:endParaRPr lang="en-US" b="1" dirty="0"/>
          </a:p>
        </p:txBody>
      </p:sp>
      <p:sp>
        <p:nvSpPr>
          <p:cNvPr id="12" name="Content Placeholder 2">
            <a:extLst>
              <a:ext uri="{FF2B5EF4-FFF2-40B4-BE49-F238E27FC236}">
                <a16:creationId xmlns:a16="http://schemas.microsoft.com/office/drawing/2014/main" id="{9E89010E-A80C-49F2-AE61-8049D9CCC496}"/>
              </a:ext>
            </a:extLst>
          </p:cNvPr>
          <p:cNvSpPr txBox="1">
            <a:spLocks/>
          </p:cNvSpPr>
          <p:nvPr/>
        </p:nvSpPr>
        <p:spPr>
          <a:xfrm>
            <a:off x="6671474" y="4000509"/>
            <a:ext cx="2205826" cy="531625"/>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Radiant Temperature</a:t>
            </a:r>
          </a:p>
        </p:txBody>
      </p:sp>
    </p:spTree>
    <p:extLst>
      <p:ext uri="{BB962C8B-B14F-4D97-AF65-F5344CB8AC3E}">
        <p14:creationId xmlns:p14="http://schemas.microsoft.com/office/powerpoint/2010/main" val="28255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fade">
                                      <p:cBhvr>
                                        <p:cTn id="23" dur="500"/>
                                        <p:tgtEl>
                                          <p:spTgt spid="5">
                                            <p:txEl>
                                              <p:pRg st="0" end="0"/>
                                            </p:txEl>
                                          </p:spTgt>
                                        </p:tgtEl>
                                      </p:cBhvr>
                                    </p:animEffect>
                                  </p:childTnLst>
                                  <p:subTnLst>
                                    <p:animClr clrSpc="rgb" dir="cw">
                                      <p:cBhvr override="childStyle">
                                        <p:cTn dur="1" fill="hold" display="0" masterRel="nextClick" afterEffect="1"/>
                                        <p:tgtEl>
                                          <p:spTgt spid="5">
                                            <p:txEl>
                                              <p:pRg st="0" end="0"/>
                                            </p:txEl>
                                          </p:spTgt>
                                        </p:tgtEl>
                                        <p:attrNameLst>
                                          <p:attrName>ppt_c</p:attrName>
                                        </p:attrNameLst>
                                      </p:cBhvr>
                                      <p:to>
                                        <a:schemeClr val="bg2"/>
                                      </p:to>
                                    </p:animClr>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500"/>
                                        <p:tgtEl>
                                          <p:spTgt spid="5">
                                            <p:txEl>
                                              <p:pRg st="1" end="1"/>
                                            </p:txEl>
                                          </p:spTgt>
                                        </p:tgtEl>
                                      </p:cBhvr>
                                    </p:animEffect>
                                  </p:childTnLst>
                                  <p:subTnLst>
                                    <p:animClr clrSpc="rgb" dir="cw">
                                      <p:cBhvr override="childStyle">
                                        <p:cTn dur="1" fill="hold" display="0" masterRel="nextClick" afterEffect="1"/>
                                        <p:tgtEl>
                                          <p:spTgt spid="5">
                                            <p:txEl>
                                              <p:pRg st="1" end="1"/>
                                            </p:txEl>
                                          </p:spTgt>
                                        </p:tgtEl>
                                        <p:attrNameLst>
                                          <p:attrName>ppt_c</p:attrName>
                                        </p:attrNameLst>
                                      </p:cBhvr>
                                      <p:to>
                                        <a:schemeClr val="bg2"/>
                                      </p:to>
                                    </p:animClr>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fade">
                                      <p:cBhvr>
                                        <p:cTn id="33" dur="500"/>
                                        <p:tgtEl>
                                          <p:spTgt spid="5">
                                            <p:txEl>
                                              <p:pRg st="2" end="2"/>
                                            </p:txEl>
                                          </p:spTgt>
                                        </p:tgtEl>
                                      </p:cBhvr>
                                    </p:animEffect>
                                  </p:childTnLst>
                                  <p:subTnLst>
                                    <p:animClr clrSpc="rgb" dir="cw">
                                      <p:cBhvr override="childStyle">
                                        <p:cTn dur="1" fill="hold" display="0" masterRel="nextClick" afterEffect="1"/>
                                        <p:tgtEl>
                                          <p:spTgt spid="5">
                                            <p:txEl>
                                              <p:pRg st="2" end="2"/>
                                            </p:txEl>
                                          </p:spTgt>
                                        </p:tgtEl>
                                        <p:attrNameLst>
                                          <p:attrName>ppt_c</p:attrName>
                                        </p:attrNameLst>
                                      </p:cBhvr>
                                      <p:to>
                                        <a:schemeClr val="bg2"/>
                                      </p:to>
                                    </p:animClr>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
                                            <p:txEl>
                                              <p:pRg st="3" end="3"/>
                                            </p:txEl>
                                          </p:spTgt>
                                        </p:tgtEl>
                                        <p:attrNameLst>
                                          <p:attrName>style.visibility</p:attrName>
                                        </p:attrNameLst>
                                      </p:cBhvr>
                                      <p:to>
                                        <p:strVal val="visible"/>
                                      </p:to>
                                    </p:set>
                                    <p:animEffect transition="in" filter="fade">
                                      <p:cBhvr>
                                        <p:cTn id="38" dur="500"/>
                                        <p:tgtEl>
                                          <p:spTgt spid="5">
                                            <p:txEl>
                                              <p:pRg st="3" end="3"/>
                                            </p:txEl>
                                          </p:spTgt>
                                        </p:tgtEl>
                                      </p:cBhvr>
                                    </p:animEffect>
                                  </p:childTnLst>
                                  <p:subTnLst>
                                    <p:animClr clrSpc="rgb" dir="cw">
                                      <p:cBhvr override="childStyle">
                                        <p:cTn dur="1" fill="hold" display="0" masterRel="nextClick" afterEffect="1"/>
                                        <p:tgtEl>
                                          <p:spTgt spid="5">
                                            <p:txEl>
                                              <p:pRg st="3" end="3"/>
                                            </p:txEl>
                                          </p:spTgt>
                                        </p:tgtEl>
                                        <p:attrNameLst>
                                          <p:attrName>ppt_c</p:attrName>
                                        </p:attrNameLst>
                                      </p:cBhvr>
                                      <p:to>
                                        <a:schemeClr val="bg2"/>
                                      </p:to>
                                    </p:animClr>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5">
                                            <p:txEl>
                                              <p:pRg st="4" end="4"/>
                                            </p:txEl>
                                          </p:spTgt>
                                        </p:tgtEl>
                                        <p:attrNameLst>
                                          <p:attrName>style.visibility</p:attrName>
                                        </p:attrNameLst>
                                      </p:cBhvr>
                                      <p:to>
                                        <p:strVal val="visible"/>
                                      </p:to>
                                    </p:set>
                                    <p:animEffect transition="in" filter="fade">
                                      <p:cBhvr>
                                        <p:cTn id="43" dur="500"/>
                                        <p:tgtEl>
                                          <p:spTgt spid="5">
                                            <p:txEl>
                                              <p:pRg st="4" end="4"/>
                                            </p:txEl>
                                          </p:spTgt>
                                        </p:tgtEl>
                                      </p:cBhvr>
                                    </p:animEffect>
                                  </p:childTnLst>
                                  <p:subTnLst>
                                    <p:animClr clrSpc="rgb" dir="cw">
                                      <p:cBhvr override="childStyle">
                                        <p:cTn dur="1" fill="hold" display="0" masterRel="nextClick" afterEffect="1"/>
                                        <p:tgtEl>
                                          <p:spTgt spid="5">
                                            <p:txEl>
                                              <p:pRg st="4" end="4"/>
                                            </p:txEl>
                                          </p:spTgt>
                                        </p:tgtEl>
                                        <p:attrNameLst>
                                          <p:attrName>ppt_c</p:attrName>
                                        </p:attrNameLst>
                                      </p:cBhvr>
                                      <p:to>
                                        <a:schemeClr val="bg2"/>
                                      </p:to>
                                    </p:animClr>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5">
                                            <p:txEl>
                                              <p:pRg st="5" end="5"/>
                                            </p:txEl>
                                          </p:spTgt>
                                        </p:tgtEl>
                                        <p:attrNameLst>
                                          <p:attrName>style.visibility</p:attrName>
                                        </p:attrNameLst>
                                      </p:cBhvr>
                                      <p:to>
                                        <p:strVal val="visible"/>
                                      </p:to>
                                    </p:set>
                                    <p:animEffect transition="in" filter="fade">
                                      <p:cBhvr>
                                        <p:cTn id="48" dur="500"/>
                                        <p:tgtEl>
                                          <p:spTgt spid="5">
                                            <p:txEl>
                                              <p:pRg st="5" end="5"/>
                                            </p:txEl>
                                          </p:spTgt>
                                        </p:tgtEl>
                                      </p:cBhvr>
                                    </p:animEffect>
                                  </p:childTnLst>
                                  <p:subTnLst>
                                    <p:animClr clrSpc="rgb" dir="cw">
                                      <p:cBhvr override="childStyle">
                                        <p:cTn dur="1" fill="hold" display="0" masterRel="nextClick" afterEffect="1"/>
                                        <p:tgtEl>
                                          <p:spTgt spid="5">
                                            <p:txEl>
                                              <p:pRg st="5" end="5"/>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289E8AF1-AA0E-41DB-B9D5-34DF8052CEF8}"/>
              </a:ext>
            </a:extLst>
          </p:cNvPr>
          <p:cNvSpPr/>
          <p:nvPr/>
        </p:nvSpPr>
        <p:spPr>
          <a:xfrm flipH="1">
            <a:off x="-3" y="787400"/>
            <a:ext cx="3080553" cy="450850"/>
          </a:xfrm>
          <a:prstGeom prst="rect">
            <a:avLst/>
          </a:prstGeom>
          <a:solidFill>
            <a:srgbClr val="417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A5476D78-028B-401E-B123-17426945E8FE}"/>
              </a:ext>
            </a:extLst>
          </p:cNvPr>
          <p:cNvSpPr>
            <a:spLocks noGrp="1"/>
          </p:cNvSpPr>
          <p:nvPr>
            <p:ph type="sldNum" sz="quarter" idx="12"/>
          </p:nvPr>
        </p:nvSpPr>
        <p:spPr/>
        <p:txBody>
          <a:bodyPr/>
          <a:lstStyle/>
          <a:p>
            <a:fld id="{92BC0347-EB0D-4354-90DB-E3443D283F0D}" type="slidenum">
              <a:rPr lang="en-US" smtClean="0"/>
              <a:t>15</a:t>
            </a:fld>
            <a:endParaRPr lang="en-US" dirty="0"/>
          </a:p>
        </p:txBody>
      </p:sp>
      <p:sp>
        <p:nvSpPr>
          <p:cNvPr id="8" name="Content Placeholder 2">
            <a:extLst>
              <a:ext uri="{FF2B5EF4-FFF2-40B4-BE49-F238E27FC236}">
                <a16:creationId xmlns:a16="http://schemas.microsoft.com/office/drawing/2014/main" id="{7EE30D5C-9A48-4B6E-A14A-CE7840842A90}"/>
              </a:ext>
            </a:extLst>
          </p:cNvPr>
          <p:cNvSpPr txBox="1">
            <a:spLocks/>
          </p:cNvSpPr>
          <p:nvPr/>
        </p:nvSpPr>
        <p:spPr>
          <a:xfrm>
            <a:off x="150061" y="1502944"/>
            <a:ext cx="4564625" cy="24459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solidFill>
                  <a:srgbClr val="211D1E"/>
                </a:solidFill>
                <a:latin typeface="ITC Avant Garde Pro Bk"/>
              </a:rPr>
              <a:t>Exceptional thermal performance</a:t>
            </a:r>
          </a:p>
          <a:p>
            <a:r>
              <a:rPr lang="en-US" sz="1800" b="1" dirty="0">
                <a:solidFill>
                  <a:srgbClr val="211D1E"/>
                </a:solidFill>
                <a:latin typeface="ITC Avant Garde Pro Bk"/>
              </a:rPr>
              <a:t>Healthier air quality </a:t>
            </a:r>
          </a:p>
          <a:p>
            <a:r>
              <a:rPr lang="en-US" sz="1800" b="1" dirty="0">
                <a:solidFill>
                  <a:srgbClr val="211D1E"/>
                </a:solidFill>
                <a:latin typeface="ITC Avant Garde Pro Bk"/>
              </a:rPr>
              <a:t>Faster construction with less labor</a:t>
            </a:r>
          </a:p>
          <a:p>
            <a:r>
              <a:rPr lang="en-US" sz="1800" b="1" dirty="0">
                <a:solidFill>
                  <a:srgbClr val="211D1E"/>
                </a:solidFill>
                <a:latin typeface="ITC Avant Garde Pro Bk"/>
              </a:rPr>
              <a:t>Design flexibility </a:t>
            </a:r>
            <a:br>
              <a:rPr lang="en-US" sz="1800" b="1" dirty="0">
                <a:solidFill>
                  <a:srgbClr val="211D1E"/>
                </a:solidFill>
                <a:latin typeface="ITC Avant Garde Pro Bk"/>
              </a:rPr>
            </a:br>
            <a:endParaRPr lang="en-US" sz="1800" b="1" dirty="0">
              <a:solidFill>
                <a:srgbClr val="211D1E"/>
              </a:solidFill>
              <a:latin typeface="ITC Avant Garde Pro Bk"/>
            </a:endParaRPr>
          </a:p>
          <a:p>
            <a:endParaRPr lang="en-US" b="1" dirty="0"/>
          </a:p>
        </p:txBody>
      </p:sp>
      <p:graphicFrame>
        <p:nvGraphicFramePr>
          <p:cNvPr id="9" name="Table 9">
            <a:extLst>
              <a:ext uri="{FF2B5EF4-FFF2-40B4-BE49-F238E27FC236}">
                <a16:creationId xmlns:a16="http://schemas.microsoft.com/office/drawing/2014/main" id="{A112BD68-C000-4296-9C34-CF8F7BD53F1F}"/>
              </a:ext>
            </a:extLst>
          </p:cNvPr>
          <p:cNvGraphicFramePr>
            <a:graphicFrameLocks noGrp="1"/>
          </p:cNvGraphicFramePr>
          <p:nvPr>
            <p:extLst>
              <p:ext uri="{D42A27DB-BD31-4B8C-83A1-F6EECF244321}">
                <p14:modId xmlns:p14="http://schemas.microsoft.com/office/powerpoint/2010/main" val="2797601485"/>
              </p:ext>
            </p:extLst>
          </p:nvPr>
        </p:nvGraphicFramePr>
        <p:xfrm>
          <a:off x="6435451" y="826091"/>
          <a:ext cx="2431848" cy="2736939"/>
        </p:xfrm>
        <a:graphic>
          <a:graphicData uri="http://schemas.openxmlformats.org/drawingml/2006/table">
            <a:tbl>
              <a:tblPr firstRow="1" bandRow="1">
                <a:tableStyleId>{F2DE63D5-997A-4646-A377-4702673A728D}</a:tableStyleId>
              </a:tblPr>
              <a:tblGrid>
                <a:gridCol w="1215924">
                  <a:extLst>
                    <a:ext uri="{9D8B030D-6E8A-4147-A177-3AD203B41FA5}">
                      <a16:colId xmlns:a16="http://schemas.microsoft.com/office/drawing/2014/main" val="651373354"/>
                    </a:ext>
                  </a:extLst>
                </a:gridCol>
                <a:gridCol w="1215924">
                  <a:extLst>
                    <a:ext uri="{9D8B030D-6E8A-4147-A177-3AD203B41FA5}">
                      <a16:colId xmlns:a16="http://schemas.microsoft.com/office/drawing/2014/main" val="3737989290"/>
                    </a:ext>
                  </a:extLst>
                </a:gridCol>
              </a:tblGrid>
              <a:tr h="374848">
                <a:tc gridSpan="2">
                  <a:txBody>
                    <a:bodyPr/>
                    <a:lstStyle/>
                    <a:p>
                      <a:pPr algn="ctr"/>
                      <a:r>
                        <a:rPr lang="en-US" sz="1800" b="1" kern="1200" dirty="0">
                          <a:solidFill>
                            <a:schemeClr val="bg1"/>
                          </a:solidFill>
                          <a:latin typeface="ITC Avant Garde Pro Bk"/>
                          <a:ea typeface="+mn-ea"/>
                          <a:cs typeface="+mn-cs"/>
                        </a:rPr>
                        <a:t>SIPS FRAMING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hMerge="1">
                  <a:txBody>
                    <a:bodyPr/>
                    <a:lstStyle/>
                    <a:p>
                      <a:endParaRPr lang="en-US" dirty="0"/>
                    </a:p>
                  </a:txBody>
                  <a:tcPr/>
                </a:tc>
                <a:extLst>
                  <a:ext uri="{0D108BD9-81ED-4DB2-BD59-A6C34878D82A}">
                    <a16:rowId xmlns:a16="http://schemas.microsoft.com/office/drawing/2014/main" val="1850792506"/>
                  </a:ext>
                </a:extLst>
              </a:tr>
              <a:tr h="324370">
                <a:tc>
                  <a:txBody>
                    <a:bodyPr/>
                    <a:lstStyle/>
                    <a:p>
                      <a:pPr algn="ctr"/>
                      <a:r>
                        <a:rPr lang="en-US" sz="1400" b="1" kern="1200" dirty="0">
                          <a:solidFill>
                            <a:schemeClr val="tx1">
                              <a:lumMod val="85000"/>
                              <a:lumOff val="15000"/>
                            </a:schemeClr>
                          </a:solidFill>
                          <a:latin typeface="ITC Avant Garde Pro Bk"/>
                          <a:ea typeface="+mn-ea"/>
                          <a:cs typeface="+mn-cs"/>
                        </a:rPr>
                        <a:t>Snap Lines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kern="1200" dirty="0">
                          <a:solidFill>
                            <a:srgbClr val="211D1E"/>
                          </a:solidFill>
                          <a:latin typeface="ITC Avant Garde Pro Bk"/>
                          <a:ea typeface="+mn-ea"/>
                          <a:cs typeface="+mn-cs"/>
                        </a:rPr>
                        <a:t>1 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7993079"/>
                  </a:ext>
                </a:extLst>
              </a:tr>
              <a:tr h="344130">
                <a:tc>
                  <a:txBody>
                    <a:bodyPr/>
                    <a:lstStyle/>
                    <a:p>
                      <a:pPr algn="ctr"/>
                      <a:r>
                        <a:rPr lang="en-US" sz="1400" b="1" kern="1200" dirty="0">
                          <a:solidFill>
                            <a:srgbClr val="211D1E"/>
                          </a:solidFill>
                          <a:latin typeface="ITC Avant Garde Pro Bk"/>
                          <a:ea typeface="+mn-ea"/>
                          <a:cs typeface="+mn-cs"/>
                        </a:rPr>
                        <a:t>Plates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kern="1200" dirty="0">
                          <a:solidFill>
                            <a:srgbClr val="211D1E"/>
                          </a:solidFill>
                          <a:latin typeface="ITC Avant Garde Pro Bk"/>
                          <a:ea typeface="+mn-ea"/>
                          <a:cs typeface="+mn-cs"/>
                        </a:rPr>
                        <a:t>1 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66259516"/>
                  </a:ext>
                </a:extLst>
              </a:tr>
              <a:tr h="334295">
                <a:tc>
                  <a:txBody>
                    <a:bodyPr/>
                    <a:lstStyle/>
                    <a:p>
                      <a:pPr algn="ctr"/>
                      <a:r>
                        <a:rPr lang="en-US" sz="1400" b="1" kern="1200" dirty="0">
                          <a:solidFill>
                            <a:srgbClr val="211D1E"/>
                          </a:solidFill>
                          <a:latin typeface="ITC Avant Garde Pro Bk"/>
                          <a:ea typeface="+mn-ea"/>
                          <a:cs typeface="+mn-cs"/>
                        </a:rPr>
                        <a:t>Frame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kern="1200" dirty="0">
                          <a:solidFill>
                            <a:srgbClr val="211D1E"/>
                          </a:solidFill>
                          <a:latin typeface="ITC Avant Garde Pro Bk"/>
                          <a:ea typeface="+mn-ea"/>
                          <a:cs typeface="+mn-cs"/>
                        </a:rPr>
                        <a:t>3 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5864608"/>
                  </a:ext>
                </a:extLst>
              </a:tr>
              <a:tr h="304800">
                <a:tc>
                  <a:txBody>
                    <a:bodyPr/>
                    <a:lstStyle/>
                    <a:p>
                      <a:pPr algn="ctr"/>
                      <a:r>
                        <a:rPr lang="en-US" sz="1400" b="1" kern="1200" dirty="0">
                          <a:solidFill>
                            <a:srgbClr val="211D1E"/>
                          </a:solidFill>
                          <a:latin typeface="ITC Avant Garde Pro Bk"/>
                          <a:ea typeface="+mn-ea"/>
                          <a:cs typeface="+mn-cs"/>
                        </a:rPr>
                        <a:t>Plumb &amp; Line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kern="1200" dirty="0">
                          <a:solidFill>
                            <a:srgbClr val="211D1E"/>
                          </a:solidFill>
                          <a:latin typeface="ITC Avant Garde Pro Bk"/>
                          <a:ea typeface="+mn-ea"/>
                          <a:cs typeface="+mn-cs"/>
                        </a:rPr>
                        <a:t>1 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74181226"/>
                  </a:ext>
                </a:extLst>
              </a:tr>
              <a:tr h="0">
                <a:tc>
                  <a:txBody>
                    <a:bodyPr/>
                    <a:lstStyle/>
                    <a:p>
                      <a:pPr algn="ctr"/>
                      <a:r>
                        <a:rPr lang="en-US" sz="1400" b="1" kern="1200" dirty="0">
                          <a:solidFill>
                            <a:srgbClr val="211D1E"/>
                          </a:solidFill>
                          <a:latin typeface="ITC Avant Garde Pro Bk"/>
                          <a:ea typeface="+mn-ea"/>
                          <a:cs typeface="+mn-cs"/>
                        </a:rPr>
                        <a:t>Set Beams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rgbClr val="211D1E"/>
                          </a:solidFill>
                          <a:latin typeface="ITC Avant Garde Pro Bk"/>
                          <a:ea typeface="+mn-ea"/>
                          <a:cs typeface="+mn-cs"/>
                        </a:rPr>
                        <a:t>1 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00803969"/>
                  </a:ext>
                </a:extLst>
              </a:tr>
              <a:tr h="374848">
                <a:tc>
                  <a:txBody>
                    <a:bodyPr/>
                    <a:lstStyle/>
                    <a:p>
                      <a:pPr algn="ctr"/>
                      <a:r>
                        <a:rPr lang="en-US" sz="1400" b="1" kern="1200" dirty="0">
                          <a:solidFill>
                            <a:srgbClr val="211D1E"/>
                          </a:solidFill>
                          <a:latin typeface="ITC Avant Garde Pro Bk"/>
                          <a:ea typeface="+mn-ea"/>
                          <a:cs typeface="+mn-cs"/>
                        </a:rPr>
                        <a:t>Roof Panels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rgbClr val="211D1E"/>
                          </a:solidFill>
                          <a:latin typeface="ITC Avant Garde Pro Bk"/>
                          <a:ea typeface="+mn-ea"/>
                          <a:cs typeface="+mn-cs"/>
                        </a:rPr>
                        <a:t>1 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29945890"/>
                  </a:ext>
                </a:extLst>
              </a:tr>
              <a:tr h="374848">
                <a:tc>
                  <a:txBody>
                    <a:bodyPr/>
                    <a:lstStyle/>
                    <a:p>
                      <a:pPr algn="ctr"/>
                      <a:r>
                        <a:rPr lang="en-US" sz="1400" b="1" kern="1200" dirty="0">
                          <a:solidFill>
                            <a:schemeClr val="bg1"/>
                          </a:solidFill>
                          <a:latin typeface="ITC Avant Garde Pro Bk"/>
                          <a:ea typeface="+mn-ea"/>
                          <a:cs typeface="+mn-cs"/>
                        </a:rPr>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bg1"/>
                          </a:solidFill>
                          <a:latin typeface="ITC Avant Garde Pro Bk"/>
                          <a:ea typeface="+mn-ea"/>
                          <a:cs typeface="+mn-cs"/>
                        </a:rPr>
                        <a:t>8 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1821711640"/>
                  </a:ext>
                </a:extLst>
              </a:tr>
            </a:tbl>
          </a:graphicData>
        </a:graphic>
      </p:graphicFrame>
      <p:graphicFrame>
        <p:nvGraphicFramePr>
          <p:cNvPr id="14" name="Table 9">
            <a:extLst>
              <a:ext uri="{FF2B5EF4-FFF2-40B4-BE49-F238E27FC236}">
                <a16:creationId xmlns:a16="http://schemas.microsoft.com/office/drawing/2014/main" id="{C0B2975A-F05E-4531-8F30-DCA9AABBBFDD}"/>
              </a:ext>
            </a:extLst>
          </p:cNvPr>
          <p:cNvGraphicFramePr>
            <a:graphicFrameLocks noGrp="1"/>
          </p:cNvGraphicFramePr>
          <p:nvPr>
            <p:extLst>
              <p:ext uri="{D42A27DB-BD31-4B8C-83A1-F6EECF244321}">
                <p14:modId xmlns:p14="http://schemas.microsoft.com/office/powerpoint/2010/main" val="1506148361"/>
              </p:ext>
            </p:extLst>
          </p:nvPr>
        </p:nvGraphicFramePr>
        <p:xfrm>
          <a:off x="9077308" y="826091"/>
          <a:ext cx="2431848" cy="2736939"/>
        </p:xfrm>
        <a:graphic>
          <a:graphicData uri="http://schemas.openxmlformats.org/drawingml/2006/table">
            <a:tbl>
              <a:tblPr firstRow="1" bandRow="1">
                <a:tableStyleId>{F2DE63D5-997A-4646-A377-4702673A728D}</a:tableStyleId>
              </a:tblPr>
              <a:tblGrid>
                <a:gridCol w="1215924">
                  <a:extLst>
                    <a:ext uri="{9D8B030D-6E8A-4147-A177-3AD203B41FA5}">
                      <a16:colId xmlns:a16="http://schemas.microsoft.com/office/drawing/2014/main" val="651373354"/>
                    </a:ext>
                  </a:extLst>
                </a:gridCol>
                <a:gridCol w="1215924">
                  <a:extLst>
                    <a:ext uri="{9D8B030D-6E8A-4147-A177-3AD203B41FA5}">
                      <a16:colId xmlns:a16="http://schemas.microsoft.com/office/drawing/2014/main" val="3737989290"/>
                    </a:ext>
                  </a:extLst>
                </a:gridCol>
              </a:tblGrid>
              <a:tr h="374848">
                <a:tc gridSpan="2">
                  <a:txBody>
                    <a:bodyPr/>
                    <a:lstStyle/>
                    <a:p>
                      <a:pPr algn="ctr"/>
                      <a:r>
                        <a:rPr lang="en-US" sz="1800" b="1" kern="1200" dirty="0">
                          <a:solidFill>
                            <a:schemeClr val="bg1"/>
                          </a:solidFill>
                          <a:latin typeface="ITC Avant Garde Pro Bk"/>
                          <a:ea typeface="+mn-ea"/>
                          <a:cs typeface="+mn-cs"/>
                        </a:rPr>
                        <a:t>STICK FRAMING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hMerge="1">
                  <a:txBody>
                    <a:bodyPr/>
                    <a:lstStyle/>
                    <a:p>
                      <a:endParaRPr lang="en-US" dirty="0"/>
                    </a:p>
                  </a:txBody>
                  <a:tcPr/>
                </a:tc>
                <a:extLst>
                  <a:ext uri="{0D108BD9-81ED-4DB2-BD59-A6C34878D82A}">
                    <a16:rowId xmlns:a16="http://schemas.microsoft.com/office/drawing/2014/main" val="1850792506"/>
                  </a:ext>
                </a:extLst>
              </a:tr>
              <a:tr h="324370">
                <a:tc>
                  <a:txBody>
                    <a:bodyPr/>
                    <a:lstStyle/>
                    <a:p>
                      <a:pPr algn="ctr"/>
                      <a:r>
                        <a:rPr lang="en-US" sz="1400" b="1" kern="1200" dirty="0">
                          <a:solidFill>
                            <a:schemeClr val="tx1">
                              <a:lumMod val="85000"/>
                              <a:lumOff val="15000"/>
                            </a:schemeClr>
                          </a:solidFill>
                          <a:latin typeface="ITC Avant Garde Pro Bk"/>
                          <a:ea typeface="+mn-ea"/>
                          <a:cs typeface="+mn-cs"/>
                        </a:rPr>
                        <a:t>Snap Lines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kern="1200" dirty="0">
                          <a:solidFill>
                            <a:srgbClr val="211D1E"/>
                          </a:solidFill>
                          <a:latin typeface="ITC Avant Garde Pro Bk"/>
                          <a:ea typeface="+mn-ea"/>
                          <a:cs typeface="+mn-cs"/>
                        </a:rPr>
                        <a:t>1 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7993079"/>
                  </a:ext>
                </a:extLst>
              </a:tr>
              <a:tr h="344130">
                <a:tc>
                  <a:txBody>
                    <a:bodyPr/>
                    <a:lstStyle/>
                    <a:p>
                      <a:pPr algn="ctr"/>
                      <a:r>
                        <a:rPr lang="en-US" sz="1400" b="1" kern="1200" dirty="0">
                          <a:solidFill>
                            <a:srgbClr val="211D1E"/>
                          </a:solidFill>
                          <a:latin typeface="ITC Avant Garde Pro Bk"/>
                          <a:ea typeface="+mn-ea"/>
                          <a:cs typeface="+mn-cs"/>
                        </a:rPr>
                        <a:t>Plates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kern="1200" dirty="0">
                          <a:solidFill>
                            <a:srgbClr val="211D1E"/>
                          </a:solidFill>
                          <a:latin typeface="ITC Avant Garde Pro Bk"/>
                          <a:ea typeface="+mn-ea"/>
                          <a:cs typeface="+mn-cs"/>
                        </a:rPr>
                        <a:t>1 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66259516"/>
                  </a:ext>
                </a:extLst>
              </a:tr>
              <a:tr h="334295">
                <a:tc>
                  <a:txBody>
                    <a:bodyPr/>
                    <a:lstStyle/>
                    <a:p>
                      <a:pPr algn="ctr"/>
                      <a:r>
                        <a:rPr lang="en-US" sz="1400" b="1" kern="1200" dirty="0">
                          <a:solidFill>
                            <a:srgbClr val="211D1E"/>
                          </a:solidFill>
                          <a:latin typeface="ITC Avant Garde Pro Bk"/>
                          <a:ea typeface="+mn-ea"/>
                          <a:cs typeface="+mn-cs"/>
                        </a:rPr>
                        <a:t>Frame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kern="1200" dirty="0">
                          <a:solidFill>
                            <a:srgbClr val="211D1E"/>
                          </a:solidFill>
                          <a:latin typeface="ITC Avant Garde Pro Bk"/>
                          <a:ea typeface="+mn-ea"/>
                          <a:cs typeface="+mn-cs"/>
                        </a:rPr>
                        <a:t>4 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5864608"/>
                  </a:ext>
                </a:extLst>
              </a:tr>
              <a:tr h="304800">
                <a:tc>
                  <a:txBody>
                    <a:bodyPr/>
                    <a:lstStyle/>
                    <a:p>
                      <a:pPr algn="ctr"/>
                      <a:r>
                        <a:rPr lang="en-US" sz="1400" b="1" kern="1200" dirty="0">
                          <a:solidFill>
                            <a:srgbClr val="211D1E"/>
                          </a:solidFill>
                          <a:latin typeface="ITC Avant Garde Pro Bk"/>
                          <a:ea typeface="+mn-ea"/>
                          <a:cs typeface="+mn-cs"/>
                        </a:rPr>
                        <a:t>Plumb &amp; Line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kern="1200" dirty="0">
                          <a:solidFill>
                            <a:srgbClr val="211D1E"/>
                          </a:solidFill>
                          <a:latin typeface="ITC Avant Garde Pro Bk"/>
                          <a:ea typeface="+mn-ea"/>
                          <a:cs typeface="+mn-cs"/>
                        </a:rPr>
                        <a:t>2 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74181226"/>
                  </a:ext>
                </a:extLst>
              </a:tr>
              <a:tr h="0">
                <a:tc>
                  <a:txBody>
                    <a:bodyPr/>
                    <a:lstStyle/>
                    <a:p>
                      <a:pPr algn="ctr"/>
                      <a:r>
                        <a:rPr lang="en-US" sz="1400" b="1" kern="1200" dirty="0">
                          <a:solidFill>
                            <a:srgbClr val="211D1E"/>
                          </a:solidFill>
                          <a:latin typeface="ITC Avant Garde Pro Bk"/>
                          <a:ea typeface="+mn-ea"/>
                          <a:cs typeface="+mn-cs"/>
                        </a:rPr>
                        <a:t>Set Beams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rgbClr val="211D1E"/>
                          </a:solidFill>
                          <a:latin typeface="ITC Avant Garde Pro Bk"/>
                          <a:ea typeface="+mn-ea"/>
                          <a:cs typeface="+mn-cs"/>
                        </a:rPr>
                        <a:t>2 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00803969"/>
                  </a:ext>
                </a:extLst>
              </a:tr>
              <a:tr h="374848">
                <a:tc>
                  <a:txBody>
                    <a:bodyPr/>
                    <a:lstStyle/>
                    <a:p>
                      <a:pPr algn="ctr"/>
                      <a:r>
                        <a:rPr lang="en-US" sz="1400" b="1" kern="1200" dirty="0">
                          <a:solidFill>
                            <a:srgbClr val="211D1E"/>
                          </a:solidFill>
                          <a:latin typeface="ITC Avant Garde Pro Bk"/>
                          <a:ea typeface="+mn-ea"/>
                          <a:cs typeface="+mn-cs"/>
                        </a:rPr>
                        <a:t>Roof Panels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rgbClr val="211D1E"/>
                          </a:solidFill>
                          <a:latin typeface="ITC Avant Garde Pro Bk"/>
                          <a:ea typeface="+mn-ea"/>
                          <a:cs typeface="+mn-cs"/>
                        </a:rPr>
                        <a:t>2 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29945890"/>
                  </a:ext>
                </a:extLst>
              </a:tr>
              <a:tr h="374848">
                <a:tc>
                  <a:txBody>
                    <a:bodyPr/>
                    <a:lstStyle/>
                    <a:p>
                      <a:pPr algn="ctr"/>
                      <a:r>
                        <a:rPr lang="en-US" sz="1400" b="1" kern="1200" dirty="0">
                          <a:solidFill>
                            <a:schemeClr val="bg1"/>
                          </a:solidFill>
                          <a:latin typeface="ITC Avant Garde Pro Bk"/>
                          <a:ea typeface="+mn-ea"/>
                          <a:cs typeface="+mn-cs"/>
                        </a:rPr>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bg1"/>
                          </a:solidFill>
                          <a:latin typeface="ITC Avant Garde Pro Bk"/>
                          <a:ea typeface="+mn-ea"/>
                          <a:cs typeface="+mn-cs"/>
                        </a:rPr>
                        <a:t>12 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1821711640"/>
                  </a:ext>
                </a:extLst>
              </a:tr>
            </a:tbl>
          </a:graphicData>
        </a:graphic>
      </p:graphicFrame>
      <p:sp>
        <p:nvSpPr>
          <p:cNvPr id="15" name="Content Placeholder 2">
            <a:extLst>
              <a:ext uri="{FF2B5EF4-FFF2-40B4-BE49-F238E27FC236}">
                <a16:creationId xmlns:a16="http://schemas.microsoft.com/office/drawing/2014/main" id="{F7430AC7-F0F6-4A04-B889-E2A439B3FEA2}"/>
              </a:ext>
            </a:extLst>
          </p:cNvPr>
          <p:cNvSpPr txBox="1">
            <a:spLocks/>
          </p:cNvSpPr>
          <p:nvPr/>
        </p:nvSpPr>
        <p:spPr>
          <a:xfrm>
            <a:off x="6396123" y="3610301"/>
            <a:ext cx="4564625" cy="236641"/>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t>Note: Based on actual production builder’s 2,500 SF single homes by Primer Building Systems</a:t>
            </a:r>
          </a:p>
        </p:txBody>
      </p:sp>
      <p:sp>
        <p:nvSpPr>
          <p:cNvPr id="16" name="Content Placeholder 2">
            <a:extLst>
              <a:ext uri="{FF2B5EF4-FFF2-40B4-BE49-F238E27FC236}">
                <a16:creationId xmlns:a16="http://schemas.microsoft.com/office/drawing/2014/main" id="{45E8A4ED-C49B-428A-B849-85A020F379AE}"/>
              </a:ext>
            </a:extLst>
          </p:cNvPr>
          <p:cNvSpPr txBox="1">
            <a:spLocks/>
          </p:cNvSpPr>
          <p:nvPr/>
        </p:nvSpPr>
        <p:spPr>
          <a:xfrm>
            <a:off x="6396123" y="341852"/>
            <a:ext cx="4236140" cy="7841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u="sng" dirty="0">
                <a:solidFill>
                  <a:srgbClr val="211D1E"/>
                </a:solidFill>
                <a:latin typeface="ITC Avant Garde Pro Bk"/>
              </a:rPr>
              <a:t>SIPs Framing VS Stick Framing </a:t>
            </a:r>
            <a:br>
              <a:rPr lang="en-US" sz="1800" b="1" dirty="0">
                <a:solidFill>
                  <a:srgbClr val="211D1E"/>
                </a:solidFill>
                <a:latin typeface="ITC Avant Garde Pro Bk"/>
              </a:rPr>
            </a:br>
            <a:endParaRPr lang="en-US" sz="1800" b="1" dirty="0">
              <a:solidFill>
                <a:srgbClr val="211D1E"/>
              </a:solidFill>
              <a:latin typeface="ITC Avant Garde Pro Bk"/>
            </a:endParaRPr>
          </a:p>
          <a:p>
            <a:endParaRPr lang="en-US" b="1" dirty="0"/>
          </a:p>
        </p:txBody>
      </p:sp>
      <p:pic>
        <p:nvPicPr>
          <p:cNvPr id="7" name="Picture 6">
            <a:extLst>
              <a:ext uri="{FF2B5EF4-FFF2-40B4-BE49-F238E27FC236}">
                <a16:creationId xmlns:a16="http://schemas.microsoft.com/office/drawing/2014/main" id="{B7EA80D2-ABE4-4FFB-927E-4ED6FEE23F0B}"/>
              </a:ext>
            </a:extLst>
          </p:cNvPr>
          <p:cNvPicPr>
            <a:picLocks noChangeAspect="1"/>
          </p:cNvPicPr>
          <p:nvPr/>
        </p:nvPicPr>
        <p:blipFill rotWithShape="1">
          <a:blip r:embed="rId3">
            <a:extLst>
              <a:ext uri="{28A0092B-C50C-407E-A947-70E740481C1C}">
                <a14:useLocalDpi xmlns:a14="http://schemas.microsoft.com/office/drawing/2010/main" val="0"/>
              </a:ext>
            </a:extLst>
          </a:blip>
          <a:srcRect l="12109" t="1985" r="12793" b="4293"/>
          <a:stretch/>
        </p:blipFill>
        <p:spPr>
          <a:xfrm>
            <a:off x="150060" y="3948928"/>
            <a:ext cx="4564625" cy="2570599"/>
          </a:xfrm>
          <a:prstGeom prst="rect">
            <a:avLst/>
          </a:prstGeom>
        </p:spPr>
      </p:pic>
      <p:sp>
        <p:nvSpPr>
          <p:cNvPr id="17" name="Rectangle 16">
            <a:extLst>
              <a:ext uri="{FF2B5EF4-FFF2-40B4-BE49-F238E27FC236}">
                <a16:creationId xmlns:a16="http://schemas.microsoft.com/office/drawing/2014/main" id="{198B2C01-9B53-420F-A099-D745F1FF62AD}"/>
              </a:ext>
            </a:extLst>
          </p:cNvPr>
          <p:cNvSpPr/>
          <p:nvPr/>
        </p:nvSpPr>
        <p:spPr>
          <a:xfrm>
            <a:off x="2413320" y="3748089"/>
            <a:ext cx="45719" cy="2900028"/>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n>
                <a:solidFill>
                  <a:schemeClr val="tx1"/>
                </a:solidFill>
              </a:ln>
            </a:endParaRPr>
          </a:p>
        </p:txBody>
      </p:sp>
      <p:sp>
        <p:nvSpPr>
          <p:cNvPr id="18" name="Arrow: Curved Down 17">
            <a:extLst>
              <a:ext uri="{FF2B5EF4-FFF2-40B4-BE49-F238E27FC236}">
                <a16:creationId xmlns:a16="http://schemas.microsoft.com/office/drawing/2014/main" id="{8B4CD6E7-1FC4-4503-B7B3-A46F917A39E4}"/>
              </a:ext>
            </a:extLst>
          </p:cNvPr>
          <p:cNvSpPr/>
          <p:nvPr/>
        </p:nvSpPr>
        <p:spPr>
          <a:xfrm rot="20389760">
            <a:off x="294984" y="4640760"/>
            <a:ext cx="1021083" cy="555279"/>
          </a:xfrm>
          <a:prstGeom prst="curvedDown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 name="Arrow: Curved Down 19">
            <a:extLst>
              <a:ext uri="{FF2B5EF4-FFF2-40B4-BE49-F238E27FC236}">
                <a16:creationId xmlns:a16="http://schemas.microsoft.com/office/drawing/2014/main" id="{DA7FABDD-CF91-4B65-9A0C-BB2F5296F42C}"/>
              </a:ext>
            </a:extLst>
          </p:cNvPr>
          <p:cNvSpPr/>
          <p:nvPr/>
        </p:nvSpPr>
        <p:spPr>
          <a:xfrm rot="3177013" flipV="1">
            <a:off x="1298305" y="4230919"/>
            <a:ext cx="876627" cy="301165"/>
          </a:xfrm>
          <a:prstGeom prst="curvedDown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 name="Arrow: Curved Down 20">
            <a:extLst>
              <a:ext uri="{FF2B5EF4-FFF2-40B4-BE49-F238E27FC236}">
                <a16:creationId xmlns:a16="http://schemas.microsoft.com/office/drawing/2014/main" id="{3002827C-7476-4EFF-BB11-38980E2D5056}"/>
              </a:ext>
            </a:extLst>
          </p:cNvPr>
          <p:cNvSpPr/>
          <p:nvPr/>
        </p:nvSpPr>
        <p:spPr>
          <a:xfrm rot="20389760" flipV="1">
            <a:off x="305719" y="6062813"/>
            <a:ext cx="1013209" cy="387198"/>
          </a:xfrm>
          <a:prstGeom prst="curvedDown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 name="Arrow: Right 22">
            <a:extLst>
              <a:ext uri="{FF2B5EF4-FFF2-40B4-BE49-F238E27FC236}">
                <a16:creationId xmlns:a16="http://schemas.microsoft.com/office/drawing/2014/main" id="{E1F22C51-E687-400B-B2DC-09DA0D35D7D4}"/>
              </a:ext>
            </a:extLst>
          </p:cNvPr>
          <p:cNvSpPr/>
          <p:nvPr/>
        </p:nvSpPr>
        <p:spPr>
          <a:xfrm rot="3275252">
            <a:off x="617576" y="4465950"/>
            <a:ext cx="1140475" cy="258273"/>
          </a:xfrm>
          <a:prstGeom prst="rightArrow">
            <a:avLst/>
          </a:prstGeom>
          <a:solidFill>
            <a:schemeClr val="accent4">
              <a:lumMod val="60000"/>
              <a:lumOff val="4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Arrow: Right 25">
            <a:extLst>
              <a:ext uri="{FF2B5EF4-FFF2-40B4-BE49-F238E27FC236}">
                <a16:creationId xmlns:a16="http://schemas.microsoft.com/office/drawing/2014/main" id="{95DDFFA0-BFD7-4902-9F30-03477C42B32B}"/>
              </a:ext>
            </a:extLst>
          </p:cNvPr>
          <p:cNvSpPr/>
          <p:nvPr/>
        </p:nvSpPr>
        <p:spPr>
          <a:xfrm rot="8025208">
            <a:off x="3444521" y="3881898"/>
            <a:ext cx="1140475" cy="258273"/>
          </a:xfrm>
          <a:prstGeom prst="rightArrow">
            <a:avLst/>
          </a:prstGeom>
          <a:solidFill>
            <a:schemeClr val="accent4">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Arrow: Right 26">
            <a:extLst>
              <a:ext uri="{FF2B5EF4-FFF2-40B4-BE49-F238E27FC236}">
                <a16:creationId xmlns:a16="http://schemas.microsoft.com/office/drawing/2014/main" id="{C944025A-7381-41E6-AE37-1DF6B145B742}"/>
              </a:ext>
            </a:extLst>
          </p:cNvPr>
          <p:cNvSpPr/>
          <p:nvPr/>
        </p:nvSpPr>
        <p:spPr>
          <a:xfrm rot="14418578">
            <a:off x="3263323" y="4005315"/>
            <a:ext cx="549343" cy="258273"/>
          </a:xfrm>
          <a:prstGeom prst="rightArrow">
            <a:avLst/>
          </a:prstGeom>
          <a:solidFill>
            <a:schemeClr val="accent4">
              <a:lumMod val="60000"/>
              <a:lumOff val="4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Arrow: Curved Down 27">
            <a:extLst>
              <a:ext uri="{FF2B5EF4-FFF2-40B4-BE49-F238E27FC236}">
                <a16:creationId xmlns:a16="http://schemas.microsoft.com/office/drawing/2014/main" id="{D1173EA0-E51E-44E6-B74C-104D55C5BE8C}"/>
              </a:ext>
            </a:extLst>
          </p:cNvPr>
          <p:cNvSpPr/>
          <p:nvPr/>
        </p:nvSpPr>
        <p:spPr>
          <a:xfrm rot="8738797" flipV="1">
            <a:off x="4051762" y="5081899"/>
            <a:ext cx="1073317" cy="330517"/>
          </a:xfrm>
          <a:prstGeom prst="curvedDown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Arrow: Curved Down 28">
            <a:extLst>
              <a:ext uri="{FF2B5EF4-FFF2-40B4-BE49-F238E27FC236}">
                <a16:creationId xmlns:a16="http://schemas.microsoft.com/office/drawing/2014/main" id="{02A1CB67-FEB3-4FF1-BD1B-536DBD2F56A1}"/>
              </a:ext>
            </a:extLst>
          </p:cNvPr>
          <p:cNvSpPr/>
          <p:nvPr/>
        </p:nvSpPr>
        <p:spPr>
          <a:xfrm rot="8738797" flipV="1">
            <a:off x="3987770" y="5722006"/>
            <a:ext cx="1073317" cy="330517"/>
          </a:xfrm>
          <a:prstGeom prst="curvedDown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 name="Arrow: Curved Down 29">
            <a:extLst>
              <a:ext uri="{FF2B5EF4-FFF2-40B4-BE49-F238E27FC236}">
                <a16:creationId xmlns:a16="http://schemas.microsoft.com/office/drawing/2014/main" id="{8816F662-862D-4562-B485-F120C6A1BE2A}"/>
              </a:ext>
            </a:extLst>
          </p:cNvPr>
          <p:cNvSpPr/>
          <p:nvPr/>
        </p:nvSpPr>
        <p:spPr>
          <a:xfrm rot="2661507" flipV="1">
            <a:off x="2461213" y="3806643"/>
            <a:ext cx="1073317" cy="330517"/>
          </a:xfrm>
          <a:prstGeom prst="curvedDown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2050" name="Picture 2" descr="SIPs vs. Conventional Construction - Petra Incorporation">
            <a:extLst>
              <a:ext uri="{FF2B5EF4-FFF2-40B4-BE49-F238E27FC236}">
                <a16:creationId xmlns:a16="http://schemas.microsoft.com/office/drawing/2014/main" id="{604B292B-C163-4D34-B185-1A5B5B3907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9460" y="3977503"/>
            <a:ext cx="4112958" cy="2570598"/>
          </a:xfrm>
          <a:prstGeom prst="rect">
            <a:avLst/>
          </a:prstGeom>
          <a:noFill/>
          <a:extLst>
            <a:ext uri="{909E8E84-426E-40DD-AFC4-6F175D3DCCD1}">
              <a14:hiddenFill xmlns:a14="http://schemas.microsoft.com/office/drawing/2010/main">
                <a:solidFill>
                  <a:srgbClr val="FFFFFF"/>
                </a:solidFill>
              </a14:hiddenFill>
            </a:ext>
          </a:extLst>
        </p:spPr>
      </p:pic>
      <p:sp>
        <p:nvSpPr>
          <p:cNvPr id="32" name="Content Placeholder 2">
            <a:extLst>
              <a:ext uri="{FF2B5EF4-FFF2-40B4-BE49-F238E27FC236}">
                <a16:creationId xmlns:a16="http://schemas.microsoft.com/office/drawing/2014/main" id="{16AF95F9-04BB-4362-89A3-97E1A0A7B2EA}"/>
              </a:ext>
            </a:extLst>
          </p:cNvPr>
          <p:cNvSpPr txBox="1">
            <a:spLocks/>
          </p:cNvSpPr>
          <p:nvPr/>
        </p:nvSpPr>
        <p:spPr>
          <a:xfrm>
            <a:off x="9248406" y="6529796"/>
            <a:ext cx="1664703" cy="2366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900" b="0" i="0" dirty="0">
                <a:solidFill>
                  <a:schemeClr val="bg1">
                    <a:lumMod val="95000"/>
                  </a:schemeClr>
                </a:solidFill>
                <a:effectLst/>
                <a:latin typeface="Kanit"/>
              </a:rPr>
              <a:t>@Petra Building Soulution</a:t>
            </a:r>
            <a:endParaRPr lang="en-US" sz="1100" dirty="0">
              <a:solidFill>
                <a:schemeClr val="bg1">
                  <a:lumMod val="95000"/>
                </a:schemeClr>
              </a:solidFill>
            </a:endParaRPr>
          </a:p>
        </p:txBody>
      </p:sp>
      <p:sp>
        <p:nvSpPr>
          <p:cNvPr id="33" name="Title 1">
            <a:extLst>
              <a:ext uri="{FF2B5EF4-FFF2-40B4-BE49-F238E27FC236}">
                <a16:creationId xmlns:a16="http://schemas.microsoft.com/office/drawing/2014/main" id="{4B504484-C80C-4EBD-ACDE-C5B336F798FD}"/>
              </a:ext>
            </a:extLst>
          </p:cNvPr>
          <p:cNvSpPr txBox="1">
            <a:spLocks/>
          </p:cNvSpPr>
          <p:nvPr/>
        </p:nvSpPr>
        <p:spPr>
          <a:xfrm>
            <a:off x="838200" y="33677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bg1">
                    <a:lumMod val="95000"/>
                  </a:schemeClr>
                </a:solidFill>
                <a:latin typeface="Aharoni" panose="02010803020104030203" pitchFamily="2" charset="-79"/>
                <a:cs typeface="Aharoni" panose="02010803020104030203" pitchFamily="2" charset="-79"/>
              </a:rPr>
              <a:t>Strategy </a:t>
            </a:r>
            <a:r>
              <a:rPr lang="en-US" sz="4000" dirty="0">
                <a:solidFill>
                  <a:schemeClr val="bg1">
                    <a:lumMod val="95000"/>
                  </a:schemeClr>
                </a:solidFill>
                <a:latin typeface="Aharoni" panose="02010803020104030203" pitchFamily="2" charset="-79"/>
                <a:cs typeface="Aharoni" panose="02010803020104030203" pitchFamily="2" charset="-79"/>
              </a:rPr>
              <a:t>3</a:t>
            </a:r>
            <a:r>
              <a:rPr lang="en-US" sz="3200" dirty="0">
                <a:solidFill>
                  <a:schemeClr val="bg1">
                    <a:lumMod val="95000"/>
                  </a:schemeClr>
                </a:solidFill>
                <a:latin typeface="Aharoni" panose="02010803020104030203" pitchFamily="2" charset="-79"/>
                <a:cs typeface="Aharoni" panose="02010803020104030203" pitchFamily="2" charset="-79"/>
              </a:rPr>
              <a:t>: </a:t>
            </a:r>
            <a:r>
              <a:rPr lang="en-US" sz="3200" dirty="0">
                <a:solidFill>
                  <a:schemeClr val="bg2">
                    <a:lumMod val="25000"/>
                  </a:schemeClr>
                </a:solidFill>
                <a:latin typeface="Aharoni" panose="02010803020104030203" pitchFamily="2" charset="-79"/>
                <a:cs typeface="Aharoni" panose="02010803020104030203" pitchFamily="2" charset="-79"/>
              </a:rPr>
              <a:t>SIP’s Panels</a:t>
            </a:r>
            <a:endParaRPr lang="en-US" sz="3200" dirty="0">
              <a:solidFill>
                <a:schemeClr val="tx1">
                  <a:lumMod val="85000"/>
                  <a:lumOff val="15000"/>
                </a:schemeClr>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6967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repeatCount="440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1000"/>
                                        <p:tgtEl>
                                          <p:spTgt spid="18"/>
                                        </p:tgtEl>
                                      </p:cBhvr>
                                    </p:animEffect>
                                  </p:childTnLst>
                                </p:cTn>
                              </p:par>
                              <p:par>
                                <p:cTn id="16" presetID="22" presetClass="entr" presetSubtype="8" repeatCount="indefinite" fill="hold" grpId="0" nodeType="withEffect">
                                  <p:stCondLst>
                                    <p:cond delay="0"/>
                                  </p:stCondLst>
                                  <p:endCondLst>
                                    <p:cond evt="onNext" delay="0">
                                      <p:tgtEl>
                                        <p:sldTgt/>
                                      </p:tgtEl>
                                    </p:cond>
                                  </p:end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1000"/>
                                        <p:tgtEl>
                                          <p:spTgt spid="20"/>
                                        </p:tgtEl>
                                      </p:cBhvr>
                                    </p:animEffect>
                                  </p:childTnLst>
                                </p:cTn>
                              </p:par>
                              <p:par>
                                <p:cTn id="19" presetID="22" presetClass="entr" presetSubtype="8" repeatCount="indefinite" fill="hold" grpId="0" nodeType="withEffect">
                                  <p:stCondLst>
                                    <p:cond delay="0"/>
                                  </p:stCondLst>
                                  <p:endCondLst>
                                    <p:cond evt="onNext" delay="0">
                                      <p:tgtEl>
                                        <p:sldTgt/>
                                      </p:tgtEl>
                                    </p:cond>
                                  </p:end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10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repeatCount="indefinite" fill="hold" grpId="0" nodeType="clickEffect">
                                  <p:stCondLst>
                                    <p:cond delay="0"/>
                                  </p:stCondLst>
                                  <p:endCondLst>
                                    <p:cond evt="onNext" delay="0">
                                      <p:tgtEl>
                                        <p:sldTgt/>
                                      </p:tgtEl>
                                    </p:cond>
                                  </p:endCondLst>
                                  <p:childTnLst>
                                    <p:set>
                                      <p:cBhvr>
                                        <p:cTn id="25" dur="1" fill="hold">
                                          <p:stCondLst>
                                            <p:cond delay="0"/>
                                          </p:stCondLst>
                                        </p:cTn>
                                        <p:tgtEl>
                                          <p:spTgt spid="30"/>
                                        </p:tgtEl>
                                        <p:attrNameLst>
                                          <p:attrName>style.visibility</p:attrName>
                                        </p:attrNameLst>
                                      </p:cBhvr>
                                      <p:to>
                                        <p:strVal val="visible"/>
                                      </p:to>
                                    </p:set>
                                    <p:animEffect transition="in" filter="wipe(right)">
                                      <p:cBhvr>
                                        <p:cTn id="26" dur="1000"/>
                                        <p:tgtEl>
                                          <p:spTgt spid="30"/>
                                        </p:tgtEl>
                                      </p:cBhvr>
                                    </p:animEffect>
                                  </p:childTnLst>
                                </p:cTn>
                              </p:par>
                              <p:par>
                                <p:cTn id="27" presetID="22" presetClass="entr" presetSubtype="2" repeatCount="indefinite" fill="hold" grpId="0" nodeType="withEffect">
                                  <p:stCondLst>
                                    <p:cond delay="0"/>
                                  </p:stCondLst>
                                  <p:endCondLst>
                                    <p:cond evt="onNext" delay="0">
                                      <p:tgtEl>
                                        <p:sldTgt/>
                                      </p:tgtEl>
                                    </p:cond>
                                  </p:endCondLst>
                                  <p:childTnLst>
                                    <p:set>
                                      <p:cBhvr>
                                        <p:cTn id="28" dur="1" fill="hold">
                                          <p:stCondLst>
                                            <p:cond delay="0"/>
                                          </p:stCondLst>
                                        </p:cTn>
                                        <p:tgtEl>
                                          <p:spTgt spid="28"/>
                                        </p:tgtEl>
                                        <p:attrNameLst>
                                          <p:attrName>style.visibility</p:attrName>
                                        </p:attrNameLst>
                                      </p:cBhvr>
                                      <p:to>
                                        <p:strVal val="visible"/>
                                      </p:to>
                                    </p:set>
                                    <p:animEffect transition="in" filter="wipe(right)">
                                      <p:cBhvr>
                                        <p:cTn id="29" dur="1000"/>
                                        <p:tgtEl>
                                          <p:spTgt spid="28"/>
                                        </p:tgtEl>
                                      </p:cBhvr>
                                    </p:animEffect>
                                  </p:childTnLst>
                                </p:cTn>
                              </p:par>
                              <p:par>
                                <p:cTn id="30" presetID="22" presetClass="entr" presetSubtype="2" repeatCount="indefinite" fill="hold" grpId="0" nodeType="withEffect">
                                  <p:stCondLst>
                                    <p:cond delay="0"/>
                                  </p:stCondLst>
                                  <p:endCondLst>
                                    <p:cond evt="onNext" delay="0">
                                      <p:tgtEl>
                                        <p:sldTgt/>
                                      </p:tgtEl>
                                    </p:cond>
                                  </p:endCondLst>
                                  <p:childTnLst>
                                    <p:set>
                                      <p:cBhvr>
                                        <p:cTn id="31" dur="1" fill="hold">
                                          <p:stCondLst>
                                            <p:cond delay="0"/>
                                          </p:stCondLst>
                                        </p:cTn>
                                        <p:tgtEl>
                                          <p:spTgt spid="29"/>
                                        </p:tgtEl>
                                        <p:attrNameLst>
                                          <p:attrName>style.visibility</p:attrName>
                                        </p:attrNameLst>
                                      </p:cBhvr>
                                      <p:to>
                                        <p:strVal val="visible"/>
                                      </p:to>
                                    </p:set>
                                    <p:animEffect transition="in" filter="wipe(right)">
                                      <p:cBhvr>
                                        <p:cTn id="32" dur="10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par>
                                <p:cTn id="52" presetID="10" presetClass="entr" presetSubtype="0"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500"/>
                                        <p:tgtEl>
                                          <p:spTgt spid="1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050"/>
                                        </p:tgtEl>
                                        <p:attrNameLst>
                                          <p:attrName>style.visibility</p:attrName>
                                        </p:attrNameLst>
                                      </p:cBhvr>
                                      <p:to>
                                        <p:strVal val="visible"/>
                                      </p:to>
                                    </p:set>
                                    <p:animEffect transition="in" filter="fade">
                                      <p:cBhvr>
                                        <p:cTn id="62" dur="500"/>
                                        <p:tgtEl>
                                          <p:spTgt spid="205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8">
                                            <p:txEl>
                                              <p:pRg st="0" end="0"/>
                                            </p:txEl>
                                          </p:spTgt>
                                        </p:tgtEl>
                                        <p:attrNameLst>
                                          <p:attrName>style.visibility</p:attrName>
                                        </p:attrNameLst>
                                      </p:cBhvr>
                                      <p:to>
                                        <p:strVal val="visible"/>
                                      </p:to>
                                    </p:set>
                                    <p:animEffect transition="in" filter="fade">
                                      <p:cBhvr>
                                        <p:cTn id="67" dur="500"/>
                                        <p:tgtEl>
                                          <p:spTgt spid="8">
                                            <p:txEl>
                                              <p:pRg st="0" end="0"/>
                                            </p:txEl>
                                          </p:spTgt>
                                        </p:tgtEl>
                                      </p:cBhvr>
                                    </p:animEffect>
                                  </p:childTnLst>
                                  <p:subTnLst>
                                    <p:animClr clrSpc="rgb" dir="cw">
                                      <p:cBhvr override="childStyle">
                                        <p:cTn dur="1" fill="hold" display="0" masterRel="nextClick" afterEffect="1"/>
                                        <p:tgtEl>
                                          <p:spTgt spid="8">
                                            <p:txEl>
                                              <p:pRg st="0" end="0"/>
                                            </p:txEl>
                                          </p:spTgt>
                                        </p:tgtEl>
                                        <p:attrNameLst>
                                          <p:attrName>ppt_c</p:attrName>
                                        </p:attrNameLst>
                                      </p:cBhvr>
                                      <p:to>
                                        <a:schemeClr val="bg2"/>
                                      </p:to>
                                    </p:animClr>
                                  </p:sub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8">
                                            <p:txEl>
                                              <p:pRg st="1" end="1"/>
                                            </p:txEl>
                                          </p:spTgt>
                                        </p:tgtEl>
                                        <p:attrNameLst>
                                          <p:attrName>style.visibility</p:attrName>
                                        </p:attrNameLst>
                                      </p:cBhvr>
                                      <p:to>
                                        <p:strVal val="visible"/>
                                      </p:to>
                                    </p:set>
                                    <p:animEffect transition="in" filter="fade">
                                      <p:cBhvr>
                                        <p:cTn id="72" dur="500"/>
                                        <p:tgtEl>
                                          <p:spTgt spid="8">
                                            <p:txEl>
                                              <p:pRg st="1" end="1"/>
                                            </p:txEl>
                                          </p:spTgt>
                                        </p:tgtEl>
                                      </p:cBhvr>
                                    </p:animEffect>
                                  </p:childTnLst>
                                  <p:subTnLst>
                                    <p:animClr clrSpc="rgb" dir="cw">
                                      <p:cBhvr override="childStyle">
                                        <p:cTn dur="1" fill="hold" display="0" masterRel="nextClick" afterEffect="1"/>
                                        <p:tgtEl>
                                          <p:spTgt spid="8">
                                            <p:txEl>
                                              <p:pRg st="1" end="1"/>
                                            </p:txEl>
                                          </p:spTgt>
                                        </p:tgtEl>
                                        <p:attrNameLst>
                                          <p:attrName>ppt_c</p:attrName>
                                        </p:attrNameLst>
                                      </p:cBhvr>
                                      <p:to>
                                        <a:schemeClr val="bg2"/>
                                      </p:to>
                                    </p:animClr>
                                  </p:sub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8">
                                            <p:txEl>
                                              <p:pRg st="2" end="2"/>
                                            </p:txEl>
                                          </p:spTgt>
                                        </p:tgtEl>
                                        <p:attrNameLst>
                                          <p:attrName>style.visibility</p:attrName>
                                        </p:attrNameLst>
                                      </p:cBhvr>
                                      <p:to>
                                        <p:strVal val="visible"/>
                                      </p:to>
                                    </p:set>
                                    <p:animEffect transition="in" filter="fade">
                                      <p:cBhvr>
                                        <p:cTn id="77" dur="500"/>
                                        <p:tgtEl>
                                          <p:spTgt spid="8">
                                            <p:txEl>
                                              <p:pRg st="2" end="2"/>
                                            </p:txEl>
                                          </p:spTgt>
                                        </p:tgtEl>
                                      </p:cBhvr>
                                    </p:animEffect>
                                  </p:childTnLst>
                                  <p:subTnLst>
                                    <p:animClr clrSpc="rgb" dir="cw">
                                      <p:cBhvr override="childStyle">
                                        <p:cTn dur="1" fill="hold" display="0" masterRel="nextClick" afterEffect="1"/>
                                        <p:tgtEl>
                                          <p:spTgt spid="8">
                                            <p:txEl>
                                              <p:pRg st="2" end="2"/>
                                            </p:txEl>
                                          </p:spTgt>
                                        </p:tgtEl>
                                        <p:attrNameLst>
                                          <p:attrName>ppt_c</p:attrName>
                                        </p:attrNameLst>
                                      </p:cBhvr>
                                      <p:to>
                                        <a:schemeClr val="bg2"/>
                                      </p:to>
                                    </p:animClr>
                                  </p:sub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8">
                                            <p:txEl>
                                              <p:pRg st="3" end="3"/>
                                            </p:txEl>
                                          </p:spTgt>
                                        </p:tgtEl>
                                        <p:attrNameLst>
                                          <p:attrName>style.visibility</p:attrName>
                                        </p:attrNameLst>
                                      </p:cBhvr>
                                      <p:to>
                                        <p:strVal val="visible"/>
                                      </p:to>
                                    </p:set>
                                    <p:animEffect transition="in" filter="fade">
                                      <p:cBhvr>
                                        <p:cTn id="82" dur="500"/>
                                        <p:tgtEl>
                                          <p:spTgt spid="8">
                                            <p:txEl>
                                              <p:pRg st="3" end="3"/>
                                            </p:txEl>
                                          </p:spTgt>
                                        </p:tgtEl>
                                      </p:cBhvr>
                                    </p:animEffect>
                                  </p:childTnLst>
                                  <p:subTnLst>
                                    <p:animClr clrSpc="rgb" dir="cw">
                                      <p:cBhvr override="childStyle">
                                        <p:cTn dur="1" fill="hold" display="0" masterRel="nextClick" afterEffect="1"/>
                                        <p:tgtEl>
                                          <p:spTgt spid="8">
                                            <p:txEl>
                                              <p:pRg st="3" end="3"/>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animBg="1"/>
      <p:bldP spid="18" grpId="0" animBg="1"/>
      <p:bldP spid="20" grpId="0" animBg="1"/>
      <p:bldP spid="21" grpId="0" animBg="1"/>
      <p:bldP spid="23" grpId="0" animBg="1"/>
      <p:bldP spid="26" grpId="0" animBg="1"/>
      <p:bldP spid="27" grpId="0" animBg="1"/>
      <p:bldP spid="28" grpId="0" animBg="1"/>
      <p:bldP spid="29" grpId="0" animBg="1"/>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2D33666-B498-4D5B-8CDF-C560EE700C90}"/>
              </a:ext>
            </a:extLst>
          </p:cNvPr>
          <p:cNvPicPr>
            <a:picLocks noChangeAspect="1"/>
          </p:cNvPicPr>
          <p:nvPr/>
        </p:nvPicPr>
        <p:blipFill rotWithShape="1">
          <a:blip r:embed="rId3">
            <a:extLst>
              <a:ext uri="{28A0092B-C50C-407E-A947-70E740481C1C}">
                <a14:useLocalDpi xmlns:a14="http://schemas.microsoft.com/office/drawing/2010/main" val="0"/>
              </a:ext>
            </a:extLst>
          </a:blip>
          <a:srcRect l="2771" t="25766" r="7900" b="20831"/>
          <a:stretch/>
        </p:blipFill>
        <p:spPr>
          <a:xfrm>
            <a:off x="3975811" y="39294"/>
            <a:ext cx="8116864" cy="3234981"/>
          </a:xfrm>
          <a:prstGeom prst="rect">
            <a:avLst/>
          </a:prstGeom>
        </p:spPr>
      </p:pic>
      <p:sp>
        <p:nvSpPr>
          <p:cNvPr id="31" name="Rectangle 30">
            <a:extLst>
              <a:ext uri="{FF2B5EF4-FFF2-40B4-BE49-F238E27FC236}">
                <a16:creationId xmlns:a16="http://schemas.microsoft.com/office/drawing/2014/main" id="{289E8AF1-AA0E-41DB-B9D5-34DF8052CEF8}"/>
              </a:ext>
            </a:extLst>
          </p:cNvPr>
          <p:cNvSpPr/>
          <p:nvPr/>
        </p:nvSpPr>
        <p:spPr>
          <a:xfrm flipH="1">
            <a:off x="-3" y="787400"/>
            <a:ext cx="3089431" cy="450850"/>
          </a:xfrm>
          <a:prstGeom prst="rect">
            <a:avLst/>
          </a:prstGeom>
          <a:solidFill>
            <a:srgbClr val="417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3763B11-0800-4274-AB38-33E77D8DFA5F}"/>
              </a:ext>
            </a:extLst>
          </p:cNvPr>
          <p:cNvSpPr>
            <a:spLocks noGrp="1"/>
          </p:cNvSpPr>
          <p:nvPr>
            <p:ph type="title"/>
          </p:nvPr>
        </p:nvSpPr>
        <p:spPr>
          <a:xfrm>
            <a:off x="838200" y="558478"/>
            <a:ext cx="10515600" cy="1325563"/>
          </a:xfrm>
        </p:spPr>
        <p:txBody>
          <a:bodyPr>
            <a:normAutofit/>
          </a:bodyPr>
          <a:lstStyle/>
          <a:p>
            <a:r>
              <a:rPr lang="en-US" sz="3200" dirty="0">
                <a:solidFill>
                  <a:schemeClr val="bg1">
                    <a:lumMod val="95000"/>
                  </a:schemeClr>
                </a:solidFill>
                <a:latin typeface="Aharoni" panose="02010803020104030203" pitchFamily="2" charset="-79"/>
                <a:cs typeface="Aharoni" panose="02010803020104030203" pitchFamily="2" charset="-79"/>
              </a:rPr>
              <a:t>Strategy </a:t>
            </a:r>
            <a:r>
              <a:rPr lang="en-US" sz="4000" dirty="0">
                <a:solidFill>
                  <a:schemeClr val="bg1">
                    <a:lumMod val="95000"/>
                  </a:schemeClr>
                </a:solidFill>
                <a:latin typeface="Aharoni" panose="02010803020104030203" pitchFamily="2" charset="-79"/>
                <a:cs typeface="Aharoni" panose="02010803020104030203" pitchFamily="2" charset="-79"/>
              </a:rPr>
              <a:t>4</a:t>
            </a:r>
            <a:r>
              <a:rPr lang="en-US" sz="3200" dirty="0">
                <a:solidFill>
                  <a:schemeClr val="bg1">
                    <a:lumMod val="95000"/>
                  </a:schemeClr>
                </a:solidFill>
                <a:latin typeface="Aharoni" panose="02010803020104030203" pitchFamily="2" charset="-79"/>
                <a:cs typeface="Aharoni" panose="02010803020104030203" pitchFamily="2" charset="-79"/>
              </a:rPr>
              <a:t>: </a:t>
            </a:r>
            <a:r>
              <a:rPr lang="en-US" sz="3200" dirty="0">
                <a:solidFill>
                  <a:schemeClr val="bg2">
                    <a:lumMod val="25000"/>
                  </a:schemeClr>
                </a:solidFill>
                <a:latin typeface="Aharoni" panose="02010803020104030203" pitchFamily="2" charset="-79"/>
                <a:cs typeface="Aharoni" panose="02010803020104030203" pitchFamily="2" charset="-79"/>
              </a:rPr>
              <a:t>Trombe</a:t>
            </a:r>
            <a:r>
              <a:rPr lang="en-US" sz="3200" dirty="0">
                <a:solidFill>
                  <a:schemeClr val="bg1">
                    <a:lumMod val="95000"/>
                  </a:schemeClr>
                </a:solidFill>
                <a:latin typeface="Aharoni" panose="02010803020104030203" pitchFamily="2" charset="-79"/>
                <a:cs typeface="Aharoni" panose="02010803020104030203" pitchFamily="2" charset="-79"/>
              </a:rPr>
              <a:t> </a:t>
            </a:r>
            <a:br>
              <a:rPr lang="en-US" sz="3200" dirty="0">
                <a:solidFill>
                  <a:schemeClr val="bg1">
                    <a:lumMod val="95000"/>
                  </a:schemeClr>
                </a:solidFill>
                <a:latin typeface="Aharoni" panose="02010803020104030203" pitchFamily="2" charset="-79"/>
                <a:cs typeface="Aharoni" panose="02010803020104030203" pitchFamily="2" charset="-79"/>
              </a:rPr>
            </a:br>
            <a:r>
              <a:rPr lang="en-US" sz="3200" dirty="0">
                <a:solidFill>
                  <a:schemeClr val="bg1">
                    <a:lumMod val="95000"/>
                  </a:schemeClr>
                </a:solidFill>
                <a:latin typeface="Aharoni" panose="02010803020104030203" pitchFamily="2" charset="-79"/>
                <a:cs typeface="Aharoni" panose="02010803020104030203" pitchFamily="2" charset="-79"/>
              </a:rPr>
              <a:t>                    </a:t>
            </a:r>
            <a:r>
              <a:rPr lang="en-US" sz="3200" dirty="0">
                <a:solidFill>
                  <a:schemeClr val="bg2">
                    <a:lumMod val="25000"/>
                  </a:schemeClr>
                </a:solidFill>
                <a:latin typeface="Aharoni" panose="02010803020104030203" pitchFamily="2" charset="-79"/>
                <a:cs typeface="Aharoni" panose="02010803020104030203" pitchFamily="2" charset="-79"/>
              </a:rPr>
              <a:t>Wall</a:t>
            </a:r>
            <a:endParaRPr lang="en-US" sz="3200" dirty="0">
              <a:solidFill>
                <a:schemeClr val="tx1">
                  <a:lumMod val="85000"/>
                  <a:lumOff val="15000"/>
                </a:schemeClr>
              </a:solidFill>
              <a:latin typeface="Aharoni" panose="02010803020104030203" pitchFamily="2" charset="-79"/>
              <a:cs typeface="Aharoni" panose="02010803020104030203" pitchFamily="2" charset="-79"/>
            </a:endParaRPr>
          </a:p>
        </p:txBody>
      </p:sp>
      <p:sp>
        <p:nvSpPr>
          <p:cNvPr id="3" name="Slide Number Placeholder 2">
            <a:extLst>
              <a:ext uri="{FF2B5EF4-FFF2-40B4-BE49-F238E27FC236}">
                <a16:creationId xmlns:a16="http://schemas.microsoft.com/office/drawing/2014/main" id="{A5476D78-028B-401E-B123-17426945E8FE}"/>
              </a:ext>
            </a:extLst>
          </p:cNvPr>
          <p:cNvSpPr>
            <a:spLocks noGrp="1"/>
          </p:cNvSpPr>
          <p:nvPr>
            <p:ph type="sldNum" sz="quarter" idx="12"/>
          </p:nvPr>
        </p:nvSpPr>
        <p:spPr/>
        <p:txBody>
          <a:bodyPr/>
          <a:lstStyle/>
          <a:p>
            <a:fld id="{92BC0347-EB0D-4354-90DB-E3443D283F0D}" type="slidenum">
              <a:rPr lang="en-US" smtClean="0"/>
              <a:t>16</a:t>
            </a:fld>
            <a:endParaRPr lang="en-US" dirty="0"/>
          </a:p>
        </p:txBody>
      </p:sp>
      <p:sp>
        <p:nvSpPr>
          <p:cNvPr id="8" name="Content Placeholder 2">
            <a:extLst>
              <a:ext uri="{FF2B5EF4-FFF2-40B4-BE49-F238E27FC236}">
                <a16:creationId xmlns:a16="http://schemas.microsoft.com/office/drawing/2014/main" id="{7EE30D5C-9A48-4B6E-A14A-CE7840842A90}"/>
              </a:ext>
            </a:extLst>
          </p:cNvPr>
          <p:cNvSpPr txBox="1">
            <a:spLocks/>
          </p:cNvSpPr>
          <p:nvPr/>
        </p:nvSpPr>
        <p:spPr>
          <a:xfrm>
            <a:off x="150061" y="1502944"/>
            <a:ext cx="4564625" cy="48534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solidFill>
                  <a:srgbClr val="211D1E"/>
                </a:solidFill>
                <a:latin typeface="ITC Avant Garde Pro Bk"/>
              </a:rPr>
              <a:t>Most flexible solar option</a:t>
            </a:r>
          </a:p>
          <a:p>
            <a:r>
              <a:rPr lang="en-US" sz="1800" b="1" dirty="0">
                <a:solidFill>
                  <a:srgbClr val="211D1E"/>
                </a:solidFill>
                <a:latin typeface="ITC Avant Garde Pro Bk"/>
              </a:rPr>
              <a:t>Can work in mild climates as well as extreme cold</a:t>
            </a:r>
          </a:p>
          <a:p>
            <a:r>
              <a:rPr lang="en-US" sz="1800" b="1" dirty="0">
                <a:solidFill>
                  <a:srgbClr val="211D1E"/>
                </a:solidFill>
                <a:latin typeface="ITC Avant Garde Pro Bk"/>
              </a:rPr>
              <a:t>Provides comfortable heat</a:t>
            </a:r>
          </a:p>
          <a:p>
            <a:r>
              <a:rPr lang="en-US" sz="1800" b="1" dirty="0">
                <a:solidFill>
                  <a:srgbClr val="211D1E"/>
                </a:solidFill>
                <a:latin typeface="ITC Avant Garde Pro Bk"/>
              </a:rPr>
              <a:t>Passive design – no moving parts</a:t>
            </a:r>
          </a:p>
          <a:p>
            <a:r>
              <a:rPr lang="en-US" sz="1800" b="1" dirty="0">
                <a:solidFill>
                  <a:srgbClr val="211D1E"/>
                </a:solidFill>
                <a:latin typeface="ITC Avant Garde Pro Bk"/>
              </a:rPr>
              <a:t>Reduces glare on furniture compared to direct gain design </a:t>
            </a:r>
          </a:p>
          <a:p>
            <a:r>
              <a:rPr lang="en-US" sz="1800" b="1" dirty="0">
                <a:solidFill>
                  <a:srgbClr val="211D1E"/>
                </a:solidFill>
                <a:latin typeface="ITC Avant Garde Pro Bk"/>
              </a:rPr>
              <a:t>Significantly reduces heating bills</a:t>
            </a:r>
          </a:p>
          <a:p>
            <a:r>
              <a:rPr lang="en-US" sz="1800" b="1" dirty="0">
                <a:solidFill>
                  <a:srgbClr val="211D1E"/>
                </a:solidFill>
                <a:latin typeface="ITC Avant Garde Pro Bk"/>
              </a:rPr>
              <a:t>Simple construction </a:t>
            </a:r>
          </a:p>
          <a:p>
            <a:r>
              <a:rPr lang="en-US" sz="1800" b="1" dirty="0">
                <a:solidFill>
                  <a:srgbClr val="211D1E"/>
                </a:solidFill>
                <a:latin typeface="ITC Avant Garde Pro Bk"/>
              </a:rPr>
              <a:t>Aesthetically pleasing </a:t>
            </a:r>
          </a:p>
          <a:p>
            <a:endParaRPr lang="en-US" sz="1800" b="1" dirty="0">
              <a:solidFill>
                <a:srgbClr val="211D1E"/>
              </a:solidFill>
              <a:latin typeface="ITC Avant Garde Pro Bk"/>
            </a:endParaRPr>
          </a:p>
          <a:p>
            <a:pPr marL="0" indent="0">
              <a:buNone/>
            </a:pPr>
            <a:br>
              <a:rPr lang="en-US" sz="1800" b="1" dirty="0">
                <a:solidFill>
                  <a:srgbClr val="211D1E"/>
                </a:solidFill>
                <a:latin typeface="ITC Avant Garde Pro Bk"/>
              </a:rPr>
            </a:br>
            <a:endParaRPr lang="en-US" sz="1800" b="1" dirty="0">
              <a:solidFill>
                <a:srgbClr val="211D1E"/>
              </a:solidFill>
              <a:latin typeface="ITC Avant Garde Pro Bk"/>
            </a:endParaRPr>
          </a:p>
          <a:p>
            <a:endParaRPr lang="en-US" b="1" dirty="0"/>
          </a:p>
        </p:txBody>
      </p:sp>
      <p:pic>
        <p:nvPicPr>
          <p:cNvPr id="3078" name="Picture 6" descr="The Trombe Wall: Low Tech Solar Design Makes a Comeback">
            <a:extLst>
              <a:ext uri="{FF2B5EF4-FFF2-40B4-BE49-F238E27FC236}">
                <a16:creationId xmlns:a16="http://schemas.microsoft.com/office/drawing/2014/main" id="{B8452F15-6802-4DFC-8C1B-C0E7661EF5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0400" y="4412095"/>
            <a:ext cx="3044288" cy="2191059"/>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E92DE340-B85A-4B2E-9EFD-762CCC24C6DE}"/>
              </a:ext>
            </a:extLst>
          </p:cNvPr>
          <p:cNvSpPr txBox="1">
            <a:spLocks/>
          </p:cNvSpPr>
          <p:nvPr/>
        </p:nvSpPr>
        <p:spPr>
          <a:xfrm>
            <a:off x="7297172" y="6561695"/>
            <a:ext cx="1664703" cy="236641"/>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00" dirty="0">
                <a:solidFill>
                  <a:schemeClr val="bg1">
                    <a:lumMod val="95000"/>
                  </a:schemeClr>
                </a:solidFill>
              </a:rPr>
              <a:t>Image credit: Paul Raff Studio</a:t>
            </a:r>
          </a:p>
        </p:txBody>
      </p:sp>
      <p:pic>
        <p:nvPicPr>
          <p:cNvPr id="3080" name="Picture 8" descr="7 Trombe wall ideas | trombe wall, passive solar, solar design">
            <a:extLst>
              <a:ext uri="{FF2B5EF4-FFF2-40B4-BE49-F238E27FC236}">
                <a16:creationId xmlns:a16="http://schemas.microsoft.com/office/drawing/2014/main" id="{A0DD8BFE-6813-4164-916C-9988C413D1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0333" y="4412095"/>
            <a:ext cx="3146561" cy="2191060"/>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2">
            <a:extLst>
              <a:ext uri="{FF2B5EF4-FFF2-40B4-BE49-F238E27FC236}">
                <a16:creationId xmlns:a16="http://schemas.microsoft.com/office/drawing/2014/main" id="{6B1CB677-E99A-4225-8F96-86AB39A0B212}"/>
              </a:ext>
            </a:extLst>
          </p:cNvPr>
          <p:cNvSpPr txBox="1">
            <a:spLocks/>
          </p:cNvSpPr>
          <p:nvPr/>
        </p:nvSpPr>
        <p:spPr>
          <a:xfrm>
            <a:off x="4475903" y="6597973"/>
            <a:ext cx="1664703" cy="236641"/>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00" dirty="0">
                <a:solidFill>
                  <a:schemeClr val="bg1">
                    <a:lumMod val="95000"/>
                  </a:schemeClr>
                </a:solidFill>
              </a:rPr>
              <a:t>Image credit: Egon Vettorazzi, &amp; Pinterest</a:t>
            </a:r>
          </a:p>
        </p:txBody>
      </p:sp>
      <p:pic>
        <p:nvPicPr>
          <p:cNvPr id="9" name="Picture 8">
            <a:extLst>
              <a:ext uri="{FF2B5EF4-FFF2-40B4-BE49-F238E27FC236}">
                <a16:creationId xmlns:a16="http://schemas.microsoft.com/office/drawing/2014/main" id="{ADFF9918-EEA8-4D0B-BF65-5FA30905617A}"/>
              </a:ext>
            </a:extLst>
          </p:cNvPr>
          <p:cNvPicPr>
            <a:picLocks noChangeAspect="1"/>
          </p:cNvPicPr>
          <p:nvPr/>
        </p:nvPicPr>
        <p:blipFill rotWithShape="1">
          <a:blip r:embed="rId6">
            <a:extLst>
              <a:ext uri="{28A0092B-C50C-407E-A947-70E740481C1C}">
                <a14:useLocalDpi xmlns:a14="http://schemas.microsoft.com/office/drawing/2010/main" val="0"/>
              </a:ext>
            </a:extLst>
          </a:blip>
          <a:srcRect l="45546"/>
          <a:stretch/>
        </p:blipFill>
        <p:spPr>
          <a:xfrm>
            <a:off x="8782050" y="3351136"/>
            <a:ext cx="3409950" cy="3522375"/>
          </a:xfrm>
          <a:prstGeom prst="rect">
            <a:avLst/>
          </a:prstGeom>
        </p:spPr>
      </p:pic>
      <p:sp>
        <p:nvSpPr>
          <p:cNvPr id="17" name="Content Placeholder 2">
            <a:extLst>
              <a:ext uri="{FF2B5EF4-FFF2-40B4-BE49-F238E27FC236}">
                <a16:creationId xmlns:a16="http://schemas.microsoft.com/office/drawing/2014/main" id="{139BFF83-EE4F-4CA2-B847-807FAC176FE8}"/>
              </a:ext>
            </a:extLst>
          </p:cNvPr>
          <p:cNvSpPr txBox="1">
            <a:spLocks/>
          </p:cNvSpPr>
          <p:nvPr/>
        </p:nvSpPr>
        <p:spPr>
          <a:xfrm>
            <a:off x="6096000" y="3165191"/>
            <a:ext cx="1029115" cy="3239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solidFill>
                  <a:srgbClr val="211D1E"/>
                </a:solidFill>
                <a:latin typeface="ITC Avant Garde Pro Bk"/>
              </a:rPr>
              <a:t>SUMMER</a:t>
            </a:r>
            <a:endParaRPr lang="en-US" sz="2400" b="1" dirty="0"/>
          </a:p>
        </p:txBody>
      </p:sp>
      <p:sp>
        <p:nvSpPr>
          <p:cNvPr id="18" name="Content Placeholder 2">
            <a:extLst>
              <a:ext uri="{FF2B5EF4-FFF2-40B4-BE49-F238E27FC236}">
                <a16:creationId xmlns:a16="http://schemas.microsoft.com/office/drawing/2014/main" id="{33BA4D10-D568-4AE1-94B6-30D4F6F09B18}"/>
              </a:ext>
            </a:extLst>
          </p:cNvPr>
          <p:cNvSpPr txBox="1">
            <a:spLocks/>
          </p:cNvSpPr>
          <p:nvPr/>
        </p:nvSpPr>
        <p:spPr>
          <a:xfrm>
            <a:off x="10660626" y="3165191"/>
            <a:ext cx="936902" cy="3239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solidFill>
                  <a:srgbClr val="211D1E"/>
                </a:solidFill>
                <a:latin typeface="ITC Avant Garde Pro Bk"/>
              </a:rPr>
              <a:t>WINTER</a:t>
            </a:r>
            <a:endParaRPr lang="en-US" sz="2400" b="1" dirty="0"/>
          </a:p>
        </p:txBody>
      </p:sp>
      <p:sp>
        <p:nvSpPr>
          <p:cNvPr id="4" name="Rectangle 3">
            <a:extLst>
              <a:ext uri="{FF2B5EF4-FFF2-40B4-BE49-F238E27FC236}">
                <a16:creationId xmlns:a16="http://schemas.microsoft.com/office/drawing/2014/main" id="{529875CB-8C00-4E98-B565-CB69629FEEDB}"/>
              </a:ext>
            </a:extLst>
          </p:cNvPr>
          <p:cNvSpPr/>
          <p:nvPr/>
        </p:nvSpPr>
        <p:spPr>
          <a:xfrm>
            <a:off x="9937750" y="5962650"/>
            <a:ext cx="107950" cy="127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2294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xEl>
                                              <p:pRg st="0" end="0"/>
                                            </p:txEl>
                                          </p:spTgt>
                                        </p:tgtEl>
                                        <p:attrNameLst>
                                          <p:attrName>style.visibility</p:attrName>
                                        </p:attrNameLst>
                                      </p:cBhvr>
                                      <p:to>
                                        <p:strVal val="visible"/>
                                      </p:to>
                                    </p:set>
                                    <p:animEffect transition="in" filter="fade">
                                      <p:cBhvr>
                                        <p:cTn id="30" dur="500"/>
                                        <p:tgtEl>
                                          <p:spTgt spid="8">
                                            <p:txEl>
                                              <p:pRg st="0" end="0"/>
                                            </p:txEl>
                                          </p:spTgt>
                                        </p:tgtEl>
                                      </p:cBhvr>
                                    </p:animEffect>
                                  </p:childTnLst>
                                  <p:subTnLst>
                                    <p:animClr clrSpc="rgb" dir="cw">
                                      <p:cBhvr override="childStyle">
                                        <p:cTn dur="1" fill="hold" display="0" masterRel="nextClick" afterEffect="1"/>
                                        <p:tgtEl>
                                          <p:spTgt spid="8">
                                            <p:txEl>
                                              <p:pRg st="0" end="0"/>
                                            </p:txEl>
                                          </p:spTgt>
                                        </p:tgtEl>
                                        <p:attrNameLst>
                                          <p:attrName>ppt_c</p:attrName>
                                        </p:attrNameLst>
                                      </p:cBhvr>
                                      <p:to>
                                        <a:schemeClr val="bg2"/>
                                      </p:to>
                                    </p:animClr>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
                                            <p:txEl>
                                              <p:pRg st="1" end="1"/>
                                            </p:txEl>
                                          </p:spTgt>
                                        </p:tgtEl>
                                        <p:attrNameLst>
                                          <p:attrName>style.visibility</p:attrName>
                                        </p:attrNameLst>
                                      </p:cBhvr>
                                      <p:to>
                                        <p:strVal val="visible"/>
                                      </p:to>
                                    </p:set>
                                    <p:animEffect transition="in" filter="fade">
                                      <p:cBhvr>
                                        <p:cTn id="35" dur="500"/>
                                        <p:tgtEl>
                                          <p:spTgt spid="8">
                                            <p:txEl>
                                              <p:pRg st="1" end="1"/>
                                            </p:txEl>
                                          </p:spTgt>
                                        </p:tgtEl>
                                      </p:cBhvr>
                                    </p:animEffect>
                                  </p:childTnLst>
                                  <p:subTnLst>
                                    <p:animClr clrSpc="rgb" dir="cw">
                                      <p:cBhvr override="childStyle">
                                        <p:cTn dur="1" fill="hold" display="0" masterRel="nextClick" afterEffect="1"/>
                                        <p:tgtEl>
                                          <p:spTgt spid="8">
                                            <p:txEl>
                                              <p:pRg st="1" end="1"/>
                                            </p:txEl>
                                          </p:spTgt>
                                        </p:tgtEl>
                                        <p:attrNameLst>
                                          <p:attrName>ppt_c</p:attrName>
                                        </p:attrNameLst>
                                      </p:cBhvr>
                                      <p:to>
                                        <a:schemeClr val="bg2"/>
                                      </p:to>
                                    </p:animClr>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8">
                                            <p:txEl>
                                              <p:pRg st="2" end="2"/>
                                            </p:txEl>
                                          </p:spTgt>
                                        </p:tgtEl>
                                        <p:attrNameLst>
                                          <p:attrName>style.visibility</p:attrName>
                                        </p:attrNameLst>
                                      </p:cBhvr>
                                      <p:to>
                                        <p:strVal val="visible"/>
                                      </p:to>
                                    </p:set>
                                    <p:animEffect transition="in" filter="fade">
                                      <p:cBhvr>
                                        <p:cTn id="40" dur="500"/>
                                        <p:tgtEl>
                                          <p:spTgt spid="8">
                                            <p:txEl>
                                              <p:pRg st="2" end="2"/>
                                            </p:txEl>
                                          </p:spTgt>
                                        </p:tgtEl>
                                      </p:cBhvr>
                                    </p:animEffect>
                                  </p:childTnLst>
                                  <p:subTnLst>
                                    <p:animClr clrSpc="rgb" dir="cw">
                                      <p:cBhvr override="childStyle">
                                        <p:cTn dur="1" fill="hold" display="0" masterRel="nextClick" afterEffect="1"/>
                                        <p:tgtEl>
                                          <p:spTgt spid="8">
                                            <p:txEl>
                                              <p:pRg st="2" end="2"/>
                                            </p:txEl>
                                          </p:spTgt>
                                        </p:tgtEl>
                                        <p:attrNameLst>
                                          <p:attrName>ppt_c</p:attrName>
                                        </p:attrNameLst>
                                      </p:cBhvr>
                                      <p:to>
                                        <a:schemeClr val="bg2"/>
                                      </p:to>
                                    </p:animClr>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8">
                                            <p:txEl>
                                              <p:pRg st="3" end="3"/>
                                            </p:txEl>
                                          </p:spTgt>
                                        </p:tgtEl>
                                        <p:attrNameLst>
                                          <p:attrName>style.visibility</p:attrName>
                                        </p:attrNameLst>
                                      </p:cBhvr>
                                      <p:to>
                                        <p:strVal val="visible"/>
                                      </p:to>
                                    </p:set>
                                    <p:animEffect transition="in" filter="fade">
                                      <p:cBhvr>
                                        <p:cTn id="45" dur="500"/>
                                        <p:tgtEl>
                                          <p:spTgt spid="8">
                                            <p:txEl>
                                              <p:pRg st="3" end="3"/>
                                            </p:txEl>
                                          </p:spTgt>
                                        </p:tgtEl>
                                      </p:cBhvr>
                                    </p:animEffect>
                                  </p:childTnLst>
                                  <p:subTnLst>
                                    <p:animClr clrSpc="rgb" dir="cw">
                                      <p:cBhvr override="childStyle">
                                        <p:cTn dur="1" fill="hold" display="0" masterRel="nextClick" afterEffect="1"/>
                                        <p:tgtEl>
                                          <p:spTgt spid="8">
                                            <p:txEl>
                                              <p:pRg st="3" end="3"/>
                                            </p:txEl>
                                          </p:spTgt>
                                        </p:tgtEl>
                                        <p:attrNameLst>
                                          <p:attrName>ppt_c</p:attrName>
                                        </p:attrNameLst>
                                      </p:cBhvr>
                                      <p:to>
                                        <a:schemeClr val="bg2"/>
                                      </p:to>
                                    </p:animClr>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8">
                                            <p:txEl>
                                              <p:pRg st="4" end="4"/>
                                            </p:txEl>
                                          </p:spTgt>
                                        </p:tgtEl>
                                        <p:attrNameLst>
                                          <p:attrName>style.visibility</p:attrName>
                                        </p:attrNameLst>
                                      </p:cBhvr>
                                      <p:to>
                                        <p:strVal val="visible"/>
                                      </p:to>
                                    </p:set>
                                    <p:animEffect transition="in" filter="fade">
                                      <p:cBhvr>
                                        <p:cTn id="50" dur="500"/>
                                        <p:tgtEl>
                                          <p:spTgt spid="8">
                                            <p:txEl>
                                              <p:pRg st="4" end="4"/>
                                            </p:txEl>
                                          </p:spTgt>
                                        </p:tgtEl>
                                      </p:cBhvr>
                                    </p:animEffect>
                                  </p:childTnLst>
                                  <p:subTnLst>
                                    <p:animClr clrSpc="rgb" dir="cw">
                                      <p:cBhvr override="childStyle">
                                        <p:cTn dur="1" fill="hold" display="0" masterRel="nextClick" afterEffect="1"/>
                                        <p:tgtEl>
                                          <p:spTgt spid="8">
                                            <p:txEl>
                                              <p:pRg st="4" end="4"/>
                                            </p:txEl>
                                          </p:spTgt>
                                        </p:tgtEl>
                                        <p:attrNameLst>
                                          <p:attrName>ppt_c</p:attrName>
                                        </p:attrNameLst>
                                      </p:cBhvr>
                                      <p:to>
                                        <a:schemeClr val="bg2"/>
                                      </p:to>
                                    </p:animClr>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8">
                                            <p:txEl>
                                              <p:pRg st="5" end="5"/>
                                            </p:txEl>
                                          </p:spTgt>
                                        </p:tgtEl>
                                        <p:attrNameLst>
                                          <p:attrName>style.visibility</p:attrName>
                                        </p:attrNameLst>
                                      </p:cBhvr>
                                      <p:to>
                                        <p:strVal val="visible"/>
                                      </p:to>
                                    </p:set>
                                    <p:animEffect transition="in" filter="fade">
                                      <p:cBhvr>
                                        <p:cTn id="55" dur="500"/>
                                        <p:tgtEl>
                                          <p:spTgt spid="8">
                                            <p:txEl>
                                              <p:pRg st="5" end="5"/>
                                            </p:txEl>
                                          </p:spTgt>
                                        </p:tgtEl>
                                      </p:cBhvr>
                                    </p:animEffect>
                                  </p:childTnLst>
                                  <p:subTnLst>
                                    <p:animClr clrSpc="rgb" dir="cw">
                                      <p:cBhvr override="childStyle">
                                        <p:cTn dur="1" fill="hold" display="0" masterRel="nextClick" afterEffect="1"/>
                                        <p:tgtEl>
                                          <p:spTgt spid="8">
                                            <p:txEl>
                                              <p:pRg st="5" end="5"/>
                                            </p:txEl>
                                          </p:spTgt>
                                        </p:tgtEl>
                                        <p:attrNameLst>
                                          <p:attrName>ppt_c</p:attrName>
                                        </p:attrNameLst>
                                      </p:cBhvr>
                                      <p:to>
                                        <a:schemeClr val="bg2"/>
                                      </p:to>
                                    </p:animClr>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8">
                                            <p:txEl>
                                              <p:pRg st="6" end="6"/>
                                            </p:txEl>
                                          </p:spTgt>
                                        </p:tgtEl>
                                        <p:attrNameLst>
                                          <p:attrName>style.visibility</p:attrName>
                                        </p:attrNameLst>
                                      </p:cBhvr>
                                      <p:to>
                                        <p:strVal val="visible"/>
                                      </p:to>
                                    </p:set>
                                    <p:animEffect transition="in" filter="fade">
                                      <p:cBhvr>
                                        <p:cTn id="60" dur="500"/>
                                        <p:tgtEl>
                                          <p:spTgt spid="8">
                                            <p:txEl>
                                              <p:pRg st="6" end="6"/>
                                            </p:txEl>
                                          </p:spTgt>
                                        </p:tgtEl>
                                      </p:cBhvr>
                                    </p:animEffect>
                                  </p:childTnLst>
                                  <p:subTnLst>
                                    <p:animClr clrSpc="rgb" dir="cw">
                                      <p:cBhvr override="childStyle">
                                        <p:cTn dur="1" fill="hold" display="0" masterRel="nextClick" afterEffect="1"/>
                                        <p:tgtEl>
                                          <p:spTgt spid="8">
                                            <p:txEl>
                                              <p:pRg st="6" end="6"/>
                                            </p:txEl>
                                          </p:spTgt>
                                        </p:tgtEl>
                                        <p:attrNameLst>
                                          <p:attrName>ppt_c</p:attrName>
                                        </p:attrNameLst>
                                      </p:cBhvr>
                                      <p:to>
                                        <a:schemeClr val="bg2"/>
                                      </p:to>
                                    </p:animClr>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8">
                                            <p:txEl>
                                              <p:pRg st="7" end="7"/>
                                            </p:txEl>
                                          </p:spTgt>
                                        </p:tgtEl>
                                        <p:attrNameLst>
                                          <p:attrName>style.visibility</p:attrName>
                                        </p:attrNameLst>
                                      </p:cBhvr>
                                      <p:to>
                                        <p:strVal val="visible"/>
                                      </p:to>
                                    </p:set>
                                    <p:animEffect transition="in" filter="fade">
                                      <p:cBhvr>
                                        <p:cTn id="65" dur="500"/>
                                        <p:tgtEl>
                                          <p:spTgt spid="8">
                                            <p:txEl>
                                              <p:pRg st="7" end="7"/>
                                            </p:txEl>
                                          </p:spTgt>
                                        </p:tgtEl>
                                      </p:cBhvr>
                                    </p:animEffect>
                                  </p:childTnLst>
                                  <p:subTnLst>
                                    <p:animClr clrSpc="rgb" dir="cw">
                                      <p:cBhvr override="childStyle">
                                        <p:cTn dur="1" fill="hold" display="0" masterRel="nextClick" afterEffect="1"/>
                                        <p:tgtEl>
                                          <p:spTgt spid="8">
                                            <p:txEl>
                                              <p:pRg st="7" end="7"/>
                                            </p:txEl>
                                          </p:spTgt>
                                        </p:tgtEl>
                                        <p:attrNameLst>
                                          <p:attrName>ppt_c</p:attrName>
                                        </p:attrNameLst>
                                      </p:cBhvr>
                                      <p:to>
                                        <a:schemeClr val="bg2"/>
                                      </p:to>
                                    </p:animClr>
                                  </p:sub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3080"/>
                                        </p:tgtEl>
                                        <p:attrNameLst>
                                          <p:attrName>style.visibility</p:attrName>
                                        </p:attrNameLst>
                                      </p:cBhvr>
                                      <p:to>
                                        <p:strVal val="visible"/>
                                      </p:to>
                                    </p:set>
                                    <p:animEffect transition="in" filter="wipe(down)">
                                      <p:cBhvr>
                                        <p:cTn id="70" dur="500"/>
                                        <p:tgtEl>
                                          <p:spTgt spid="3080"/>
                                        </p:tgtEl>
                                      </p:cBhvr>
                                    </p:animEffect>
                                  </p:childTnLst>
                                </p:cTn>
                              </p:par>
                              <p:par>
                                <p:cTn id="71" presetID="22" presetClass="entr" presetSubtype="4" fill="hold" nodeType="withEffect">
                                  <p:stCondLst>
                                    <p:cond delay="0"/>
                                  </p:stCondLst>
                                  <p:childTnLst>
                                    <p:set>
                                      <p:cBhvr>
                                        <p:cTn id="72" dur="1" fill="hold">
                                          <p:stCondLst>
                                            <p:cond delay="0"/>
                                          </p:stCondLst>
                                        </p:cTn>
                                        <p:tgtEl>
                                          <p:spTgt spid="3078"/>
                                        </p:tgtEl>
                                        <p:attrNameLst>
                                          <p:attrName>style.visibility</p:attrName>
                                        </p:attrNameLst>
                                      </p:cBhvr>
                                      <p:to>
                                        <p:strVal val="visible"/>
                                      </p:to>
                                    </p:set>
                                    <p:animEffect transition="in" filter="wipe(down)">
                                      <p:cBhvr>
                                        <p:cTn id="73"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Pentagon 4">
            <a:extLst>
              <a:ext uri="{FF2B5EF4-FFF2-40B4-BE49-F238E27FC236}">
                <a16:creationId xmlns:a16="http://schemas.microsoft.com/office/drawing/2014/main" id="{AA4A463B-5761-463B-B0A7-9D2D66A37E00}"/>
              </a:ext>
            </a:extLst>
          </p:cNvPr>
          <p:cNvSpPr/>
          <p:nvPr/>
        </p:nvSpPr>
        <p:spPr>
          <a:xfrm>
            <a:off x="852804" y="5355055"/>
            <a:ext cx="990284" cy="291251"/>
          </a:xfrm>
          <a:prstGeom prst="homePlat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ITC Avant Garde Pro Bk"/>
              </a:rPr>
              <a:t>STEP 1</a:t>
            </a:r>
          </a:p>
        </p:txBody>
      </p:sp>
      <p:sp>
        <p:nvSpPr>
          <p:cNvPr id="31" name="Rectangle 30">
            <a:extLst>
              <a:ext uri="{FF2B5EF4-FFF2-40B4-BE49-F238E27FC236}">
                <a16:creationId xmlns:a16="http://schemas.microsoft.com/office/drawing/2014/main" id="{289E8AF1-AA0E-41DB-B9D5-34DF8052CEF8}"/>
              </a:ext>
            </a:extLst>
          </p:cNvPr>
          <p:cNvSpPr/>
          <p:nvPr/>
        </p:nvSpPr>
        <p:spPr>
          <a:xfrm flipH="1">
            <a:off x="-2" y="787400"/>
            <a:ext cx="3015038" cy="450850"/>
          </a:xfrm>
          <a:prstGeom prst="rect">
            <a:avLst/>
          </a:prstGeom>
          <a:solidFill>
            <a:srgbClr val="417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3763B11-0800-4274-AB38-33E77D8DFA5F}"/>
              </a:ext>
            </a:extLst>
          </p:cNvPr>
          <p:cNvSpPr>
            <a:spLocks noGrp="1"/>
          </p:cNvSpPr>
          <p:nvPr>
            <p:ph type="title"/>
          </p:nvPr>
        </p:nvSpPr>
        <p:spPr>
          <a:xfrm>
            <a:off x="838200" y="329613"/>
            <a:ext cx="10515600" cy="1325563"/>
          </a:xfrm>
        </p:spPr>
        <p:txBody>
          <a:bodyPr>
            <a:normAutofit/>
          </a:bodyPr>
          <a:lstStyle/>
          <a:p>
            <a:r>
              <a:rPr lang="en-US" sz="3200" dirty="0">
                <a:solidFill>
                  <a:schemeClr val="bg1">
                    <a:lumMod val="95000"/>
                  </a:schemeClr>
                </a:solidFill>
                <a:latin typeface="Aharoni" panose="02010803020104030203" pitchFamily="2" charset="-79"/>
                <a:cs typeface="Aharoni" panose="02010803020104030203" pitchFamily="2" charset="-79"/>
              </a:rPr>
              <a:t>Strategy </a:t>
            </a:r>
            <a:r>
              <a:rPr lang="en-US" sz="4000" dirty="0">
                <a:solidFill>
                  <a:schemeClr val="bg1">
                    <a:lumMod val="95000"/>
                  </a:schemeClr>
                </a:solidFill>
                <a:latin typeface="Aharoni" panose="02010803020104030203" pitchFamily="2" charset="-79"/>
                <a:cs typeface="Aharoni" panose="02010803020104030203" pitchFamily="2" charset="-79"/>
              </a:rPr>
              <a:t>5</a:t>
            </a:r>
            <a:r>
              <a:rPr lang="en-US" sz="3200" dirty="0">
                <a:solidFill>
                  <a:schemeClr val="bg1">
                    <a:lumMod val="95000"/>
                  </a:schemeClr>
                </a:solidFill>
                <a:latin typeface="Aharoni" panose="02010803020104030203" pitchFamily="2" charset="-79"/>
                <a:cs typeface="Aharoni" panose="02010803020104030203" pitchFamily="2" charset="-79"/>
              </a:rPr>
              <a:t>:</a:t>
            </a:r>
            <a:r>
              <a:rPr lang="en-US" sz="3200" dirty="0">
                <a:solidFill>
                  <a:schemeClr val="bg2">
                    <a:lumMod val="25000"/>
                  </a:schemeClr>
                </a:solidFill>
                <a:latin typeface="Aharoni" panose="02010803020104030203" pitchFamily="2" charset="-79"/>
                <a:cs typeface="Aharoni" panose="02010803020104030203" pitchFamily="2" charset="-79"/>
              </a:rPr>
              <a:t> Weather Seal</a:t>
            </a:r>
            <a:endParaRPr lang="en-US" sz="3200" dirty="0">
              <a:solidFill>
                <a:schemeClr val="tx1">
                  <a:lumMod val="85000"/>
                  <a:lumOff val="15000"/>
                </a:schemeClr>
              </a:solidFill>
              <a:latin typeface="Aharoni" panose="02010803020104030203" pitchFamily="2" charset="-79"/>
              <a:cs typeface="Aharoni" panose="02010803020104030203" pitchFamily="2" charset="-79"/>
            </a:endParaRPr>
          </a:p>
        </p:txBody>
      </p:sp>
      <p:sp>
        <p:nvSpPr>
          <p:cNvPr id="3" name="Slide Number Placeholder 2">
            <a:extLst>
              <a:ext uri="{FF2B5EF4-FFF2-40B4-BE49-F238E27FC236}">
                <a16:creationId xmlns:a16="http://schemas.microsoft.com/office/drawing/2014/main" id="{A5476D78-028B-401E-B123-17426945E8FE}"/>
              </a:ext>
            </a:extLst>
          </p:cNvPr>
          <p:cNvSpPr>
            <a:spLocks noGrp="1"/>
          </p:cNvSpPr>
          <p:nvPr>
            <p:ph type="sldNum" sz="quarter" idx="12"/>
          </p:nvPr>
        </p:nvSpPr>
        <p:spPr/>
        <p:txBody>
          <a:bodyPr/>
          <a:lstStyle/>
          <a:p>
            <a:fld id="{92BC0347-EB0D-4354-90DB-E3443D283F0D}" type="slidenum">
              <a:rPr lang="en-US" smtClean="0"/>
              <a:t>17</a:t>
            </a:fld>
            <a:endParaRPr lang="en-US" dirty="0"/>
          </a:p>
        </p:txBody>
      </p:sp>
      <p:sp>
        <p:nvSpPr>
          <p:cNvPr id="8" name="Content Placeholder 2">
            <a:extLst>
              <a:ext uri="{FF2B5EF4-FFF2-40B4-BE49-F238E27FC236}">
                <a16:creationId xmlns:a16="http://schemas.microsoft.com/office/drawing/2014/main" id="{7EE30D5C-9A48-4B6E-A14A-CE7840842A90}"/>
              </a:ext>
            </a:extLst>
          </p:cNvPr>
          <p:cNvSpPr txBox="1">
            <a:spLocks/>
          </p:cNvSpPr>
          <p:nvPr/>
        </p:nvSpPr>
        <p:spPr>
          <a:xfrm>
            <a:off x="150061" y="1502944"/>
            <a:ext cx="4564625" cy="40278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solidFill>
                  <a:srgbClr val="211D1E"/>
                </a:solidFill>
                <a:latin typeface="ITC Avant Garde Pro Bk"/>
              </a:rPr>
              <a:t>Exceptional airtightness in Building envelope </a:t>
            </a:r>
          </a:p>
          <a:p>
            <a:r>
              <a:rPr lang="en-US" sz="1800" b="1" dirty="0">
                <a:solidFill>
                  <a:srgbClr val="211D1E"/>
                </a:solidFill>
                <a:latin typeface="ITC Avant Garde Pro Bk"/>
              </a:rPr>
              <a:t>Healthier air quality </a:t>
            </a:r>
          </a:p>
          <a:p>
            <a:r>
              <a:rPr lang="en-US" sz="1800" b="1" dirty="0">
                <a:solidFill>
                  <a:srgbClr val="211D1E"/>
                </a:solidFill>
                <a:latin typeface="ITC Avant Garde Pro Bk"/>
              </a:rPr>
              <a:t>Seals all crack and gaps</a:t>
            </a:r>
          </a:p>
          <a:p>
            <a:r>
              <a:rPr lang="en-US" sz="1800" b="1" dirty="0">
                <a:solidFill>
                  <a:srgbClr val="211D1E"/>
                </a:solidFill>
                <a:latin typeface="ITC Avant Garde Pro Bk"/>
              </a:rPr>
              <a:t>Eliminates leaks that degrade HVAC performance</a:t>
            </a:r>
          </a:p>
          <a:p>
            <a:r>
              <a:rPr lang="en-US" sz="1800" b="1" dirty="0">
                <a:solidFill>
                  <a:srgbClr val="211D1E"/>
                </a:solidFill>
                <a:latin typeface="ITC Avant Garde Pro Bk"/>
              </a:rPr>
              <a:t>Increased design flexibility </a:t>
            </a:r>
          </a:p>
          <a:p>
            <a:r>
              <a:rPr lang="en-US" sz="1800" b="1" dirty="0">
                <a:solidFill>
                  <a:srgbClr val="211D1E"/>
                </a:solidFill>
                <a:latin typeface="ITC Avant Garde Pro Bk"/>
              </a:rPr>
              <a:t>Faster, more reliable and potentially cheaper than air-seal by hand</a:t>
            </a:r>
          </a:p>
          <a:p>
            <a:r>
              <a:rPr lang="en-US" sz="1800" b="1" dirty="0">
                <a:solidFill>
                  <a:srgbClr val="211D1E"/>
                </a:solidFill>
                <a:latin typeface="ITC Avant Garde Pro Bk"/>
              </a:rPr>
              <a:t>Requires positive ventilation </a:t>
            </a:r>
          </a:p>
          <a:p>
            <a:pPr marL="0" indent="0">
              <a:buNone/>
            </a:pPr>
            <a:br>
              <a:rPr lang="en-US" sz="1800" b="1" dirty="0">
                <a:solidFill>
                  <a:srgbClr val="211D1E"/>
                </a:solidFill>
                <a:latin typeface="ITC Avant Garde Pro Bk"/>
              </a:rPr>
            </a:br>
            <a:endParaRPr lang="en-US" sz="1800" b="1" dirty="0">
              <a:solidFill>
                <a:srgbClr val="211D1E"/>
              </a:solidFill>
              <a:latin typeface="ITC Avant Garde Pro Bk"/>
            </a:endParaRPr>
          </a:p>
          <a:p>
            <a:endParaRPr lang="en-US" b="1" dirty="0"/>
          </a:p>
        </p:txBody>
      </p:sp>
      <p:pic>
        <p:nvPicPr>
          <p:cNvPr id="1026" name="Picture 2">
            <a:extLst>
              <a:ext uri="{FF2B5EF4-FFF2-40B4-BE49-F238E27FC236}">
                <a16:creationId xmlns:a16="http://schemas.microsoft.com/office/drawing/2014/main" id="{F70C48C7-C9F7-425C-A129-34583CE6A9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6907" y="423086"/>
            <a:ext cx="2191150" cy="29206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C3235B0-C6AC-4C0D-AE6F-6B624C5D97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7858" y="423088"/>
            <a:ext cx="2191149" cy="2920630"/>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a:extLst>
              <a:ext uri="{FF2B5EF4-FFF2-40B4-BE49-F238E27FC236}">
                <a16:creationId xmlns:a16="http://schemas.microsoft.com/office/drawing/2014/main" id="{F5A8F1EF-F849-414F-AABB-8B6251D719F6}"/>
              </a:ext>
            </a:extLst>
          </p:cNvPr>
          <p:cNvSpPr txBox="1">
            <a:spLocks/>
          </p:cNvSpPr>
          <p:nvPr/>
        </p:nvSpPr>
        <p:spPr>
          <a:xfrm>
            <a:off x="754740" y="5652186"/>
            <a:ext cx="2045005" cy="106928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200" dirty="0">
                <a:latin typeface="ITC Avant Garde Pro Bk"/>
              </a:rPr>
              <a:t>Prep &amp; Setup:</a:t>
            </a:r>
            <a:br>
              <a:rPr lang="en-US" sz="1200" dirty="0">
                <a:latin typeface="ITC Avant Garde Pro Bk"/>
              </a:rPr>
            </a:br>
            <a:r>
              <a:rPr lang="en-US" sz="1200" dirty="0">
                <a:latin typeface="ITC Avant Garde Pro Bk"/>
              </a:rPr>
              <a:t>AeroBarrier system &amp; nozzles are setup throughout the house. Designed openings that will not be sealed are protected. (e.g. Windows)</a:t>
            </a:r>
          </a:p>
        </p:txBody>
      </p:sp>
      <p:sp>
        <p:nvSpPr>
          <p:cNvPr id="13" name="Content Placeholder 2">
            <a:extLst>
              <a:ext uri="{FF2B5EF4-FFF2-40B4-BE49-F238E27FC236}">
                <a16:creationId xmlns:a16="http://schemas.microsoft.com/office/drawing/2014/main" id="{3CD18631-196E-430E-B9C2-64A61B35D235}"/>
              </a:ext>
            </a:extLst>
          </p:cNvPr>
          <p:cNvSpPr txBox="1">
            <a:spLocks/>
          </p:cNvSpPr>
          <p:nvPr/>
        </p:nvSpPr>
        <p:spPr>
          <a:xfrm>
            <a:off x="3015036" y="5652186"/>
            <a:ext cx="2045005" cy="10692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200" dirty="0">
                <a:latin typeface="ITC Avant Garde Pro Bk"/>
              </a:rPr>
              <a:t>Pressurize &amp; Apply:</a:t>
            </a:r>
            <a:br>
              <a:rPr lang="en-US" sz="1200" dirty="0">
                <a:latin typeface="ITC Avant Garde Pro Bk"/>
              </a:rPr>
            </a:br>
            <a:r>
              <a:rPr lang="en-US" sz="1200" dirty="0">
                <a:latin typeface="ITC Avant Garde Pro Bk"/>
              </a:rPr>
              <a:t>The area is pressured with a modified blower door &amp; fan and rest process is controlled by computer.</a:t>
            </a:r>
          </a:p>
        </p:txBody>
      </p:sp>
      <p:sp>
        <p:nvSpPr>
          <p:cNvPr id="15" name="Content Placeholder 2">
            <a:extLst>
              <a:ext uri="{FF2B5EF4-FFF2-40B4-BE49-F238E27FC236}">
                <a16:creationId xmlns:a16="http://schemas.microsoft.com/office/drawing/2014/main" id="{F0F5044B-2D69-4F24-BDE5-D59DF6654F8A}"/>
              </a:ext>
            </a:extLst>
          </p:cNvPr>
          <p:cNvSpPr txBox="1">
            <a:spLocks/>
          </p:cNvSpPr>
          <p:nvPr/>
        </p:nvSpPr>
        <p:spPr>
          <a:xfrm>
            <a:off x="5451087" y="5629326"/>
            <a:ext cx="2045005" cy="10692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200" dirty="0">
                <a:latin typeface="ITC Avant Garde Pro Bk"/>
              </a:rPr>
              <a:t>Seal &amp; Monitor:</a:t>
            </a:r>
            <a:br>
              <a:rPr lang="en-US" sz="1200" dirty="0">
                <a:latin typeface="ITC Avant Garde Pro Bk"/>
              </a:rPr>
            </a:br>
            <a:r>
              <a:rPr lang="en-US" sz="1200" dirty="0">
                <a:latin typeface="ITC Avant Garde Pro Bk"/>
              </a:rPr>
              <a:t>A final blower door test is run &amp; a report is created, documenting pre &amp; post leakages.</a:t>
            </a:r>
          </a:p>
        </p:txBody>
      </p:sp>
      <p:sp>
        <p:nvSpPr>
          <p:cNvPr id="17" name="Content Placeholder 2">
            <a:extLst>
              <a:ext uri="{FF2B5EF4-FFF2-40B4-BE49-F238E27FC236}">
                <a16:creationId xmlns:a16="http://schemas.microsoft.com/office/drawing/2014/main" id="{F385CE85-484F-47B3-B95B-F355333FE389}"/>
              </a:ext>
            </a:extLst>
          </p:cNvPr>
          <p:cNvSpPr txBox="1">
            <a:spLocks/>
          </p:cNvSpPr>
          <p:nvPr/>
        </p:nvSpPr>
        <p:spPr>
          <a:xfrm>
            <a:off x="7715573" y="5651817"/>
            <a:ext cx="2045005" cy="10692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200" dirty="0">
                <a:latin typeface="ITC Avant Garde Pro Bk"/>
              </a:rPr>
              <a:t>Cleaning:</a:t>
            </a:r>
            <a:br>
              <a:rPr lang="en-US" sz="1200" dirty="0">
                <a:latin typeface="ITC Avant Garde Pro Bk"/>
              </a:rPr>
            </a:br>
            <a:r>
              <a:rPr lang="en-US" sz="1200" dirty="0">
                <a:latin typeface="ITC Avant Garde Pro Bk"/>
              </a:rPr>
              <a:t>After the seal is completed, all equipment &amp; prep work is removed. Work can resume in 30 min.</a:t>
            </a:r>
          </a:p>
        </p:txBody>
      </p:sp>
      <p:pic>
        <p:nvPicPr>
          <p:cNvPr id="1032" name="Picture 8" descr="AeroBarrier | Never Fail The Blowerdoor | Breakthrough Air Sealing  Technology">
            <a:extLst>
              <a:ext uri="{FF2B5EF4-FFF2-40B4-BE49-F238E27FC236}">
                <a16:creationId xmlns:a16="http://schemas.microsoft.com/office/drawing/2014/main" id="{2BE9DA7E-DE92-4515-A18E-6964BEC7E5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4207" y="3455696"/>
            <a:ext cx="4534800" cy="1757737"/>
          </a:xfrm>
          <a:prstGeom prst="rect">
            <a:avLst/>
          </a:prstGeom>
          <a:noFill/>
          <a:extLst>
            <a:ext uri="{909E8E84-426E-40DD-AFC4-6F175D3DCCD1}">
              <a14:hiddenFill xmlns:a14="http://schemas.microsoft.com/office/drawing/2010/main">
                <a:solidFill>
                  <a:srgbClr val="FFFFFF"/>
                </a:solidFill>
              </a14:hiddenFill>
            </a:ext>
          </a:extLst>
        </p:spPr>
      </p:pic>
      <p:sp>
        <p:nvSpPr>
          <p:cNvPr id="19" name="Content Placeholder 2">
            <a:extLst>
              <a:ext uri="{FF2B5EF4-FFF2-40B4-BE49-F238E27FC236}">
                <a16:creationId xmlns:a16="http://schemas.microsoft.com/office/drawing/2014/main" id="{59BBB851-55AD-40C7-B06B-72074BA78AEB}"/>
              </a:ext>
            </a:extLst>
          </p:cNvPr>
          <p:cNvSpPr txBox="1">
            <a:spLocks/>
          </p:cNvSpPr>
          <p:nvPr/>
        </p:nvSpPr>
        <p:spPr>
          <a:xfrm>
            <a:off x="10223432" y="5208159"/>
            <a:ext cx="1664703" cy="2366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900" b="0" i="0" dirty="0">
                <a:solidFill>
                  <a:schemeClr val="bg1">
                    <a:lumMod val="95000"/>
                  </a:schemeClr>
                </a:solidFill>
                <a:effectLst/>
                <a:latin typeface="Kanit"/>
              </a:rPr>
              <a:t>© 2021 Aeroseal,LLC.</a:t>
            </a:r>
            <a:endParaRPr lang="en-US" sz="1100" dirty="0">
              <a:solidFill>
                <a:schemeClr val="bg1">
                  <a:lumMod val="95000"/>
                </a:schemeClr>
              </a:solidFill>
            </a:endParaRPr>
          </a:p>
        </p:txBody>
      </p:sp>
      <p:sp>
        <p:nvSpPr>
          <p:cNvPr id="23" name="Arrow: Pentagon 22">
            <a:extLst>
              <a:ext uri="{FF2B5EF4-FFF2-40B4-BE49-F238E27FC236}">
                <a16:creationId xmlns:a16="http://schemas.microsoft.com/office/drawing/2014/main" id="{60A658ED-1C62-467C-B234-BEDA8AA118C8}"/>
              </a:ext>
            </a:extLst>
          </p:cNvPr>
          <p:cNvSpPr/>
          <p:nvPr/>
        </p:nvSpPr>
        <p:spPr>
          <a:xfrm>
            <a:off x="3116454" y="5355054"/>
            <a:ext cx="990284" cy="291251"/>
          </a:xfrm>
          <a:prstGeom prst="homePlat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ITC Avant Garde Pro Bk"/>
              </a:rPr>
              <a:t>STEP 2</a:t>
            </a:r>
          </a:p>
        </p:txBody>
      </p:sp>
      <p:sp>
        <p:nvSpPr>
          <p:cNvPr id="24" name="Arrow: Pentagon 23">
            <a:extLst>
              <a:ext uri="{FF2B5EF4-FFF2-40B4-BE49-F238E27FC236}">
                <a16:creationId xmlns:a16="http://schemas.microsoft.com/office/drawing/2014/main" id="{23173C92-431F-46EC-892A-1CF1F7C99A5D}"/>
              </a:ext>
            </a:extLst>
          </p:cNvPr>
          <p:cNvSpPr/>
          <p:nvPr/>
        </p:nvSpPr>
        <p:spPr>
          <a:xfrm>
            <a:off x="5538118" y="5326479"/>
            <a:ext cx="990284" cy="291251"/>
          </a:xfrm>
          <a:prstGeom prst="homePlat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ITC Avant Garde Pro Bk"/>
              </a:rPr>
              <a:t>STEP 3</a:t>
            </a:r>
          </a:p>
        </p:txBody>
      </p:sp>
      <p:sp>
        <p:nvSpPr>
          <p:cNvPr id="25" name="Arrow: Pentagon 24">
            <a:extLst>
              <a:ext uri="{FF2B5EF4-FFF2-40B4-BE49-F238E27FC236}">
                <a16:creationId xmlns:a16="http://schemas.microsoft.com/office/drawing/2014/main" id="{2DBBA958-82D4-4E8E-B987-0351A4825F1B}"/>
              </a:ext>
            </a:extLst>
          </p:cNvPr>
          <p:cNvSpPr/>
          <p:nvPr/>
        </p:nvSpPr>
        <p:spPr>
          <a:xfrm>
            <a:off x="7801768" y="5355054"/>
            <a:ext cx="990284" cy="291251"/>
          </a:xfrm>
          <a:prstGeom prst="homePlat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ITC Avant Garde Pro Bk"/>
              </a:rPr>
              <a:t>STEP 4</a:t>
            </a:r>
          </a:p>
        </p:txBody>
      </p:sp>
    </p:spTree>
    <p:extLst>
      <p:ext uri="{BB962C8B-B14F-4D97-AF65-F5344CB8AC3E}">
        <p14:creationId xmlns:p14="http://schemas.microsoft.com/office/powerpoint/2010/main" val="73828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8"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wipe(left)">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left)">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left)">
                                      <p:cBhvr>
                                        <p:cTn id="26" dur="500"/>
                                        <p:tgtEl>
                                          <p:spTgt spid="24"/>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par>
                                <p:cTn id="30" presetID="22" presetClass="entr" presetSubtype="8" fill="hold" nodeType="withEffect">
                                  <p:stCondLst>
                                    <p:cond delay="0"/>
                                  </p:stCondLst>
                                  <p:childTnLst>
                                    <p:set>
                                      <p:cBhvr>
                                        <p:cTn id="31" dur="1" fill="hold">
                                          <p:stCondLst>
                                            <p:cond delay="0"/>
                                          </p:stCondLst>
                                        </p:cTn>
                                        <p:tgtEl>
                                          <p:spTgt spid="1032"/>
                                        </p:tgtEl>
                                        <p:attrNameLst>
                                          <p:attrName>style.visibility</p:attrName>
                                        </p:attrNameLst>
                                      </p:cBhvr>
                                      <p:to>
                                        <p:strVal val="visible"/>
                                      </p:to>
                                    </p:set>
                                    <p:animEffect transition="in" filter="wipe(left)">
                                      <p:cBhvr>
                                        <p:cTn id="32" dur="500"/>
                                        <p:tgtEl>
                                          <p:spTgt spid="103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left)">
                                      <p:cBhvr>
                                        <p:cTn id="37" dur="500"/>
                                        <p:tgtEl>
                                          <p:spTgt spid="25"/>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500"/>
                                        <p:tgtEl>
                                          <p:spTgt spid="17"/>
                                        </p:tgtEl>
                                      </p:cBhvr>
                                    </p:animEffect>
                                  </p:childTnLst>
                                </p:cTn>
                              </p:par>
                              <p:par>
                                <p:cTn id="41" presetID="22" presetClass="entr" presetSubtype="8" fill="hold" nodeType="withEffect">
                                  <p:stCondLst>
                                    <p:cond delay="0"/>
                                  </p:stCondLst>
                                  <p:childTnLst>
                                    <p:set>
                                      <p:cBhvr>
                                        <p:cTn id="42" dur="1" fill="hold">
                                          <p:stCondLst>
                                            <p:cond delay="0"/>
                                          </p:stCondLst>
                                        </p:cTn>
                                        <p:tgtEl>
                                          <p:spTgt spid="1028"/>
                                        </p:tgtEl>
                                        <p:attrNameLst>
                                          <p:attrName>style.visibility</p:attrName>
                                        </p:attrNameLst>
                                      </p:cBhvr>
                                      <p:to>
                                        <p:strVal val="visible"/>
                                      </p:to>
                                    </p:set>
                                    <p:animEffect transition="in" filter="wipe(left)">
                                      <p:cBhvr>
                                        <p:cTn id="43" dur="500"/>
                                        <p:tgtEl>
                                          <p:spTgt spid="102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8">
                                            <p:txEl>
                                              <p:pRg st="0" end="0"/>
                                            </p:txEl>
                                          </p:spTgt>
                                        </p:tgtEl>
                                        <p:attrNameLst>
                                          <p:attrName>style.visibility</p:attrName>
                                        </p:attrNameLst>
                                      </p:cBhvr>
                                      <p:to>
                                        <p:strVal val="visible"/>
                                      </p:to>
                                    </p:set>
                                    <p:animEffect transition="in" filter="fade">
                                      <p:cBhvr>
                                        <p:cTn id="48" dur="500"/>
                                        <p:tgtEl>
                                          <p:spTgt spid="8">
                                            <p:txEl>
                                              <p:pRg st="0" end="0"/>
                                            </p:txEl>
                                          </p:spTgt>
                                        </p:tgtEl>
                                      </p:cBhvr>
                                    </p:animEffect>
                                  </p:childTnLst>
                                  <p:subTnLst>
                                    <p:animClr clrSpc="rgb" dir="cw">
                                      <p:cBhvr override="childStyle">
                                        <p:cTn dur="1" fill="hold" display="0" masterRel="nextClick" afterEffect="1"/>
                                        <p:tgtEl>
                                          <p:spTgt spid="8">
                                            <p:txEl>
                                              <p:pRg st="0" end="0"/>
                                            </p:txEl>
                                          </p:spTgt>
                                        </p:tgtEl>
                                        <p:attrNameLst>
                                          <p:attrName>ppt_c</p:attrName>
                                        </p:attrNameLst>
                                      </p:cBhvr>
                                      <p:to>
                                        <a:schemeClr val="bg2"/>
                                      </p:to>
                                    </p:animClr>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8">
                                            <p:txEl>
                                              <p:pRg st="1" end="1"/>
                                            </p:txEl>
                                          </p:spTgt>
                                        </p:tgtEl>
                                        <p:attrNameLst>
                                          <p:attrName>style.visibility</p:attrName>
                                        </p:attrNameLst>
                                      </p:cBhvr>
                                      <p:to>
                                        <p:strVal val="visible"/>
                                      </p:to>
                                    </p:set>
                                    <p:animEffect transition="in" filter="fade">
                                      <p:cBhvr>
                                        <p:cTn id="53" dur="500"/>
                                        <p:tgtEl>
                                          <p:spTgt spid="8">
                                            <p:txEl>
                                              <p:pRg st="1" end="1"/>
                                            </p:txEl>
                                          </p:spTgt>
                                        </p:tgtEl>
                                      </p:cBhvr>
                                    </p:animEffect>
                                  </p:childTnLst>
                                  <p:subTnLst>
                                    <p:animClr clrSpc="rgb" dir="cw">
                                      <p:cBhvr override="childStyle">
                                        <p:cTn dur="1" fill="hold" display="0" masterRel="nextClick" afterEffect="1"/>
                                        <p:tgtEl>
                                          <p:spTgt spid="8">
                                            <p:txEl>
                                              <p:pRg st="1" end="1"/>
                                            </p:txEl>
                                          </p:spTgt>
                                        </p:tgtEl>
                                        <p:attrNameLst>
                                          <p:attrName>ppt_c</p:attrName>
                                        </p:attrNameLst>
                                      </p:cBhvr>
                                      <p:to>
                                        <a:schemeClr val="bg2"/>
                                      </p:to>
                                    </p:animClr>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8">
                                            <p:txEl>
                                              <p:pRg st="2" end="2"/>
                                            </p:txEl>
                                          </p:spTgt>
                                        </p:tgtEl>
                                        <p:attrNameLst>
                                          <p:attrName>style.visibility</p:attrName>
                                        </p:attrNameLst>
                                      </p:cBhvr>
                                      <p:to>
                                        <p:strVal val="visible"/>
                                      </p:to>
                                    </p:set>
                                    <p:animEffect transition="in" filter="fade">
                                      <p:cBhvr>
                                        <p:cTn id="58" dur="500"/>
                                        <p:tgtEl>
                                          <p:spTgt spid="8">
                                            <p:txEl>
                                              <p:pRg st="2" end="2"/>
                                            </p:txEl>
                                          </p:spTgt>
                                        </p:tgtEl>
                                      </p:cBhvr>
                                    </p:animEffect>
                                  </p:childTnLst>
                                  <p:subTnLst>
                                    <p:animClr clrSpc="rgb" dir="cw">
                                      <p:cBhvr override="childStyle">
                                        <p:cTn dur="1" fill="hold" display="0" masterRel="nextClick" afterEffect="1"/>
                                        <p:tgtEl>
                                          <p:spTgt spid="8">
                                            <p:txEl>
                                              <p:pRg st="2" end="2"/>
                                            </p:txEl>
                                          </p:spTgt>
                                        </p:tgtEl>
                                        <p:attrNameLst>
                                          <p:attrName>ppt_c</p:attrName>
                                        </p:attrNameLst>
                                      </p:cBhvr>
                                      <p:to>
                                        <a:schemeClr val="bg2"/>
                                      </p:to>
                                    </p:animClr>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8">
                                            <p:txEl>
                                              <p:pRg st="3" end="3"/>
                                            </p:txEl>
                                          </p:spTgt>
                                        </p:tgtEl>
                                        <p:attrNameLst>
                                          <p:attrName>style.visibility</p:attrName>
                                        </p:attrNameLst>
                                      </p:cBhvr>
                                      <p:to>
                                        <p:strVal val="visible"/>
                                      </p:to>
                                    </p:set>
                                    <p:animEffect transition="in" filter="fade">
                                      <p:cBhvr>
                                        <p:cTn id="63" dur="500"/>
                                        <p:tgtEl>
                                          <p:spTgt spid="8">
                                            <p:txEl>
                                              <p:pRg st="3" end="3"/>
                                            </p:txEl>
                                          </p:spTgt>
                                        </p:tgtEl>
                                      </p:cBhvr>
                                    </p:animEffect>
                                  </p:childTnLst>
                                  <p:subTnLst>
                                    <p:animClr clrSpc="rgb" dir="cw">
                                      <p:cBhvr override="childStyle">
                                        <p:cTn dur="1" fill="hold" display="0" masterRel="nextClick" afterEffect="1"/>
                                        <p:tgtEl>
                                          <p:spTgt spid="8">
                                            <p:txEl>
                                              <p:pRg st="3" end="3"/>
                                            </p:txEl>
                                          </p:spTgt>
                                        </p:tgtEl>
                                        <p:attrNameLst>
                                          <p:attrName>ppt_c</p:attrName>
                                        </p:attrNameLst>
                                      </p:cBhvr>
                                      <p:to>
                                        <a:schemeClr val="bg2"/>
                                      </p:to>
                                    </p:animClr>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8">
                                            <p:txEl>
                                              <p:pRg st="4" end="4"/>
                                            </p:txEl>
                                          </p:spTgt>
                                        </p:tgtEl>
                                        <p:attrNameLst>
                                          <p:attrName>style.visibility</p:attrName>
                                        </p:attrNameLst>
                                      </p:cBhvr>
                                      <p:to>
                                        <p:strVal val="visible"/>
                                      </p:to>
                                    </p:set>
                                    <p:animEffect transition="in" filter="fade">
                                      <p:cBhvr>
                                        <p:cTn id="68" dur="500"/>
                                        <p:tgtEl>
                                          <p:spTgt spid="8">
                                            <p:txEl>
                                              <p:pRg st="4" end="4"/>
                                            </p:txEl>
                                          </p:spTgt>
                                        </p:tgtEl>
                                      </p:cBhvr>
                                    </p:animEffect>
                                  </p:childTnLst>
                                  <p:subTnLst>
                                    <p:animClr clrSpc="rgb" dir="cw">
                                      <p:cBhvr override="childStyle">
                                        <p:cTn dur="1" fill="hold" display="0" masterRel="nextClick" afterEffect="1"/>
                                        <p:tgtEl>
                                          <p:spTgt spid="8">
                                            <p:txEl>
                                              <p:pRg st="4" end="4"/>
                                            </p:txEl>
                                          </p:spTgt>
                                        </p:tgtEl>
                                        <p:attrNameLst>
                                          <p:attrName>ppt_c</p:attrName>
                                        </p:attrNameLst>
                                      </p:cBhvr>
                                      <p:to>
                                        <a:schemeClr val="bg2"/>
                                      </p:to>
                                    </p:animClr>
                                  </p:sub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8">
                                            <p:txEl>
                                              <p:pRg st="5" end="5"/>
                                            </p:txEl>
                                          </p:spTgt>
                                        </p:tgtEl>
                                        <p:attrNameLst>
                                          <p:attrName>style.visibility</p:attrName>
                                        </p:attrNameLst>
                                      </p:cBhvr>
                                      <p:to>
                                        <p:strVal val="visible"/>
                                      </p:to>
                                    </p:set>
                                    <p:animEffect transition="in" filter="fade">
                                      <p:cBhvr>
                                        <p:cTn id="73" dur="500"/>
                                        <p:tgtEl>
                                          <p:spTgt spid="8">
                                            <p:txEl>
                                              <p:pRg st="5" end="5"/>
                                            </p:txEl>
                                          </p:spTgt>
                                        </p:tgtEl>
                                      </p:cBhvr>
                                    </p:animEffect>
                                  </p:childTnLst>
                                  <p:subTnLst>
                                    <p:animClr clrSpc="rgb" dir="cw">
                                      <p:cBhvr override="childStyle">
                                        <p:cTn dur="1" fill="hold" display="0" masterRel="nextClick" afterEffect="1"/>
                                        <p:tgtEl>
                                          <p:spTgt spid="8">
                                            <p:txEl>
                                              <p:pRg st="5" end="5"/>
                                            </p:txEl>
                                          </p:spTgt>
                                        </p:tgtEl>
                                        <p:attrNameLst>
                                          <p:attrName>ppt_c</p:attrName>
                                        </p:attrNameLst>
                                      </p:cBhvr>
                                      <p:to>
                                        <a:schemeClr val="bg2"/>
                                      </p:to>
                                    </p:animClr>
                                  </p:sub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8">
                                            <p:txEl>
                                              <p:pRg st="6" end="6"/>
                                            </p:txEl>
                                          </p:spTgt>
                                        </p:tgtEl>
                                        <p:attrNameLst>
                                          <p:attrName>style.visibility</p:attrName>
                                        </p:attrNameLst>
                                      </p:cBhvr>
                                      <p:to>
                                        <p:strVal val="visible"/>
                                      </p:to>
                                    </p:set>
                                    <p:animEffect transition="in" filter="fade">
                                      <p:cBhvr>
                                        <p:cTn id="78" dur="500"/>
                                        <p:tgtEl>
                                          <p:spTgt spid="8">
                                            <p:txEl>
                                              <p:pRg st="6" end="6"/>
                                            </p:txEl>
                                          </p:spTgt>
                                        </p:tgtEl>
                                      </p:cBhvr>
                                    </p:animEffect>
                                  </p:childTnLst>
                                  <p:subTnLst>
                                    <p:animClr clrSpc="rgb" dir="cw">
                                      <p:cBhvr override="childStyle">
                                        <p:cTn dur="1" fill="hold" display="0" masterRel="nextClick" afterEffect="1"/>
                                        <p:tgtEl>
                                          <p:spTgt spid="8">
                                            <p:txEl>
                                              <p:pRg st="6" end="6"/>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P spid="13" grpId="0"/>
      <p:bldP spid="15" grpId="0"/>
      <p:bldP spid="17" grpId="0"/>
      <p:bldP spid="23" grpId="0" animBg="1"/>
      <p:bldP spid="24"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289E8AF1-AA0E-41DB-B9D5-34DF8052CEF8}"/>
              </a:ext>
            </a:extLst>
          </p:cNvPr>
          <p:cNvSpPr/>
          <p:nvPr/>
        </p:nvSpPr>
        <p:spPr>
          <a:xfrm flipH="1">
            <a:off x="-3" y="787400"/>
            <a:ext cx="3098309" cy="450850"/>
          </a:xfrm>
          <a:prstGeom prst="rect">
            <a:avLst/>
          </a:prstGeom>
          <a:solidFill>
            <a:srgbClr val="417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3763B11-0800-4274-AB38-33E77D8DFA5F}"/>
              </a:ext>
            </a:extLst>
          </p:cNvPr>
          <p:cNvSpPr>
            <a:spLocks noGrp="1"/>
          </p:cNvSpPr>
          <p:nvPr>
            <p:ph type="title"/>
          </p:nvPr>
        </p:nvSpPr>
        <p:spPr>
          <a:xfrm>
            <a:off x="838200" y="333435"/>
            <a:ext cx="10515600" cy="1325563"/>
          </a:xfrm>
        </p:spPr>
        <p:txBody>
          <a:bodyPr>
            <a:normAutofit/>
          </a:bodyPr>
          <a:lstStyle/>
          <a:p>
            <a:r>
              <a:rPr lang="en-US" sz="3200" dirty="0">
                <a:solidFill>
                  <a:schemeClr val="bg1">
                    <a:lumMod val="95000"/>
                  </a:schemeClr>
                </a:solidFill>
                <a:latin typeface="Aharoni" panose="02010803020104030203" pitchFamily="2" charset="-79"/>
                <a:cs typeface="Aharoni" panose="02010803020104030203" pitchFamily="2" charset="-79"/>
              </a:rPr>
              <a:t>Strategy </a:t>
            </a:r>
            <a:r>
              <a:rPr lang="en-US" sz="4000" dirty="0">
                <a:solidFill>
                  <a:schemeClr val="bg1">
                    <a:lumMod val="95000"/>
                  </a:schemeClr>
                </a:solidFill>
                <a:latin typeface="Aharoni" panose="02010803020104030203" pitchFamily="2" charset="-79"/>
                <a:cs typeface="Aharoni" panose="02010803020104030203" pitchFamily="2" charset="-79"/>
              </a:rPr>
              <a:t>6</a:t>
            </a:r>
            <a:r>
              <a:rPr lang="en-US" sz="3200" dirty="0">
                <a:solidFill>
                  <a:schemeClr val="bg1">
                    <a:lumMod val="95000"/>
                  </a:schemeClr>
                </a:solidFill>
                <a:latin typeface="Aharoni" panose="02010803020104030203" pitchFamily="2" charset="-79"/>
                <a:cs typeface="Aharoni" panose="02010803020104030203" pitchFamily="2" charset="-79"/>
              </a:rPr>
              <a:t>: </a:t>
            </a:r>
            <a:r>
              <a:rPr lang="en-US" sz="3200" dirty="0">
                <a:solidFill>
                  <a:schemeClr val="bg2">
                    <a:lumMod val="25000"/>
                  </a:schemeClr>
                </a:solidFill>
                <a:latin typeface="Aharoni" panose="02010803020104030203" pitchFamily="2" charset="-79"/>
                <a:cs typeface="Aharoni" panose="02010803020104030203" pitchFamily="2" charset="-79"/>
              </a:rPr>
              <a:t>Efficient</a:t>
            </a:r>
            <a:r>
              <a:rPr lang="en-US" sz="3200" dirty="0">
                <a:solidFill>
                  <a:schemeClr val="bg1">
                    <a:lumMod val="95000"/>
                  </a:schemeClr>
                </a:solidFill>
                <a:latin typeface="Aharoni" panose="02010803020104030203" pitchFamily="2" charset="-79"/>
                <a:cs typeface="Aharoni" panose="02010803020104030203" pitchFamily="2" charset="-79"/>
              </a:rPr>
              <a:t> </a:t>
            </a:r>
            <a:r>
              <a:rPr lang="en-US" sz="3200" dirty="0">
                <a:solidFill>
                  <a:schemeClr val="bg2">
                    <a:lumMod val="25000"/>
                  </a:schemeClr>
                </a:solidFill>
                <a:latin typeface="Aharoni" panose="02010803020104030203" pitchFamily="2" charset="-79"/>
                <a:cs typeface="Aharoni" panose="02010803020104030203" pitchFamily="2" charset="-79"/>
              </a:rPr>
              <a:t>Door &amp; Windows</a:t>
            </a:r>
            <a:endParaRPr lang="en-US" sz="3200" dirty="0">
              <a:solidFill>
                <a:schemeClr val="tx1">
                  <a:lumMod val="85000"/>
                  <a:lumOff val="15000"/>
                </a:schemeClr>
              </a:solidFill>
              <a:latin typeface="Aharoni" panose="02010803020104030203" pitchFamily="2" charset="-79"/>
              <a:cs typeface="Aharoni" panose="02010803020104030203" pitchFamily="2" charset="-79"/>
            </a:endParaRPr>
          </a:p>
        </p:txBody>
      </p:sp>
      <p:sp>
        <p:nvSpPr>
          <p:cNvPr id="3" name="Slide Number Placeholder 2">
            <a:extLst>
              <a:ext uri="{FF2B5EF4-FFF2-40B4-BE49-F238E27FC236}">
                <a16:creationId xmlns:a16="http://schemas.microsoft.com/office/drawing/2014/main" id="{A5476D78-028B-401E-B123-17426945E8FE}"/>
              </a:ext>
            </a:extLst>
          </p:cNvPr>
          <p:cNvSpPr>
            <a:spLocks noGrp="1"/>
          </p:cNvSpPr>
          <p:nvPr>
            <p:ph type="sldNum" sz="quarter" idx="12"/>
          </p:nvPr>
        </p:nvSpPr>
        <p:spPr/>
        <p:txBody>
          <a:bodyPr/>
          <a:lstStyle/>
          <a:p>
            <a:fld id="{92BC0347-EB0D-4354-90DB-E3443D283F0D}" type="slidenum">
              <a:rPr lang="en-US" smtClean="0"/>
              <a:t>18</a:t>
            </a:fld>
            <a:endParaRPr lang="en-US" dirty="0"/>
          </a:p>
        </p:txBody>
      </p:sp>
      <p:sp>
        <p:nvSpPr>
          <p:cNvPr id="8" name="Content Placeholder 2">
            <a:extLst>
              <a:ext uri="{FF2B5EF4-FFF2-40B4-BE49-F238E27FC236}">
                <a16:creationId xmlns:a16="http://schemas.microsoft.com/office/drawing/2014/main" id="{7EE30D5C-9A48-4B6E-A14A-CE7840842A90}"/>
              </a:ext>
            </a:extLst>
          </p:cNvPr>
          <p:cNvSpPr txBox="1">
            <a:spLocks/>
          </p:cNvSpPr>
          <p:nvPr/>
        </p:nvSpPr>
        <p:spPr>
          <a:xfrm>
            <a:off x="150061" y="1502946"/>
            <a:ext cx="4564625" cy="22611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solidFill>
                  <a:srgbClr val="211D1E"/>
                </a:solidFill>
                <a:latin typeface="ITC Avant Garde Pro Bk"/>
              </a:rPr>
              <a:t>Better insulation </a:t>
            </a:r>
          </a:p>
          <a:p>
            <a:r>
              <a:rPr lang="en-US" sz="1800" b="1" dirty="0">
                <a:solidFill>
                  <a:srgbClr val="211D1E"/>
                </a:solidFill>
                <a:latin typeface="ITC Avant Garde Pro Bk"/>
              </a:rPr>
              <a:t>Eco- friendly </a:t>
            </a:r>
          </a:p>
          <a:p>
            <a:r>
              <a:rPr lang="en-US" sz="1800" b="1" dirty="0">
                <a:solidFill>
                  <a:srgbClr val="211D1E"/>
                </a:solidFill>
                <a:latin typeface="ITC Avant Garde Pro Bk"/>
              </a:rPr>
              <a:t>Lower HVAC costs</a:t>
            </a:r>
          </a:p>
          <a:p>
            <a:r>
              <a:rPr lang="en-US" sz="1800" b="1" dirty="0">
                <a:solidFill>
                  <a:srgbClr val="211D1E"/>
                </a:solidFill>
                <a:latin typeface="ITC Avant Garde Pro Bk"/>
              </a:rPr>
              <a:t>Less damage to interior </a:t>
            </a:r>
          </a:p>
          <a:p>
            <a:r>
              <a:rPr lang="en-US" sz="1800" b="1" dirty="0">
                <a:solidFill>
                  <a:srgbClr val="211D1E"/>
                </a:solidFill>
                <a:latin typeface="ITC Avant Garde Pro Bk"/>
              </a:rPr>
              <a:t>Sound proof</a:t>
            </a:r>
          </a:p>
          <a:p>
            <a:r>
              <a:rPr lang="en-US" sz="1800" b="1" dirty="0">
                <a:solidFill>
                  <a:srgbClr val="211D1E"/>
                </a:solidFill>
                <a:latin typeface="ITC Avant Garde Pro Bk"/>
              </a:rPr>
              <a:t>Reduced maintenance</a:t>
            </a:r>
          </a:p>
          <a:p>
            <a:pPr marL="0" indent="0">
              <a:buNone/>
            </a:pPr>
            <a:endParaRPr lang="en-US" b="1" dirty="0"/>
          </a:p>
        </p:txBody>
      </p:sp>
      <p:pic>
        <p:nvPicPr>
          <p:cNvPr id="1026" name="Picture 2" descr="Single vs Double Pane Windows">
            <a:extLst>
              <a:ext uri="{FF2B5EF4-FFF2-40B4-BE49-F238E27FC236}">
                <a16:creationId xmlns:a16="http://schemas.microsoft.com/office/drawing/2014/main" id="{47FF723A-5F7A-4859-AC4A-52E3949774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827" y="4005176"/>
            <a:ext cx="5999455" cy="2699755"/>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2">
            <a:extLst>
              <a:ext uri="{FF2B5EF4-FFF2-40B4-BE49-F238E27FC236}">
                <a16:creationId xmlns:a16="http://schemas.microsoft.com/office/drawing/2014/main" id="{36B33C0D-10AB-451F-8102-3CB6777B9F0C}"/>
              </a:ext>
            </a:extLst>
          </p:cNvPr>
          <p:cNvSpPr txBox="1">
            <a:spLocks/>
          </p:cNvSpPr>
          <p:nvPr/>
        </p:nvSpPr>
        <p:spPr>
          <a:xfrm>
            <a:off x="0" y="6586610"/>
            <a:ext cx="4564625" cy="2366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900" b="0" i="0" dirty="0">
                <a:solidFill>
                  <a:schemeClr val="bg1">
                    <a:lumMod val="95000"/>
                  </a:schemeClr>
                </a:solidFill>
                <a:effectLst/>
                <a:latin typeface="Kanit"/>
              </a:rPr>
              <a:t>© 2021 WCMA NET Window &amp; Door</a:t>
            </a:r>
            <a:endParaRPr lang="en-US" sz="1100" dirty="0">
              <a:solidFill>
                <a:schemeClr val="bg1">
                  <a:lumMod val="95000"/>
                </a:schemeClr>
              </a:solidFill>
            </a:endParaRPr>
          </a:p>
        </p:txBody>
      </p:sp>
      <p:sp>
        <p:nvSpPr>
          <p:cNvPr id="17" name="Content Placeholder 2">
            <a:extLst>
              <a:ext uri="{FF2B5EF4-FFF2-40B4-BE49-F238E27FC236}">
                <a16:creationId xmlns:a16="http://schemas.microsoft.com/office/drawing/2014/main" id="{B0E99C04-69E6-4747-8729-81D1F9C45732}"/>
              </a:ext>
            </a:extLst>
          </p:cNvPr>
          <p:cNvSpPr txBox="1">
            <a:spLocks/>
          </p:cNvSpPr>
          <p:nvPr/>
        </p:nvSpPr>
        <p:spPr>
          <a:xfrm>
            <a:off x="7271354" y="5527762"/>
            <a:ext cx="2045005" cy="10692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200" dirty="0">
                <a:latin typeface="ITC Avant Garde Pro Bk"/>
              </a:rPr>
              <a:t>Low-E Glass reduces heat gain </a:t>
            </a:r>
            <a:br>
              <a:rPr lang="en-US" sz="1200" dirty="0">
                <a:latin typeface="ITC Avant Garde Pro Bk"/>
              </a:rPr>
            </a:br>
            <a:r>
              <a:rPr lang="en-US" sz="1200" dirty="0">
                <a:latin typeface="ITC Avant Garde Pro Bk"/>
              </a:rPr>
              <a:t>From the sun in the summer, </a:t>
            </a:r>
            <a:br>
              <a:rPr lang="en-US" sz="1200" dirty="0">
                <a:latin typeface="ITC Avant Garde Pro Bk"/>
              </a:rPr>
            </a:br>
            <a:r>
              <a:rPr lang="en-US" sz="1200" dirty="0">
                <a:latin typeface="ITC Avant Garde Pro Bk"/>
              </a:rPr>
              <a:t>Keeping you home cooler.</a:t>
            </a:r>
          </a:p>
        </p:txBody>
      </p:sp>
      <p:sp>
        <p:nvSpPr>
          <p:cNvPr id="18" name="Content Placeholder 2">
            <a:extLst>
              <a:ext uri="{FF2B5EF4-FFF2-40B4-BE49-F238E27FC236}">
                <a16:creationId xmlns:a16="http://schemas.microsoft.com/office/drawing/2014/main" id="{BDEEB994-2988-4CE2-B20A-0C8D0181DF01}"/>
              </a:ext>
            </a:extLst>
          </p:cNvPr>
          <p:cNvSpPr txBox="1">
            <a:spLocks/>
          </p:cNvSpPr>
          <p:nvPr/>
        </p:nvSpPr>
        <p:spPr>
          <a:xfrm>
            <a:off x="9588996" y="5527761"/>
            <a:ext cx="2045005" cy="10692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200" dirty="0">
                <a:latin typeface="ITC Avant Garde Pro Bk"/>
              </a:rPr>
              <a:t>In the winter, Low-E glass lets the warm solar rays in while blocking the heat in your home from getting it out.</a:t>
            </a:r>
          </a:p>
        </p:txBody>
      </p:sp>
      <p:pic>
        <p:nvPicPr>
          <p:cNvPr id="13" name="Picture 12">
            <a:extLst>
              <a:ext uri="{FF2B5EF4-FFF2-40B4-BE49-F238E27FC236}">
                <a16:creationId xmlns:a16="http://schemas.microsoft.com/office/drawing/2014/main" id="{5FBE26E5-2C4C-4153-B7FA-3868356FBC35}"/>
              </a:ext>
            </a:extLst>
          </p:cNvPr>
          <p:cNvPicPr>
            <a:picLocks noChangeAspect="1"/>
          </p:cNvPicPr>
          <p:nvPr/>
        </p:nvPicPr>
        <p:blipFill rotWithShape="1">
          <a:blip r:embed="rId4">
            <a:extLst>
              <a:ext uri="{28A0092B-C50C-407E-A947-70E740481C1C}">
                <a14:useLocalDpi xmlns:a14="http://schemas.microsoft.com/office/drawing/2010/main" val="0"/>
              </a:ext>
            </a:extLst>
          </a:blip>
          <a:srcRect l="20000" t="7222" r="17315" b="5682"/>
          <a:stretch/>
        </p:blipFill>
        <p:spPr>
          <a:xfrm>
            <a:off x="7023704" y="1382598"/>
            <a:ext cx="4270281" cy="3955437"/>
          </a:xfrm>
          <a:prstGeom prst="rect">
            <a:avLst/>
          </a:prstGeom>
        </p:spPr>
      </p:pic>
      <p:sp>
        <p:nvSpPr>
          <p:cNvPr id="25" name="Content Placeholder 2">
            <a:extLst>
              <a:ext uri="{FF2B5EF4-FFF2-40B4-BE49-F238E27FC236}">
                <a16:creationId xmlns:a16="http://schemas.microsoft.com/office/drawing/2014/main" id="{5AA4D86F-BADF-43D4-9DB2-DDB1C5C3D225}"/>
              </a:ext>
            </a:extLst>
          </p:cNvPr>
          <p:cNvSpPr txBox="1">
            <a:spLocks/>
          </p:cNvSpPr>
          <p:nvPr/>
        </p:nvSpPr>
        <p:spPr>
          <a:xfrm>
            <a:off x="6783400" y="2187952"/>
            <a:ext cx="975907" cy="26469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200" dirty="0">
                <a:latin typeface="ITC Avant Garde Pro Bk"/>
              </a:rPr>
              <a:t>Solar Heat</a:t>
            </a:r>
          </a:p>
        </p:txBody>
      </p:sp>
      <p:sp>
        <p:nvSpPr>
          <p:cNvPr id="26" name="Content Placeholder 2">
            <a:extLst>
              <a:ext uri="{FF2B5EF4-FFF2-40B4-BE49-F238E27FC236}">
                <a16:creationId xmlns:a16="http://schemas.microsoft.com/office/drawing/2014/main" id="{A685F4CF-61DA-4C40-BADD-90BDBD843A96}"/>
              </a:ext>
            </a:extLst>
          </p:cNvPr>
          <p:cNvSpPr txBox="1">
            <a:spLocks/>
          </p:cNvSpPr>
          <p:nvPr/>
        </p:nvSpPr>
        <p:spPr>
          <a:xfrm>
            <a:off x="6850075" y="3953513"/>
            <a:ext cx="975907" cy="26469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200" dirty="0">
                <a:latin typeface="ITC Avant Garde Pro Bk"/>
              </a:rPr>
              <a:t>UV light</a:t>
            </a:r>
          </a:p>
        </p:txBody>
      </p:sp>
      <p:sp>
        <p:nvSpPr>
          <p:cNvPr id="27" name="Content Placeholder 2">
            <a:extLst>
              <a:ext uri="{FF2B5EF4-FFF2-40B4-BE49-F238E27FC236}">
                <a16:creationId xmlns:a16="http://schemas.microsoft.com/office/drawing/2014/main" id="{3F637EB0-B3EB-47FD-9EA8-F8811DB9559D}"/>
              </a:ext>
            </a:extLst>
          </p:cNvPr>
          <p:cNvSpPr txBox="1">
            <a:spLocks/>
          </p:cNvSpPr>
          <p:nvPr/>
        </p:nvSpPr>
        <p:spPr>
          <a:xfrm>
            <a:off x="7305885" y="3381167"/>
            <a:ext cx="975907" cy="26469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200" dirty="0">
                <a:latin typeface="ITC Avant Garde Pro Bk"/>
              </a:rPr>
              <a:t>Visible light</a:t>
            </a:r>
          </a:p>
        </p:txBody>
      </p:sp>
      <p:sp>
        <p:nvSpPr>
          <p:cNvPr id="28" name="Content Placeholder 2">
            <a:extLst>
              <a:ext uri="{FF2B5EF4-FFF2-40B4-BE49-F238E27FC236}">
                <a16:creationId xmlns:a16="http://schemas.microsoft.com/office/drawing/2014/main" id="{37C1CB6E-CD93-4889-AD1F-DD7709222F6F}"/>
              </a:ext>
            </a:extLst>
          </p:cNvPr>
          <p:cNvSpPr txBox="1">
            <a:spLocks/>
          </p:cNvSpPr>
          <p:nvPr/>
        </p:nvSpPr>
        <p:spPr>
          <a:xfrm>
            <a:off x="9217132" y="4000774"/>
            <a:ext cx="975907" cy="26469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200" dirty="0">
                <a:latin typeface="ITC Avant Garde Pro Bk"/>
              </a:rPr>
              <a:t>Visible light</a:t>
            </a:r>
          </a:p>
        </p:txBody>
      </p:sp>
      <p:sp>
        <p:nvSpPr>
          <p:cNvPr id="29" name="Content Placeholder 2">
            <a:extLst>
              <a:ext uri="{FF2B5EF4-FFF2-40B4-BE49-F238E27FC236}">
                <a16:creationId xmlns:a16="http://schemas.microsoft.com/office/drawing/2014/main" id="{44E6CC0E-6C0C-46DE-902D-0018BCA7594E}"/>
              </a:ext>
            </a:extLst>
          </p:cNvPr>
          <p:cNvSpPr txBox="1">
            <a:spLocks/>
          </p:cNvSpPr>
          <p:nvPr/>
        </p:nvSpPr>
        <p:spPr>
          <a:xfrm>
            <a:off x="10408907" y="2337984"/>
            <a:ext cx="975907" cy="26469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200" dirty="0">
                <a:latin typeface="ITC Avant Garde Pro Bk"/>
              </a:rPr>
              <a:t>Warmth </a:t>
            </a:r>
          </a:p>
        </p:txBody>
      </p:sp>
      <p:pic>
        <p:nvPicPr>
          <p:cNvPr id="1036" name="Picture 12">
            <a:extLst>
              <a:ext uri="{FF2B5EF4-FFF2-40B4-BE49-F238E27FC236}">
                <a16:creationId xmlns:a16="http://schemas.microsoft.com/office/drawing/2014/main" id="{3D30EF0B-B8DE-4141-AC52-ACACF6B8EA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9311" y="1280388"/>
            <a:ext cx="780564" cy="78056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Download TEMPERATURE Free PNG transparent image and clipart">
            <a:extLst>
              <a:ext uri="{FF2B5EF4-FFF2-40B4-BE49-F238E27FC236}">
                <a16:creationId xmlns:a16="http://schemas.microsoft.com/office/drawing/2014/main" id="{2CB3A99D-37EE-47B9-97A0-13B6F2EE1F0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0000" r="821"/>
          <a:stretch/>
        </p:blipFill>
        <p:spPr bwMode="auto">
          <a:xfrm>
            <a:off x="10619105" y="3248260"/>
            <a:ext cx="329412" cy="47892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8" descr="Download TEMPERATURE Free PNG transparent image and clipart">
            <a:extLst>
              <a:ext uri="{FF2B5EF4-FFF2-40B4-BE49-F238E27FC236}">
                <a16:creationId xmlns:a16="http://schemas.microsoft.com/office/drawing/2014/main" id="{E30321B0-2CB4-4389-B720-9EF648E84E6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431" r="48883"/>
          <a:stretch/>
        </p:blipFill>
        <p:spPr bwMode="auto">
          <a:xfrm rot="10800000">
            <a:off x="8353425" y="3630948"/>
            <a:ext cx="358673" cy="478924"/>
          </a:xfrm>
          <a:prstGeom prst="rect">
            <a:avLst/>
          </a:prstGeom>
          <a:noFill/>
          <a:extLst>
            <a:ext uri="{909E8E84-426E-40DD-AFC4-6F175D3DCCD1}">
              <a14:hiddenFill xmlns:a14="http://schemas.microsoft.com/office/drawing/2010/main">
                <a:solidFill>
                  <a:srgbClr val="FFFFFF"/>
                </a:solidFill>
              </a14:hiddenFill>
            </a:ext>
          </a:extLst>
        </p:spPr>
      </p:pic>
      <p:sp>
        <p:nvSpPr>
          <p:cNvPr id="19" name="Content Placeholder 2">
            <a:extLst>
              <a:ext uri="{FF2B5EF4-FFF2-40B4-BE49-F238E27FC236}">
                <a16:creationId xmlns:a16="http://schemas.microsoft.com/office/drawing/2014/main" id="{FE54F975-0DE1-454C-AE52-430831932FF1}"/>
              </a:ext>
            </a:extLst>
          </p:cNvPr>
          <p:cNvSpPr txBox="1">
            <a:spLocks/>
          </p:cNvSpPr>
          <p:nvPr/>
        </p:nvSpPr>
        <p:spPr>
          <a:xfrm>
            <a:off x="7748799" y="5287005"/>
            <a:ext cx="1065985" cy="2568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a:solidFill>
                  <a:srgbClr val="211D1E"/>
                </a:solidFill>
                <a:latin typeface="ITC Avant Garde Pro Bk"/>
              </a:rPr>
              <a:t>SUMMER</a:t>
            </a:r>
            <a:endParaRPr lang="en-US" sz="1800" b="1" dirty="0"/>
          </a:p>
        </p:txBody>
      </p:sp>
      <p:sp>
        <p:nvSpPr>
          <p:cNvPr id="20" name="Content Placeholder 2">
            <a:extLst>
              <a:ext uri="{FF2B5EF4-FFF2-40B4-BE49-F238E27FC236}">
                <a16:creationId xmlns:a16="http://schemas.microsoft.com/office/drawing/2014/main" id="{1F4C9352-0CE5-45D7-B48E-F11EF13EA571}"/>
              </a:ext>
            </a:extLst>
          </p:cNvPr>
          <p:cNvSpPr txBox="1">
            <a:spLocks/>
          </p:cNvSpPr>
          <p:nvPr/>
        </p:nvSpPr>
        <p:spPr>
          <a:xfrm>
            <a:off x="9705085" y="5287245"/>
            <a:ext cx="1065985" cy="2568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a:solidFill>
                  <a:srgbClr val="211D1E"/>
                </a:solidFill>
                <a:latin typeface="ITC Avant Garde Pro Bk"/>
              </a:rPr>
              <a:t>WINTER</a:t>
            </a:r>
            <a:endParaRPr lang="en-US" sz="1800" b="1" dirty="0"/>
          </a:p>
        </p:txBody>
      </p:sp>
    </p:spTree>
    <p:extLst>
      <p:ext uri="{BB962C8B-B14F-4D97-AF65-F5344CB8AC3E}">
        <p14:creationId xmlns:p14="http://schemas.microsoft.com/office/powerpoint/2010/main" val="225339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10" presetClass="entr" presetSubtype="0" fill="hold" nodeType="withEffect">
                                  <p:stCondLst>
                                    <p:cond delay="0"/>
                                  </p:stCondLst>
                                  <p:childTnLst>
                                    <p:set>
                                      <p:cBhvr>
                                        <p:cTn id="24" dur="1" fill="hold">
                                          <p:stCondLst>
                                            <p:cond delay="0"/>
                                          </p:stCondLst>
                                        </p:cTn>
                                        <p:tgtEl>
                                          <p:spTgt spid="1036"/>
                                        </p:tgtEl>
                                        <p:attrNameLst>
                                          <p:attrName>style.visibility</p:attrName>
                                        </p:attrNameLst>
                                      </p:cBhvr>
                                      <p:to>
                                        <p:strVal val="visible"/>
                                      </p:to>
                                    </p:set>
                                    <p:animEffect transition="in" filter="fade">
                                      <p:cBhvr>
                                        <p:cTn id="25" dur="500"/>
                                        <p:tgtEl>
                                          <p:spTgt spid="1036"/>
                                        </p:tgtEl>
                                      </p:cBhvr>
                                    </p:animEffect>
                                  </p:childTnLst>
                                </p:cTn>
                              </p:par>
                              <p:par>
                                <p:cTn id="26" presetID="10" presetClass="entr" presetSubtype="0" fill="hold" nodeType="withEffect">
                                  <p:stCondLst>
                                    <p:cond delay="0"/>
                                  </p:stCondLst>
                                  <p:childTnLst>
                                    <p:set>
                                      <p:cBhvr>
                                        <p:cTn id="27" dur="1" fill="hold">
                                          <p:stCondLst>
                                            <p:cond delay="0"/>
                                          </p:stCondLst>
                                        </p:cTn>
                                        <p:tgtEl>
                                          <p:spTgt spid="1042"/>
                                        </p:tgtEl>
                                        <p:attrNameLst>
                                          <p:attrName>style.visibility</p:attrName>
                                        </p:attrNameLst>
                                      </p:cBhvr>
                                      <p:to>
                                        <p:strVal val="visible"/>
                                      </p:to>
                                    </p:set>
                                    <p:animEffect transition="in" filter="fade">
                                      <p:cBhvr>
                                        <p:cTn id="28" dur="500"/>
                                        <p:tgtEl>
                                          <p:spTgt spid="1042"/>
                                        </p:tgtEl>
                                      </p:cBhvr>
                                    </p:animEffect>
                                  </p:childTnLst>
                                </p:cTn>
                              </p:par>
                              <p:par>
                                <p:cTn id="29" presetID="10"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026"/>
                                        </p:tgtEl>
                                        <p:attrNameLst>
                                          <p:attrName>style.visibility</p:attrName>
                                        </p:attrNameLst>
                                      </p:cBhvr>
                                      <p:to>
                                        <p:strVal val="visible"/>
                                      </p:to>
                                    </p:set>
                                    <p:animEffect transition="in" filter="wipe(down)">
                                      <p:cBhvr>
                                        <p:cTn id="52" dur="500"/>
                                        <p:tgtEl>
                                          <p:spTgt spid="102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8">
                                            <p:txEl>
                                              <p:pRg st="0" end="0"/>
                                            </p:txEl>
                                          </p:spTgt>
                                        </p:tgtEl>
                                        <p:attrNameLst>
                                          <p:attrName>style.visibility</p:attrName>
                                        </p:attrNameLst>
                                      </p:cBhvr>
                                      <p:to>
                                        <p:strVal val="visible"/>
                                      </p:to>
                                    </p:set>
                                    <p:animEffect transition="in" filter="fade">
                                      <p:cBhvr>
                                        <p:cTn id="57" dur="500"/>
                                        <p:tgtEl>
                                          <p:spTgt spid="8">
                                            <p:txEl>
                                              <p:pRg st="0" end="0"/>
                                            </p:txEl>
                                          </p:spTgt>
                                        </p:tgtEl>
                                      </p:cBhvr>
                                    </p:animEffect>
                                  </p:childTnLst>
                                  <p:subTnLst>
                                    <p:animClr clrSpc="rgb" dir="cw">
                                      <p:cBhvr override="childStyle">
                                        <p:cTn dur="1" fill="hold" display="0" masterRel="nextClick" afterEffect="1"/>
                                        <p:tgtEl>
                                          <p:spTgt spid="8">
                                            <p:txEl>
                                              <p:pRg st="0" end="0"/>
                                            </p:txEl>
                                          </p:spTgt>
                                        </p:tgtEl>
                                        <p:attrNameLst>
                                          <p:attrName>ppt_c</p:attrName>
                                        </p:attrNameLst>
                                      </p:cBhvr>
                                      <p:to>
                                        <a:schemeClr val="bg2"/>
                                      </p:to>
                                    </p:animClr>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8">
                                            <p:txEl>
                                              <p:pRg st="1" end="1"/>
                                            </p:txEl>
                                          </p:spTgt>
                                        </p:tgtEl>
                                        <p:attrNameLst>
                                          <p:attrName>style.visibility</p:attrName>
                                        </p:attrNameLst>
                                      </p:cBhvr>
                                      <p:to>
                                        <p:strVal val="visible"/>
                                      </p:to>
                                    </p:set>
                                    <p:animEffect transition="in" filter="fade">
                                      <p:cBhvr>
                                        <p:cTn id="62" dur="500"/>
                                        <p:tgtEl>
                                          <p:spTgt spid="8">
                                            <p:txEl>
                                              <p:pRg st="1" end="1"/>
                                            </p:txEl>
                                          </p:spTgt>
                                        </p:tgtEl>
                                      </p:cBhvr>
                                    </p:animEffect>
                                  </p:childTnLst>
                                  <p:subTnLst>
                                    <p:animClr clrSpc="rgb" dir="cw">
                                      <p:cBhvr override="childStyle">
                                        <p:cTn dur="1" fill="hold" display="0" masterRel="nextClick" afterEffect="1"/>
                                        <p:tgtEl>
                                          <p:spTgt spid="8">
                                            <p:txEl>
                                              <p:pRg st="1" end="1"/>
                                            </p:txEl>
                                          </p:spTgt>
                                        </p:tgtEl>
                                        <p:attrNameLst>
                                          <p:attrName>ppt_c</p:attrName>
                                        </p:attrNameLst>
                                      </p:cBhvr>
                                      <p:to>
                                        <a:schemeClr val="bg2"/>
                                      </p:to>
                                    </p:animClr>
                                  </p:sub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8">
                                            <p:txEl>
                                              <p:pRg st="2" end="2"/>
                                            </p:txEl>
                                          </p:spTgt>
                                        </p:tgtEl>
                                        <p:attrNameLst>
                                          <p:attrName>style.visibility</p:attrName>
                                        </p:attrNameLst>
                                      </p:cBhvr>
                                      <p:to>
                                        <p:strVal val="visible"/>
                                      </p:to>
                                    </p:set>
                                    <p:animEffect transition="in" filter="fade">
                                      <p:cBhvr>
                                        <p:cTn id="67" dur="500"/>
                                        <p:tgtEl>
                                          <p:spTgt spid="8">
                                            <p:txEl>
                                              <p:pRg st="2" end="2"/>
                                            </p:txEl>
                                          </p:spTgt>
                                        </p:tgtEl>
                                      </p:cBhvr>
                                    </p:animEffect>
                                  </p:childTnLst>
                                  <p:subTnLst>
                                    <p:animClr clrSpc="rgb" dir="cw">
                                      <p:cBhvr override="childStyle">
                                        <p:cTn dur="1" fill="hold" display="0" masterRel="nextClick" afterEffect="1"/>
                                        <p:tgtEl>
                                          <p:spTgt spid="8">
                                            <p:txEl>
                                              <p:pRg st="2" end="2"/>
                                            </p:txEl>
                                          </p:spTgt>
                                        </p:tgtEl>
                                        <p:attrNameLst>
                                          <p:attrName>ppt_c</p:attrName>
                                        </p:attrNameLst>
                                      </p:cBhvr>
                                      <p:to>
                                        <a:schemeClr val="bg2"/>
                                      </p:to>
                                    </p:animClr>
                                  </p:sub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8">
                                            <p:txEl>
                                              <p:pRg st="3" end="3"/>
                                            </p:txEl>
                                          </p:spTgt>
                                        </p:tgtEl>
                                        <p:attrNameLst>
                                          <p:attrName>style.visibility</p:attrName>
                                        </p:attrNameLst>
                                      </p:cBhvr>
                                      <p:to>
                                        <p:strVal val="visible"/>
                                      </p:to>
                                    </p:set>
                                    <p:animEffect transition="in" filter="fade">
                                      <p:cBhvr>
                                        <p:cTn id="72" dur="500"/>
                                        <p:tgtEl>
                                          <p:spTgt spid="8">
                                            <p:txEl>
                                              <p:pRg st="3" end="3"/>
                                            </p:txEl>
                                          </p:spTgt>
                                        </p:tgtEl>
                                      </p:cBhvr>
                                    </p:animEffect>
                                  </p:childTnLst>
                                  <p:subTnLst>
                                    <p:animClr clrSpc="rgb" dir="cw">
                                      <p:cBhvr override="childStyle">
                                        <p:cTn dur="1" fill="hold" display="0" masterRel="nextClick" afterEffect="1"/>
                                        <p:tgtEl>
                                          <p:spTgt spid="8">
                                            <p:txEl>
                                              <p:pRg st="3" end="3"/>
                                            </p:txEl>
                                          </p:spTgt>
                                        </p:tgtEl>
                                        <p:attrNameLst>
                                          <p:attrName>ppt_c</p:attrName>
                                        </p:attrNameLst>
                                      </p:cBhvr>
                                      <p:to>
                                        <a:schemeClr val="bg2"/>
                                      </p:to>
                                    </p:animClr>
                                  </p:sub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8">
                                            <p:txEl>
                                              <p:pRg st="4" end="4"/>
                                            </p:txEl>
                                          </p:spTgt>
                                        </p:tgtEl>
                                        <p:attrNameLst>
                                          <p:attrName>style.visibility</p:attrName>
                                        </p:attrNameLst>
                                      </p:cBhvr>
                                      <p:to>
                                        <p:strVal val="visible"/>
                                      </p:to>
                                    </p:set>
                                    <p:animEffect transition="in" filter="fade">
                                      <p:cBhvr>
                                        <p:cTn id="77" dur="500"/>
                                        <p:tgtEl>
                                          <p:spTgt spid="8">
                                            <p:txEl>
                                              <p:pRg st="4" end="4"/>
                                            </p:txEl>
                                          </p:spTgt>
                                        </p:tgtEl>
                                      </p:cBhvr>
                                    </p:animEffect>
                                  </p:childTnLst>
                                  <p:subTnLst>
                                    <p:animClr clrSpc="rgb" dir="cw">
                                      <p:cBhvr override="childStyle">
                                        <p:cTn dur="1" fill="hold" display="0" masterRel="nextClick" afterEffect="1"/>
                                        <p:tgtEl>
                                          <p:spTgt spid="8">
                                            <p:txEl>
                                              <p:pRg st="4" end="4"/>
                                            </p:txEl>
                                          </p:spTgt>
                                        </p:tgtEl>
                                        <p:attrNameLst>
                                          <p:attrName>ppt_c</p:attrName>
                                        </p:attrNameLst>
                                      </p:cBhvr>
                                      <p:to>
                                        <a:schemeClr val="bg2"/>
                                      </p:to>
                                    </p:animClr>
                                  </p:sub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8">
                                            <p:txEl>
                                              <p:pRg st="5" end="5"/>
                                            </p:txEl>
                                          </p:spTgt>
                                        </p:tgtEl>
                                        <p:attrNameLst>
                                          <p:attrName>style.visibility</p:attrName>
                                        </p:attrNameLst>
                                      </p:cBhvr>
                                      <p:to>
                                        <p:strVal val="visible"/>
                                      </p:to>
                                    </p:set>
                                    <p:animEffect transition="in" filter="fade">
                                      <p:cBhvr>
                                        <p:cTn id="82" dur="500"/>
                                        <p:tgtEl>
                                          <p:spTgt spid="8">
                                            <p:txEl>
                                              <p:pRg st="5" end="5"/>
                                            </p:txEl>
                                          </p:spTgt>
                                        </p:tgtEl>
                                      </p:cBhvr>
                                    </p:animEffect>
                                  </p:childTnLst>
                                  <p:subTnLst>
                                    <p:animClr clrSpc="rgb" dir="cw">
                                      <p:cBhvr override="childStyle">
                                        <p:cTn dur="1" fill="hold" display="0" masterRel="nextClick" afterEffect="1"/>
                                        <p:tgtEl>
                                          <p:spTgt spid="8">
                                            <p:txEl>
                                              <p:pRg st="5" end="5"/>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5" grpId="0"/>
      <p:bldP spid="26" grpId="0"/>
      <p:bldP spid="27" grpId="0"/>
      <p:bldP spid="28" grpId="0"/>
      <p:bldP spid="29" grpId="0"/>
      <p:bldP spid="19"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289E8AF1-AA0E-41DB-B9D5-34DF8052CEF8}"/>
              </a:ext>
            </a:extLst>
          </p:cNvPr>
          <p:cNvSpPr/>
          <p:nvPr/>
        </p:nvSpPr>
        <p:spPr>
          <a:xfrm flipH="1">
            <a:off x="-4" y="787400"/>
            <a:ext cx="3045044" cy="450850"/>
          </a:xfrm>
          <a:prstGeom prst="rect">
            <a:avLst/>
          </a:prstGeom>
          <a:solidFill>
            <a:srgbClr val="417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3763B11-0800-4274-AB38-33E77D8DFA5F}"/>
              </a:ext>
            </a:extLst>
          </p:cNvPr>
          <p:cNvSpPr>
            <a:spLocks noGrp="1"/>
          </p:cNvSpPr>
          <p:nvPr>
            <p:ph type="title"/>
          </p:nvPr>
        </p:nvSpPr>
        <p:spPr/>
        <p:txBody>
          <a:bodyPr>
            <a:normAutofit/>
          </a:bodyPr>
          <a:lstStyle/>
          <a:p>
            <a:r>
              <a:rPr lang="en-US" sz="3200" dirty="0">
                <a:solidFill>
                  <a:schemeClr val="bg1">
                    <a:lumMod val="95000"/>
                  </a:schemeClr>
                </a:solidFill>
                <a:latin typeface="Aharoni" panose="02010803020104030203" pitchFamily="2" charset="-79"/>
                <a:cs typeface="Aharoni" panose="02010803020104030203" pitchFamily="2" charset="-79"/>
              </a:rPr>
              <a:t>Strategy </a:t>
            </a:r>
            <a:r>
              <a:rPr lang="en-US" sz="4000" dirty="0">
                <a:solidFill>
                  <a:schemeClr val="bg1">
                    <a:lumMod val="95000"/>
                  </a:schemeClr>
                </a:solidFill>
                <a:latin typeface="Aharoni" panose="02010803020104030203" pitchFamily="2" charset="-79"/>
                <a:cs typeface="Aharoni" panose="02010803020104030203" pitchFamily="2" charset="-79"/>
              </a:rPr>
              <a:t>7</a:t>
            </a:r>
            <a:r>
              <a:rPr lang="en-US" sz="3200" dirty="0">
                <a:solidFill>
                  <a:schemeClr val="bg1">
                    <a:lumMod val="95000"/>
                  </a:schemeClr>
                </a:solidFill>
                <a:latin typeface="Aharoni" panose="02010803020104030203" pitchFamily="2" charset="-79"/>
                <a:cs typeface="Aharoni" panose="02010803020104030203" pitchFamily="2" charset="-79"/>
              </a:rPr>
              <a:t>: </a:t>
            </a:r>
            <a:r>
              <a:rPr lang="en-US" sz="3200" dirty="0">
                <a:solidFill>
                  <a:schemeClr val="bg2">
                    <a:lumMod val="25000"/>
                  </a:schemeClr>
                </a:solidFill>
                <a:latin typeface="Aharoni" panose="02010803020104030203" pitchFamily="2" charset="-79"/>
                <a:cs typeface="Aharoni" panose="02010803020104030203" pitchFamily="2" charset="-79"/>
              </a:rPr>
              <a:t>Efficient Appliances </a:t>
            </a:r>
            <a:endParaRPr lang="en-US" sz="3200" dirty="0">
              <a:solidFill>
                <a:schemeClr val="tx1">
                  <a:lumMod val="85000"/>
                  <a:lumOff val="15000"/>
                </a:schemeClr>
              </a:solidFill>
              <a:latin typeface="Aharoni" panose="02010803020104030203" pitchFamily="2" charset="-79"/>
              <a:cs typeface="Aharoni" panose="02010803020104030203" pitchFamily="2" charset="-79"/>
            </a:endParaRPr>
          </a:p>
        </p:txBody>
      </p:sp>
      <p:sp>
        <p:nvSpPr>
          <p:cNvPr id="3" name="Slide Number Placeholder 2">
            <a:extLst>
              <a:ext uri="{FF2B5EF4-FFF2-40B4-BE49-F238E27FC236}">
                <a16:creationId xmlns:a16="http://schemas.microsoft.com/office/drawing/2014/main" id="{A5476D78-028B-401E-B123-17426945E8FE}"/>
              </a:ext>
            </a:extLst>
          </p:cNvPr>
          <p:cNvSpPr>
            <a:spLocks noGrp="1"/>
          </p:cNvSpPr>
          <p:nvPr>
            <p:ph type="sldNum" sz="quarter" idx="12"/>
          </p:nvPr>
        </p:nvSpPr>
        <p:spPr/>
        <p:txBody>
          <a:bodyPr/>
          <a:lstStyle/>
          <a:p>
            <a:fld id="{92BC0347-EB0D-4354-90DB-E3443D283F0D}" type="slidenum">
              <a:rPr lang="en-US" smtClean="0"/>
              <a:t>19</a:t>
            </a:fld>
            <a:endParaRPr lang="en-US" dirty="0"/>
          </a:p>
        </p:txBody>
      </p:sp>
      <p:sp>
        <p:nvSpPr>
          <p:cNvPr id="8" name="Content Placeholder 2">
            <a:extLst>
              <a:ext uri="{FF2B5EF4-FFF2-40B4-BE49-F238E27FC236}">
                <a16:creationId xmlns:a16="http://schemas.microsoft.com/office/drawing/2014/main" id="{7EE30D5C-9A48-4B6E-A14A-CE7840842A90}"/>
              </a:ext>
            </a:extLst>
          </p:cNvPr>
          <p:cNvSpPr txBox="1">
            <a:spLocks/>
          </p:cNvSpPr>
          <p:nvPr/>
        </p:nvSpPr>
        <p:spPr>
          <a:xfrm>
            <a:off x="5806374" y="5804760"/>
            <a:ext cx="5840529" cy="5515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rgbClr val="211D1E"/>
                </a:solidFill>
                <a:latin typeface="ITC Avant Garde Pro Bk"/>
              </a:rPr>
              <a:t>Residential Building Energy Consumption by End Users</a:t>
            </a:r>
            <a:endParaRPr lang="en-US" b="1" dirty="0"/>
          </a:p>
        </p:txBody>
      </p:sp>
      <p:pic>
        <p:nvPicPr>
          <p:cNvPr id="4098" name="Picture 2" descr="Fact Sheet | Energy Efficiency Standards for Appliances, Lighting and  Equipment (2017) | White Papers | EESI">
            <a:extLst>
              <a:ext uri="{FF2B5EF4-FFF2-40B4-BE49-F238E27FC236}">
                <a16:creationId xmlns:a16="http://schemas.microsoft.com/office/drawing/2014/main" id="{3943E6B6-E51A-49DC-8152-9B4012149E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096" y="4305471"/>
            <a:ext cx="1740877" cy="2385202"/>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8D3C307D-9A80-482F-BADF-AC40029550C9}"/>
              </a:ext>
            </a:extLst>
          </p:cNvPr>
          <p:cNvSpPr txBox="1">
            <a:spLocks/>
          </p:cNvSpPr>
          <p:nvPr/>
        </p:nvSpPr>
        <p:spPr>
          <a:xfrm>
            <a:off x="9982200" y="6088694"/>
            <a:ext cx="1664703" cy="236641"/>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00" dirty="0">
                <a:solidFill>
                  <a:schemeClr val="bg1">
                    <a:lumMod val="95000"/>
                  </a:schemeClr>
                </a:solidFill>
              </a:rPr>
              <a:t>Source: Environmental &amp; Energy Study Institute</a:t>
            </a:r>
          </a:p>
        </p:txBody>
      </p:sp>
      <p:pic>
        <p:nvPicPr>
          <p:cNvPr id="4100" name="Picture 4">
            <a:extLst>
              <a:ext uri="{FF2B5EF4-FFF2-40B4-BE49-F238E27FC236}">
                <a16:creationId xmlns:a16="http://schemas.microsoft.com/office/drawing/2014/main" id="{FDC10224-0A68-4A62-A00B-8A5F6378E1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8371" y="5398964"/>
            <a:ext cx="1256965" cy="128839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Chart 9">
            <a:extLst>
              <a:ext uri="{FF2B5EF4-FFF2-40B4-BE49-F238E27FC236}">
                <a16:creationId xmlns:a16="http://schemas.microsoft.com/office/drawing/2014/main" id="{419A10C3-CFA5-4AF2-A481-3BA4E54CC50A}"/>
              </a:ext>
            </a:extLst>
          </p:cNvPr>
          <p:cNvGraphicFramePr/>
          <p:nvPr>
            <p:extLst>
              <p:ext uri="{D42A27DB-BD31-4B8C-83A1-F6EECF244321}">
                <p14:modId xmlns:p14="http://schemas.microsoft.com/office/powerpoint/2010/main" val="891861375"/>
              </p:ext>
            </p:extLst>
          </p:nvPr>
        </p:nvGraphicFramePr>
        <p:xfrm>
          <a:off x="5259782" y="1081405"/>
          <a:ext cx="6932218" cy="4483210"/>
        </p:xfrm>
        <a:graphic>
          <a:graphicData uri="http://schemas.openxmlformats.org/drawingml/2006/chart">
            <c:chart xmlns:c="http://schemas.openxmlformats.org/drawingml/2006/chart" xmlns:r="http://schemas.openxmlformats.org/officeDocument/2006/relationships" r:id="rId5"/>
          </a:graphicData>
        </a:graphic>
      </p:graphicFrame>
      <p:sp>
        <p:nvSpPr>
          <p:cNvPr id="16" name="Content Placeholder 2">
            <a:extLst>
              <a:ext uri="{FF2B5EF4-FFF2-40B4-BE49-F238E27FC236}">
                <a16:creationId xmlns:a16="http://schemas.microsoft.com/office/drawing/2014/main" id="{3EA3CD55-E328-484E-BFD7-A7FA9C44240A}"/>
              </a:ext>
            </a:extLst>
          </p:cNvPr>
          <p:cNvSpPr txBox="1">
            <a:spLocks/>
          </p:cNvSpPr>
          <p:nvPr/>
        </p:nvSpPr>
        <p:spPr>
          <a:xfrm>
            <a:off x="1494821" y="6687354"/>
            <a:ext cx="1664703" cy="236641"/>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00" dirty="0">
                <a:solidFill>
                  <a:schemeClr val="bg1">
                    <a:lumMod val="85000"/>
                  </a:schemeClr>
                </a:solidFill>
              </a:rPr>
              <a:t>Source: Environmental &amp; Energy Study Institute</a:t>
            </a:r>
          </a:p>
        </p:txBody>
      </p:sp>
      <p:sp>
        <p:nvSpPr>
          <p:cNvPr id="17" name="Content Placeholder 2">
            <a:extLst>
              <a:ext uri="{FF2B5EF4-FFF2-40B4-BE49-F238E27FC236}">
                <a16:creationId xmlns:a16="http://schemas.microsoft.com/office/drawing/2014/main" id="{494F76DC-9268-4CBC-BBDB-2F76F6C314FB}"/>
              </a:ext>
            </a:extLst>
          </p:cNvPr>
          <p:cNvSpPr txBox="1">
            <a:spLocks/>
          </p:cNvSpPr>
          <p:nvPr/>
        </p:nvSpPr>
        <p:spPr>
          <a:xfrm>
            <a:off x="302461" y="1655344"/>
            <a:ext cx="4564625" cy="342148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solidFill>
                  <a:srgbClr val="211D1E"/>
                </a:solidFill>
                <a:latin typeface="ITC Avant Garde Pro Bk"/>
              </a:rPr>
              <a:t>Reduces energy consumption</a:t>
            </a:r>
          </a:p>
          <a:p>
            <a:r>
              <a:rPr lang="en-US" sz="1800" b="1" dirty="0">
                <a:solidFill>
                  <a:srgbClr val="211D1E"/>
                </a:solidFill>
                <a:latin typeface="ITC Avant Garde Pro Bk"/>
              </a:rPr>
              <a:t>Reduced carbon footprint &amp; greenhouse gas emissions</a:t>
            </a:r>
          </a:p>
          <a:p>
            <a:r>
              <a:rPr lang="en-US" sz="1800" b="1" dirty="0">
                <a:solidFill>
                  <a:srgbClr val="211D1E"/>
                </a:solidFill>
                <a:latin typeface="ITC Avant Garde Pro Bk"/>
              </a:rPr>
              <a:t>Significantly reduce utility bills</a:t>
            </a:r>
          </a:p>
          <a:p>
            <a:r>
              <a:rPr lang="en-US" sz="1800" b="1" dirty="0">
                <a:solidFill>
                  <a:srgbClr val="211D1E"/>
                </a:solidFill>
                <a:latin typeface="ITC Avant Garde Pro Bk"/>
              </a:rPr>
              <a:t>Earn a great return on your investment as they last longer</a:t>
            </a:r>
          </a:p>
          <a:p>
            <a:r>
              <a:rPr lang="en-US" sz="1800" b="1" dirty="0">
                <a:solidFill>
                  <a:srgbClr val="211D1E"/>
                </a:solidFill>
                <a:latin typeface="ITC Avant Garde Pro Bk"/>
              </a:rPr>
              <a:t>Enhanced quality of life</a:t>
            </a:r>
          </a:p>
          <a:p>
            <a:pPr marL="0" indent="0">
              <a:buNone/>
            </a:pPr>
            <a:r>
              <a:rPr lang="en-US" sz="1800" b="1" dirty="0">
                <a:solidFill>
                  <a:srgbClr val="211D1E"/>
                </a:solidFill>
                <a:latin typeface="ITC Avant Garde Pro Bk"/>
              </a:rPr>
              <a:t> </a:t>
            </a:r>
          </a:p>
          <a:p>
            <a:endParaRPr lang="en-US" sz="1800" b="1" dirty="0">
              <a:solidFill>
                <a:srgbClr val="211D1E"/>
              </a:solidFill>
              <a:latin typeface="ITC Avant Garde Pro Bk"/>
            </a:endParaRPr>
          </a:p>
          <a:p>
            <a:pPr marL="0" indent="0">
              <a:buNone/>
            </a:pPr>
            <a:br>
              <a:rPr lang="en-US" sz="1800" b="1" dirty="0">
                <a:solidFill>
                  <a:srgbClr val="211D1E"/>
                </a:solidFill>
                <a:latin typeface="ITC Avant Garde Pro Bk"/>
              </a:rPr>
            </a:br>
            <a:endParaRPr lang="en-US" sz="1800" b="1" dirty="0">
              <a:solidFill>
                <a:srgbClr val="211D1E"/>
              </a:solidFill>
              <a:latin typeface="ITC Avant Garde Pro Bk"/>
            </a:endParaRPr>
          </a:p>
          <a:p>
            <a:endParaRPr lang="en-US" b="1" dirty="0"/>
          </a:p>
        </p:txBody>
      </p:sp>
    </p:spTree>
    <p:extLst>
      <p:ext uri="{BB962C8B-B14F-4D97-AF65-F5344CB8AC3E}">
        <p14:creationId xmlns:p14="http://schemas.microsoft.com/office/powerpoint/2010/main" val="1700901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graphicEl>
                                              <a:chart seriesIdx="-3" categoryIdx="-3" bldStep="gridLegend"/>
                                            </p:graphicEl>
                                          </p:spTgt>
                                        </p:tgtEl>
                                        <p:attrNameLst>
                                          <p:attrName>style.visibility</p:attrName>
                                        </p:attrNameLst>
                                      </p:cBhvr>
                                      <p:to>
                                        <p:strVal val="visible"/>
                                      </p:to>
                                    </p:set>
                                    <p:animEffect transition="in" filter="fade">
                                      <p:cBhvr>
                                        <p:cTn id="11" dur="500"/>
                                        <p:tgtEl>
                                          <p:spTgt spid="10">
                                            <p:graphicEl>
                                              <a:chart seriesIdx="-3" categoryIdx="-3" bldStep="gridLegend"/>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graphicEl>
                                              <a:chart seriesIdx="-4" categoryIdx="0" bldStep="category"/>
                                            </p:graphicEl>
                                          </p:spTgt>
                                        </p:tgtEl>
                                        <p:attrNameLst>
                                          <p:attrName>style.visibility</p:attrName>
                                        </p:attrNameLst>
                                      </p:cBhvr>
                                      <p:to>
                                        <p:strVal val="visible"/>
                                      </p:to>
                                    </p:set>
                                    <p:animEffect transition="in" filter="fade">
                                      <p:cBhvr>
                                        <p:cTn id="15" dur="500"/>
                                        <p:tgtEl>
                                          <p:spTgt spid="10">
                                            <p:graphicEl>
                                              <a:chart seriesIdx="-4" categoryIdx="0" bldStep="category"/>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
                                            <p:graphicEl>
                                              <a:chart seriesIdx="-4" categoryIdx="1" bldStep="category"/>
                                            </p:graphicEl>
                                          </p:spTgt>
                                        </p:tgtEl>
                                        <p:attrNameLst>
                                          <p:attrName>style.visibility</p:attrName>
                                        </p:attrNameLst>
                                      </p:cBhvr>
                                      <p:to>
                                        <p:strVal val="visible"/>
                                      </p:to>
                                    </p:set>
                                    <p:animEffect transition="in" filter="fade">
                                      <p:cBhvr>
                                        <p:cTn id="19" dur="500"/>
                                        <p:tgtEl>
                                          <p:spTgt spid="10">
                                            <p:graphicEl>
                                              <a:chart seriesIdx="-4" categoryIdx="1" bldStep="category"/>
                                            </p:graphic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0">
                                            <p:graphicEl>
                                              <a:chart seriesIdx="-4" categoryIdx="2" bldStep="category"/>
                                            </p:graphicEl>
                                          </p:spTgt>
                                        </p:tgtEl>
                                        <p:attrNameLst>
                                          <p:attrName>style.visibility</p:attrName>
                                        </p:attrNameLst>
                                      </p:cBhvr>
                                      <p:to>
                                        <p:strVal val="visible"/>
                                      </p:to>
                                    </p:set>
                                    <p:animEffect transition="in" filter="fade">
                                      <p:cBhvr>
                                        <p:cTn id="23" dur="500"/>
                                        <p:tgtEl>
                                          <p:spTgt spid="10">
                                            <p:graphicEl>
                                              <a:chart seriesIdx="-4" categoryIdx="2" bldStep="category"/>
                                            </p:graphic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0">
                                            <p:graphicEl>
                                              <a:chart seriesIdx="-4" categoryIdx="3" bldStep="category"/>
                                            </p:graphicEl>
                                          </p:spTgt>
                                        </p:tgtEl>
                                        <p:attrNameLst>
                                          <p:attrName>style.visibility</p:attrName>
                                        </p:attrNameLst>
                                      </p:cBhvr>
                                      <p:to>
                                        <p:strVal val="visible"/>
                                      </p:to>
                                    </p:set>
                                    <p:animEffect transition="in" filter="fade">
                                      <p:cBhvr>
                                        <p:cTn id="27" dur="500"/>
                                        <p:tgtEl>
                                          <p:spTgt spid="10">
                                            <p:graphicEl>
                                              <a:chart seriesIdx="-4" categoryIdx="3" bldStep="category"/>
                                            </p:graphic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0">
                                            <p:graphicEl>
                                              <a:chart seriesIdx="-4" categoryIdx="4" bldStep="category"/>
                                            </p:graphicEl>
                                          </p:spTgt>
                                        </p:tgtEl>
                                        <p:attrNameLst>
                                          <p:attrName>style.visibility</p:attrName>
                                        </p:attrNameLst>
                                      </p:cBhvr>
                                      <p:to>
                                        <p:strVal val="visible"/>
                                      </p:to>
                                    </p:set>
                                    <p:animEffect transition="in" filter="fade">
                                      <p:cBhvr>
                                        <p:cTn id="31" dur="500"/>
                                        <p:tgtEl>
                                          <p:spTgt spid="10">
                                            <p:graphicEl>
                                              <a:chart seriesIdx="-4" categoryIdx="4" bldStep="category"/>
                                            </p:graphic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0">
                                            <p:graphicEl>
                                              <a:chart seriesIdx="-4" categoryIdx="5" bldStep="category"/>
                                            </p:graphicEl>
                                          </p:spTgt>
                                        </p:tgtEl>
                                        <p:attrNameLst>
                                          <p:attrName>style.visibility</p:attrName>
                                        </p:attrNameLst>
                                      </p:cBhvr>
                                      <p:to>
                                        <p:strVal val="visible"/>
                                      </p:to>
                                    </p:set>
                                    <p:animEffect transition="in" filter="fade">
                                      <p:cBhvr>
                                        <p:cTn id="35" dur="500"/>
                                        <p:tgtEl>
                                          <p:spTgt spid="10">
                                            <p:graphicEl>
                                              <a:chart seriesIdx="-4" categoryIdx="5" bldStep="category"/>
                                            </p:graphic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0">
                                            <p:graphicEl>
                                              <a:chart seriesIdx="-4" categoryIdx="6" bldStep="category"/>
                                            </p:graphicEl>
                                          </p:spTgt>
                                        </p:tgtEl>
                                        <p:attrNameLst>
                                          <p:attrName>style.visibility</p:attrName>
                                        </p:attrNameLst>
                                      </p:cBhvr>
                                      <p:to>
                                        <p:strVal val="visible"/>
                                      </p:to>
                                    </p:set>
                                    <p:animEffect transition="in" filter="fade">
                                      <p:cBhvr>
                                        <p:cTn id="39" dur="500"/>
                                        <p:tgtEl>
                                          <p:spTgt spid="10">
                                            <p:graphicEl>
                                              <a:chart seriesIdx="-4" categoryIdx="6" bldStep="category"/>
                                            </p:graphic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0">
                                            <p:graphicEl>
                                              <a:chart seriesIdx="-4" categoryIdx="7" bldStep="category"/>
                                            </p:graphicEl>
                                          </p:spTgt>
                                        </p:tgtEl>
                                        <p:attrNameLst>
                                          <p:attrName>style.visibility</p:attrName>
                                        </p:attrNameLst>
                                      </p:cBhvr>
                                      <p:to>
                                        <p:strVal val="visible"/>
                                      </p:to>
                                    </p:set>
                                    <p:animEffect transition="in" filter="fade">
                                      <p:cBhvr>
                                        <p:cTn id="43" dur="500"/>
                                        <p:tgtEl>
                                          <p:spTgt spid="10">
                                            <p:graphicEl>
                                              <a:chart seriesIdx="-4" categoryIdx="7" bldStep="category"/>
                                            </p:graphic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0">
                                            <p:graphicEl>
                                              <a:chart seriesIdx="-4" categoryIdx="8" bldStep="category"/>
                                            </p:graphicEl>
                                          </p:spTgt>
                                        </p:tgtEl>
                                        <p:attrNameLst>
                                          <p:attrName>style.visibility</p:attrName>
                                        </p:attrNameLst>
                                      </p:cBhvr>
                                      <p:to>
                                        <p:strVal val="visible"/>
                                      </p:to>
                                    </p:set>
                                    <p:animEffect transition="in" filter="fade">
                                      <p:cBhvr>
                                        <p:cTn id="47" dur="500"/>
                                        <p:tgtEl>
                                          <p:spTgt spid="10">
                                            <p:graphicEl>
                                              <a:chart seriesIdx="-4" categoryIdx="8" bldStep="category"/>
                                            </p:graphicEl>
                                          </p:spTgt>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0">
                                            <p:graphicEl>
                                              <a:chart seriesIdx="-4" categoryIdx="9" bldStep="category"/>
                                            </p:graphicEl>
                                          </p:spTgt>
                                        </p:tgtEl>
                                        <p:attrNameLst>
                                          <p:attrName>style.visibility</p:attrName>
                                        </p:attrNameLst>
                                      </p:cBhvr>
                                      <p:to>
                                        <p:strVal val="visible"/>
                                      </p:to>
                                    </p:set>
                                    <p:animEffect transition="in" filter="fade">
                                      <p:cBhvr>
                                        <p:cTn id="51" dur="500"/>
                                        <p:tgtEl>
                                          <p:spTgt spid="10">
                                            <p:graphicEl>
                                              <a:chart seriesIdx="-4" categoryIdx="9" bldStep="category"/>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4098"/>
                                        </p:tgtEl>
                                        <p:attrNameLst>
                                          <p:attrName>style.visibility</p:attrName>
                                        </p:attrNameLst>
                                      </p:cBhvr>
                                      <p:to>
                                        <p:strVal val="visible"/>
                                      </p:to>
                                    </p:set>
                                    <p:animEffect transition="in" filter="fade">
                                      <p:cBhvr>
                                        <p:cTn id="56" dur="500"/>
                                        <p:tgtEl>
                                          <p:spTgt spid="4098"/>
                                        </p:tgtEl>
                                      </p:cBhvr>
                                    </p:animEffect>
                                  </p:childTnLst>
                                </p:cTn>
                              </p:par>
                              <p:par>
                                <p:cTn id="57" presetID="10" presetClass="entr" presetSubtype="0" fill="hold" nodeType="withEffect">
                                  <p:stCondLst>
                                    <p:cond delay="0"/>
                                  </p:stCondLst>
                                  <p:childTnLst>
                                    <p:set>
                                      <p:cBhvr>
                                        <p:cTn id="58" dur="1" fill="hold">
                                          <p:stCondLst>
                                            <p:cond delay="0"/>
                                          </p:stCondLst>
                                        </p:cTn>
                                        <p:tgtEl>
                                          <p:spTgt spid="4100"/>
                                        </p:tgtEl>
                                        <p:attrNameLst>
                                          <p:attrName>style.visibility</p:attrName>
                                        </p:attrNameLst>
                                      </p:cBhvr>
                                      <p:to>
                                        <p:strVal val="visible"/>
                                      </p:to>
                                    </p:set>
                                    <p:animEffect transition="in" filter="fade">
                                      <p:cBhvr>
                                        <p:cTn id="59" dur="500"/>
                                        <p:tgtEl>
                                          <p:spTgt spid="4100"/>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7">
                                            <p:txEl>
                                              <p:pRg st="0" end="0"/>
                                            </p:txEl>
                                          </p:spTgt>
                                        </p:tgtEl>
                                        <p:attrNameLst>
                                          <p:attrName>style.visibility</p:attrName>
                                        </p:attrNameLst>
                                      </p:cBhvr>
                                      <p:to>
                                        <p:strVal val="visible"/>
                                      </p:to>
                                    </p:set>
                                    <p:animEffect transition="in" filter="fade">
                                      <p:cBhvr>
                                        <p:cTn id="64" dur="500"/>
                                        <p:tgtEl>
                                          <p:spTgt spid="17">
                                            <p:txEl>
                                              <p:pRg st="0" end="0"/>
                                            </p:txEl>
                                          </p:spTgt>
                                        </p:tgtEl>
                                      </p:cBhvr>
                                    </p:animEffect>
                                  </p:childTnLst>
                                  <p:subTnLst>
                                    <p:animClr clrSpc="rgb" dir="cw">
                                      <p:cBhvr override="childStyle">
                                        <p:cTn dur="1" fill="hold" display="0" masterRel="nextClick" afterEffect="1"/>
                                        <p:tgtEl>
                                          <p:spTgt spid="17">
                                            <p:txEl>
                                              <p:pRg st="0" end="0"/>
                                            </p:txEl>
                                          </p:spTgt>
                                        </p:tgtEl>
                                        <p:attrNameLst>
                                          <p:attrName>ppt_c</p:attrName>
                                        </p:attrNameLst>
                                      </p:cBhvr>
                                      <p:to>
                                        <a:schemeClr val="bg2"/>
                                      </p:to>
                                    </p:animClr>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7">
                                            <p:txEl>
                                              <p:pRg st="1" end="1"/>
                                            </p:txEl>
                                          </p:spTgt>
                                        </p:tgtEl>
                                        <p:attrNameLst>
                                          <p:attrName>style.visibility</p:attrName>
                                        </p:attrNameLst>
                                      </p:cBhvr>
                                      <p:to>
                                        <p:strVal val="visible"/>
                                      </p:to>
                                    </p:set>
                                    <p:animEffect transition="in" filter="fade">
                                      <p:cBhvr>
                                        <p:cTn id="69" dur="500"/>
                                        <p:tgtEl>
                                          <p:spTgt spid="17">
                                            <p:txEl>
                                              <p:pRg st="1" end="1"/>
                                            </p:txEl>
                                          </p:spTgt>
                                        </p:tgtEl>
                                      </p:cBhvr>
                                    </p:animEffect>
                                  </p:childTnLst>
                                  <p:subTnLst>
                                    <p:animClr clrSpc="rgb" dir="cw">
                                      <p:cBhvr override="childStyle">
                                        <p:cTn dur="1" fill="hold" display="0" masterRel="nextClick" afterEffect="1"/>
                                        <p:tgtEl>
                                          <p:spTgt spid="17">
                                            <p:txEl>
                                              <p:pRg st="1" end="1"/>
                                            </p:txEl>
                                          </p:spTgt>
                                        </p:tgtEl>
                                        <p:attrNameLst>
                                          <p:attrName>ppt_c</p:attrName>
                                        </p:attrNameLst>
                                      </p:cBhvr>
                                      <p:to>
                                        <a:schemeClr val="bg2"/>
                                      </p:to>
                                    </p:animClr>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7">
                                            <p:txEl>
                                              <p:pRg st="2" end="2"/>
                                            </p:txEl>
                                          </p:spTgt>
                                        </p:tgtEl>
                                        <p:attrNameLst>
                                          <p:attrName>style.visibility</p:attrName>
                                        </p:attrNameLst>
                                      </p:cBhvr>
                                      <p:to>
                                        <p:strVal val="visible"/>
                                      </p:to>
                                    </p:set>
                                    <p:animEffect transition="in" filter="fade">
                                      <p:cBhvr>
                                        <p:cTn id="74" dur="500"/>
                                        <p:tgtEl>
                                          <p:spTgt spid="17">
                                            <p:txEl>
                                              <p:pRg st="2" end="2"/>
                                            </p:txEl>
                                          </p:spTgt>
                                        </p:tgtEl>
                                      </p:cBhvr>
                                    </p:animEffect>
                                  </p:childTnLst>
                                  <p:subTnLst>
                                    <p:animClr clrSpc="rgb" dir="cw">
                                      <p:cBhvr override="childStyle">
                                        <p:cTn dur="1" fill="hold" display="0" masterRel="nextClick" afterEffect="1"/>
                                        <p:tgtEl>
                                          <p:spTgt spid="17">
                                            <p:txEl>
                                              <p:pRg st="2" end="2"/>
                                            </p:txEl>
                                          </p:spTgt>
                                        </p:tgtEl>
                                        <p:attrNameLst>
                                          <p:attrName>ppt_c</p:attrName>
                                        </p:attrNameLst>
                                      </p:cBhvr>
                                      <p:to>
                                        <a:schemeClr val="bg2"/>
                                      </p:to>
                                    </p:animClr>
                                  </p:sub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17">
                                            <p:txEl>
                                              <p:pRg st="3" end="3"/>
                                            </p:txEl>
                                          </p:spTgt>
                                        </p:tgtEl>
                                        <p:attrNameLst>
                                          <p:attrName>style.visibility</p:attrName>
                                        </p:attrNameLst>
                                      </p:cBhvr>
                                      <p:to>
                                        <p:strVal val="visible"/>
                                      </p:to>
                                    </p:set>
                                    <p:animEffect transition="in" filter="fade">
                                      <p:cBhvr>
                                        <p:cTn id="79" dur="500"/>
                                        <p:tgtEl>
                                          <p:spTgt spid="17">
                                            <p:txEl>
                                              <p:pRg st="3" end="3"/>
                                            </p:txEl>
                                          </p:spTgt>
                                        </p:tgtEl>
                                      </p:cBhvr>
                                    </p:animEffect>
                                  </p:childTnLst>
                                  <p:subTnLst>
                                    <p:animClr clrSpc="rgb" dir="cw">
                                      <p:cBhvr override="childStyle">
                                        <p:cTn dur="1" fill="hold" display="0" masterRel="nextClick" afterEffect="1"/>
                                        <p:tgtEl>
                                          <p:spTgt spid="17">
                                            <p:txEl>
                                              <p:pRg st="3" end="3"/>
                                            </p:txEl>
                                          </p:spTgt>
                                        </p:tgtEl>
                                        <p:attrNameLst>
                                          <p:attrName>ppt_c</p:attrName>
                                        </p:attrNameLst>
                                      </p:cBhvr>
                                      <p:to>
                                        <a:schemeClr val="bg2"/>
                                      </p:to>
                                    </p:animClr>
                                  </p:sub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17">
                                            <p:txEl>
                                              <p:pRg st="4" end="4"/>
                                            </p:txEl>
                                          </p:spTgt>
                                        </p:tgtEl>
                                        <p:attrNameLst>
                                          <p:attrName>style.visibility</p:attrName>
                                        </p:attrNameLst>
                                      </p:cBhvr>
                                      <p:to>
                                        <p:strVal val="visible"/>
                                      </p:to>
                                    </p:set>
                                    <p:animEffect transition="in" filter="fade">
                                      <p:cBhvr>
                                        <p:cTn id="84" dur="500"/>
                                        <p:tgtEl>
                                          <p:spTgt spid="17">
                                            <p:txEl>
                                              <p:pRg st="4" end="4"/>
                                            </p:txEl>
                                          </p:spTgt>
                                        </p:tgtEl>
                                      </p:cBhvr>
                                    </p:animEffect>
                                  </p:childTnLst>
                                  <p:subTnLst>
                                    <p:animClr clrSpc="rgb" dir="cw">
                                      <p:cBhvr override="childStyle">
                                        <p:cTn dur="1" fill="hold" display="0" masterRel="nextClick" afterEffect="1"/>
                                        <p:tgtEl>
                                          <p:spTgt spid="17">
                                            <p:txEl>
                                              <p:pRg st="4" end="4"/>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10" grpId="0" uiExpand="1">
        <p:bldSub>
          <a:bldChart bld="category"/>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289E8AF1-AA0E-41DB-B9D5-34DF8052CEF8}"/>
              </a:ext>
            </a:extLst>
          </p:cNvPr>
          <p:cNvSpPr/>
          <p:nvPr/>
        </p:nvSpPr>
        <p:spPr>
          <a:xfrm flipH="1">
            <a:off x="0" y="787400"/>
            <a:ext cx="1708150" cy="450850"/>
          </a:xfrm>
          <a:prstGeom prst="rect">
            <a:avLst/>
          </a:prstGeom>
          <a:solidFill>
            <a:srgbClr val="417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3763B11-0800-4274-AB38-33E77D8DFA5F}"/>
              </a:ext>
            </a:extLst>
          </p:cNvPr>
          <p:cNvSpPr>
            <a:spLocks noGrp="1"/>
          </p:cNvSpPr>
          <p:nvPr>
            <p:ph type="title"/>
          </p:nvPr>
        </p:nvSpPr>
        <p:spPr/>
        <p:txBody>
          <a:bodyPr>
            <a:normAutofit/>
          </a:bodyPr>
          <a:lstStyle/>
          <a:p>
            <a:r>
              <a:rPr lang="en-US" sz="3200" dirty="0">
                <a:solidFill>
                  <a:schemeClr val="bg1"/>
                </a:solidFill>
                <a:latin typeface="Aharoni" panose="02010803020104030203" pitchFamily="2" charset="-79"/>
                <a:cs typeface="Aharoni" panose="02010803020104030203" pitchFamily="2" charset="-79"/>
              </a:rPr>
              <a:t>Age</a:t>
            </a:r>
            <a:r>
              <a:rPr lang="en-US" sz="3200" dirty="0">
                <a:solidFill>
                  <a:schemeClr val="tx1">
                    <a:lumMod val="85000"/>
                    <a:lumOff val="15000"/>
                  </a:schemeClr>
                </a:solidFill>
                <a:latin typeface="Aharoni" panose="02010803020104030203" pitchFamily="2" charset="-79"/>
                <a:cs typeface="Aharoni" panose="02010803020104030203" pitchFamily="2" charset="-79"/>
              </a:rPr>
              <a:t>nda</a:t>
            </a:r>
          </a:p>
        </p:txBody>
      </p:sp>
      <p:sp>
        <p:nvSpPr>
          <p:cNvPr id="4" name="Google Shape;210;p22">
            <a:extLst>
              <a:ext uri="{FF2B5EF4-FFF2-40B4-BE49-F238E27FC236}">
                <a16:creationId xmlns:a16="http://schemas.microsoft.com/office/drawing/2014/main" id="{E309D226-1E33-4ADC-BFB5-F549CEBA769E}"/>
              </a:ext>
            </a:extLst>
          </p:cNvPr>
          <p:cNvSpPr/>
          <p:nvPr/>
        </p:nvSpPr>
        <p:spPr>
          <a:xfrm>
            <a:off x="945300" y="1576978"/>
            <a:ext cx="234600" cy="234600"/>
          </a:xfrm>
          <a:prstGeom prst="ellipse">
            <a:avLst/>
          </a:prstGeom>
          <a:solidFill>
            <a:srgbClr val="1CBBB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5" name="Google Shape;211;p22">
            <a:extLst>
              <a:ext uri="{FF2B5EF4-FFF2-40B4-BE49-F238E27FC236}">
                <a16:creationId xmlns:a16="http://schemas.microsoft.com/office/drawing/2014/main" id="{4ABF4E3E-E67E-4BF3-BDA4-1BA0AD5787CA}"/>
              </a:ext>
            </a:extLst>
          </p:cNvPr>
          <p:cNvSpPr/>
          <p:nvPr/>
        </p:nvSpPr>
        <p:spPr>
          <a:xfrm>
            <a:off x="945300" y="2189727"/>
            <a:ext cx="234600" cy="234600"/>
          </a:xfrm>
          <a:prstGeom prst="ellipse">
            <a:avLst/>
          </a:prstGeom>
          <a:solidFill>
            <a:srgbClr val="1CBBB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6" name="Google Shape;212;p22">
            <a:extLst>
              <a:ext uri="{FF2B5EF4-FFF2-40B4-BE49-F238E27FC236}">
                <a16:creationId xmlns:a16="http://schemas.microsoft.com/office/drawing/2014/main" id="{B18A228E-143E-4789-B85D-1985EED41924}"/>
              </a:ext>
            </a:extLst>
          </p:cNvPr>
          <p:cNvSpPr/>
          <p:nvPr/>
        </p:nvSpPr>
        <p:spPr>
          <a:xfrm>
            <a:off x="945300" y="2752818"/>
            <a:ext cx="234600" cy="234600"/>
          </a:xfrm>
          <a:prstGeom prst="ellipse">
            <a:avLst/>
          </a:prstGeom>
          <a:solidFill>
            <a:srgbClr val="1CBBB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7" name="Google Shape;213;p22">
            <a:extLst>
              <a:ext uri="{FF2B5EF4-FFF2-40B4-BE49-F238E27FC236}">
                <a16:creationId xmlns:a16="http://schemas.microsoft.com/office/drawing/2014/main" id="{6613A401-529E-44F1-A605-C1A70097F842}"/>
              </a:ext>
            </a:extLst>
          </p:cNvPr>
          <p:cNvSpPr/>
          <p:nvPr/>
        </p:nvSpPr>
        <p:spPr>
          <a:xfrm>
            <a:off x="945300" y="4006943"/>
            <a:ext cx="234600" cy="234600"/>
          </a:xfrm>
          <a:prstGeom prst="ellipse">
            <a:avLst/>
          </a:prstGeom>
          <a:solidFill>
            <a:srgbClr val="1CBBB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11" name="Google Shape;217;p22">
            <a:extLst>
              <a:ext uri="{FF2B5EF4-FFF2-40B4-BE49-F238E27FC236}">
                <a16:creationId xmlns:a16="http://schemas.microsoft.com/office/drawing/2014/main" id="{005B5F2F-E772-48E1-9FD5-375C7BA141A4}"/>
              </a:ext>
            </a:extLst>
          </p:cNvPr>
          <p:cNvSpPr/>
          <p:nvPr/>
        </p:nvSpPr>
        <p:spPr>
          <a:xfrm>
            <a:off x="1005625" y="1637303"/>
            <a:ext cx="114000" cy="114000"/>
          </a:xfrm>
          <a:prstGeom prst="ellipse">
            <a:avLst/>
          </a:prstGeom>
          <a:solidFill>
            <a:srgbClr val="16697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12" name="Google Shape;218;p22">
            <a:extLst>
              <a:ext uri="{FF2B5EF4-FFF2-40B4-BE49-F238E27FC236}">
                <a16:creationId xmlns:a16="http://schemas.microsoft.com/office/drawing/2014/main" id="{9C57F00E-EE9B-49EA-8214-781849B9DDCB}"/>
              </a:ext>
            </a:extLst>
          </p:cNvPr>
          <p:cNvSpPr/>
          <p:nvPr/>
        </p:nvSpPr>
        <p:spPr>
          <a:xfrm>
            <a:off x="1005625" y="2250027"/>
            <a:ext cx="114000" cy="114000"/>
          </a:xfrm>
          <a:prstGeom prst="ellipse">
            <a:avLst/>
          </a:prstGeom>
          <a:solidFill>
            <a:srgbClr val="16697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13" name="Google Shape;219;p22">
            <a:extLst>
              <a:ext uri="{FF2B5EF4-FFF2-40B4-BE49-F238E27FC236}">
                <a16:creationId xmlns:a16="http://schemas.microsoft.com/office/drawing/2014/main" id="{1199AC0D-E7EF-442F-98BA-E0856F15AC2A}"/>
              </a:ext>
            </a:extLst>
          </p:cNvPr>
          <p:cNvSpPr/>
          <p:nvPr/>
        </p:nvSpPr>
        <p:spPr>
          <a:xfrm>
            <a:off x="1005625" y="2813168"/>
            <a:ext cx="114000" cy="114000"/>
          </a:xfrm>
          <a:prstGeom prst="ellipse">
            <a:avLst/>
          </a:prstGeom>
          <a:solidFill>
            <a:srgbClr val="16697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14" name="Google Shape;220;p22">
            <a:extLst>
              <a:ext uri="{FF2B5EF4-FFF2-40B4-BE49-F238E27FC236}">
                <a16:creationId xmlns:a16="http://schemas.microsoft.com/office/drawing/2014/main" id="{319B3E1B-F038-491C-9CB1-26316DADBDAC}"/>
              </a:ext>
            </a:extLst>
          </p:cNvPr>
          <p:cNvSpPr/>
          <p:nvPr/>
        </p:nvSpPr>
        <p:spPr>
          <a:xfrm>
            <a:off x="1005625" y="4067243"/>
            <a:ext cx="114000" cy="114000"/>
          </a:xfrm>
          <a:prstGeom prst="ellipse">
            <a:avLst/>
          </a:prstGeom>
          <a:solidFill>
            <a:srgbClr val="16697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18" name="Google Shape;212;p22">
            <a:extLst>
              <a:ext uri="{FF2B5EF4-FFF2-40B4-BE49-F238E27FC236}">
                <a16:creationId xmlns:a16="http://schemas.microsoft.com/office/drawing/2014/main" id="{16E90D62-CAD1-42B8-AEA7-869DD8D2BD01}"/>
              </a:ext>
            </a:extLst>
          </p:cNvPr>
          <p:cNvSpPr/>
          <p:nvPr/>
        </p:nvSpPr>
        <p:spPr>
          <a:xfrm>
            <a:off x="941976" y="3379031"/>
            <a:ext cx="234600" cy="234600"/>
          </a:xfrm>
          <a:prstGeom prst="ellipse">
            <a:avLst/>
          </a:prstGeom>
          <a:solidFill>
            <a:srgbClr val="1CBBB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19" name="Google Shape;219;p22">
            <a:extLst>
              <a:ext uri="{FF2B5EF4-FFF2-40B4-BE49-F238E27FC236}">
                <a16:creationId xmlns:a16="http://schemas.microsoft.com/office/drawing/2014/main" id="{BD6D6F0B-8CEF-4E5B-96F8-462CCB390DF7}"/>
              </a:ext>
            </a:extLst>
          </p:cNvPr>
          <p:cNvSpPr/>
          <p:nvPr/>
        </p:nvSpPr>
        <p:spPr>
          <a:xfrm>
            <a:off x="1002301" y="3439381"/>
            <a:ext cx="114000" cy="114000"/>
          </a:xfrm>
          <a:prstGeom prst="ellipse">
            <a:avLst/>
          </a:prstGeom>
          <a:solidFill>
            <a:srgbClr val="16697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29" name="Content Placeholder 2">
            <a:extLst>
              <a:ext uri="{FF2B5EF4-FFF2-40B4-BE49-F238E27FC236}">
                <a16:creationId xmlns:a16="http://schemas.microsoft.com/office/drawing/2014/main" id="{F0ADE46F-AB2D-446D-918A-5E5CC74C9548}"/>
              </a:ext>
            </a:extLst>
          </p:cNvPr>
          <p:cNvSpPr>
            <a:spLocks noGrp="1"/>
          </p:cNvSpPr>
          <p:nvPr>
            <p:ph idx="1"/>
          </p:nvPr>
        </p:nvSpPr>
        <p:spPr>
          <a:xfrm>
            <a:off x="1176600" y="1551305"/>
            <a:ext cx="1615123" cy="416549"/>
          </a:xfrm>
        </p:spPr>
        <p:txBody>
          <a:bodyPr>
            <a:normAutofit/>
          </a:bodyPr>
          <a:lstStyle/>
          <a:p>
            <a:pPr marL="0" indent="0">
              <a:buNone/>
            </a:pPr>
            <a:r>
              <a:rPr lang="en-US" sz="1800" dirty="0">
                <a:solidFill>
                  <a:schemeClr val="tx1">
                    <a:lumMod val="75000"/>
                    <a:lumOff val="25000"/>
                  </a:schemeClr>
                </a:solidFill>
                <a:cs typeface="Aldhabi" panose="01000000000000000000" pitchFamily="2" charset="-78"/>
              </a:rPr>
              <a:t>Introduction</a:t>
            </a:r>
          </a:p>
          <a:p>
            <a:pPr marL="0" indent="0">
              <a:buNone/>
            </a:pPr>
            <a:endParaRPr lang="en-US" sz="1800" dirty="0">
              <a:solidFill>
                <a:schemeClr val="tx1">
                  <a:lumMod val="75000"/>
                  <a:lumOff val="25000"/>
                </a:schemeClr>
              </a:solidFill>
              <a:cs typeface="Aldhabi" panose="01000000000000000000" pitchFamily="2" charset="-78"/>
            </a:endParaRPr>
          </a:p>
          <a:p>
            <a:pPr marL="0" indent="0">
              <a:buNone/>
            </a:pPr>
            <a:endParaRPr lang="en-US" sz="1800" dirty="0">
              <a:solidFill>
                <a:schemeClr val="tx1">
                  <a:lumMod val="75000"/>
                  <a:lumOff val="25000"/>
                </a:schemeClr>
              </a:solidFill>
              <a:cs typeface="Aldhabi" panose="01000000000000000000" pitchFamily="2" charset="-78"/>
            </a:endParaRPr>
          </a:p>
          <a:p>
            <a:pPr marL="0" indent="0">
              <a:buNone/>
            </a:pPr>
            <a:endParaRPr lang="en-US" sz="1800" dirty="0">
              <a:solidFill>
                <a:schemeClr val="tx1">
                  <a:lumMod val="75000"/>
                  <a:lumOff val="25000"/>
                </a:schemeClr>
              </a:solidFill>
              <a:cs typeface="Aldhabi" panose="01000000000000000000" pitchFamily="2" charset="-78"/>
            </a:endParaRPr>
          </a:p>
          <a:p>
            <a:pPr marL="0" indent="0">
              <a:buNone/>
            </a:pPr>
            <a:endParaRPr lang="en-US" sz="1800" dirty="0">
              <a:solidFill>
                <a:schemeClr val="tx1">
                  <a:lumMod val="75000"/>
                  <a:lumOff val="25000"/>
                </a:schemeClr>
              </a:solidFill>
              <a:cs typeface="Aldhabi" panose="01000000000000000000" pitchFamily="2" charset="-78"/>
            </a:endParaRPr>
          </a:p>
          <a:p>
            <a:pPr marL="0" indent="0">
              <a:buNone/>
            </a:pPr>
            <a:endParaRPr lang="en-US" sz="1800" dirty="0">
              <a:solidFill>
                <a:schemeClr val="tx1">
                  <a:lumMod val="75000"/>
                  <a:lumOff val="25000"/>
                </a:schemeClr>
              </a:solidFill>
              <a:cs typeface="Aldhabi" panose="01000000000000000000" pitchFamily="2" charset="-78"/>
            </a:endParaRPr>
          </a:p>
        </p:txBody>
      </p:sp>
      <p:sp>
        <p:nvSpPr>
          <p:cNvPr id="3" name="Slide Number Placeholder 2">
            <a:extLst>
              <a:ext uri="{FF2B5EF4-FFF2-40B4-BE49-F238E27FC236}">
                <a16:creationId xmlns:a16="http://schemas.microsoft.com/office/drawing/2014/main" id="{A5476D78-028B-401E-B123-17426945E8FE}"/>
              </a:ext>
            </a:extLst>
          </p:cNvPr>
          <p:cNvSpPr>
            <a:spLocks noGrp="1"/>
          </p:cNvSpPr>
          <p:nvPr>
            <p:ph type="sldNum" sz="quarter" idx="12"/>
          </p:nvPr>
        </p:nvSpPr>
        <p:spPr/>
        <p:txBody>
          <a:bodyPr/>
          <a:lstStyle/>
          <a:p>
            <a:fld id="{92BC0347-EB0D-4354-90DB-E3443D283F0D}" type="slidenum">
              <a:rPr lang="en-US" smtClean="0"/>
              <a:t>2</a:t>
            </a:fld>
            <a:endParaRPr lang="en-US" dirty="0"/>
          </a:p>
        </p:txBody>
      </p:sp>
      <p:sp>
        <p:nvSpPr>
          <p:cNvPr id="20" name="Content Placeholder 2">
            <a:extLst>
              <a:ext uri="{FF2B5EF4-FFF2-40B4-BE49-F238E27FC236}">
                <a16:creationId xmlns:a16="http://schemas.microsoft.com/office/drawing/2014/main" id="{6F2B939D-FD15-4F51-A3D9-288FE7B414B1}"/>
              </a:ext>
            </a:extLst>
          </p:cNvPr>
          <p:cNvSpPr txBox="1">
            <a:spLocks/>
          </p:cNvSpPr>
          <p:nvPr/>
        </p:nvSpPr>
        <p:spPr>
          <a:xfrm>
            <a:off x="1169048" y="2727656"/>
            <a:ext cx="2214670" cy="4165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tx1">
                    <a:lumMod val="75000"/>
                    <a:lumOff val="25000"/>
                  </a:schemeClr>
                </a:solidFill>
                <a:cs typeface="Aldhabi" panose="01000000000000000000" pitchFamily="2" charset="-78"/>
              </a:rPr>
              <a:t>Project Study in Brief </a:t>
            </a:r>
          </a:p>
          <a:p>
            <a:pPr marL="0" indent="0">
              <a:buFont typeface="Arial" panose="020B0604020202020204" pitchFamily="34" charset="0"/>
              <a:buNone/>
            </a:pPr>
            <a:endParaRPr lang="en-US" sz="1800" dirty="0">
              <a:solidFill>
                <a:schemeClr val="tx1">
                  <a:lumMod val="75000"/>
                  <a:lumOff val="25000"/>
                </a:schemeClr>
              </a:solidFill>
              <a:cs typeface="Aldhabi" panose="01000000000000000000" pitchFamily="2" charset="-78"/>
            </a:endParaRPr>
          </a:p>
          <a:p>
            <a:pPr marL="0" indent="0">
              <a:buFont typeface="Arial" panose="020B0604020202020204" pitchFamily="34" charset="0"/>
              <a:buNone/>
            </a:pPr>
            <a:endParaRPr lang="en-US" sz="1800" dirty="0">
              <a:solidFill>
                <a:schemeClr val="tx1">
                  <a:lumMod val="75000"/>
                  <a:lumOff val="25000"/>
                </a:schemeClr>
              </a:solidFill>
              <a:cs typeface="Aldhabi" panose="01000000000000000000" pitchFamily="2" charset="-78"/>
            </a:endParaRPr>
          </a:p>
          <a:p>
            <a:pPr marL="0" indent="0">
              <a:buFont typeface="Arial" panose="020B0604020202020204" pitchFamily="34" charset="0"/>
              <a:buNone/>
            </a:pPr>
            <a:endParaRPr lang="en-US" sz="1800" dirty="0">
              <a:solidFill>
                <a:schemeClr val="tx1">
                  <a:lumMod val="75000"/>
                  <a:lumOff val="25000"/>
                </a:schemeClr>
              </a:solidFill>
              <a:cs typeface="Aldhabi" panose="01000000000000000000" pitchFamily="2" charset="-78"/>
            </a:endParaRPr>
          </a:p>
          <a:p>
            <a:pPr marL="0" indent="0">
              <a:buFont typeface="Arial" panose="020B0604020202020204" pitchFamily="34" charset="0"/>
              <a:buNone/>
            </a:pPr>
            <a:endParaRPr lang="en-US" sz="1800" dirty="0">
              <a:solidFill>
                <a:schemeClr val="tx1">
                  <a:lumMod val="75000"/>
                  <a:lumOff val="25000"/>
                </a:schemeClr>
              </a:solidFill>
              <a:cs typeface="Aldhabi" panose="01000000000000000000" pitchFamily="2" charset="-78"/>
            </a:endParaRPr>
          </a:p>
          <a:p>
            <a:pPr marL="0" indent="0">
              <a:buFont typeface="Arial" panose="020B0604020202020204" pitchFamily="34" charset="0"/>
              <a:buNone/>
            </a:pPr>
            <a:endParaRPr lang="en-US" sz="1800" dirty="0">
              <a:solidFill>
                <a:schemeClr val="tx1">
                  <a:lumMod val="75000"/>
                  <a:lumOff val="25000"/>
                </a:schemeClr>
              </a:solidFill>
              <a:cs typeface="Aldhabi" panose="01000000000000000000" pitchFamily="2" charset="-78"/>
            </a:endParaRPr>
          </a:p>
        </p:txBody>
      </p:sp>
      <p:sp>
        <p:nvSpPr>
          <p:cNvPr id="21" name="Content Placeholder 2">
            <a:extLst>
              <a:ext uri="{FF2B5EF4-FFF2-40B4-BE49-F238E27FC236}">
                <a16:creationId xmlns:a16="http://schemas.microsoft.com/office/drawing/2014/main" id="{B495CE2B-335F-431E-9A23-8F68240B11D4}"/>
              </a:ext>
            </a:extLst>
          </p:cNvPr>
          <p:cNvSpPr txBox="1">
            <a:spLocks/>
          </p:cNvSpPr>
          <p:nvPr/>
        </p:nvSpPr>
        <p:spPr>
          <a:xfrm>
            <a:off x="1184195" y="3343733"/>
            <a:ext cx="2871641" cy="4165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tx1">
                    <a:lumMod val="75000"/>
                    <a:lumOff val="25000"/>
                  </a:schemeClr>
                </a:solidFill>
                <a:cs typeface="Aldhabi" panose="01000000000000000000" pitchFamily="2" charset="-78"/>
              </a:rPr>
              <a:t>Research Tools</a:t>
            </a:r>
          </a:p>
        </p:txBody>
      </p:sp>
      <p:sp>
        <p:nvSpPr>
          <p:cNvPr id="22" name="Content Placeholder 2">
            <a:extLst>
              <a:ext uri="{FF2B5EF4-FFF2-40B4-BE49-F238E27FC236}">
                <a16:creationId xmlns:a16="http://schemas.microsoft.com/office/drawing/2014/main" id="{3A696F66-6570-4C67-86BF-7F8EFD77090A}"/>
              </a:ext>
            </a:extLst>
          </p:cNvPr>
          <p:cNvSpPr txBox="1">
            <a:spLocks/>
          </p:cNvSpPr>
          <p:nvPr/>
        </p:nvSpPr>
        <p:spPr>
          <a:xfrm>
            <a:off x="1180896" y="3966236"/>
            <a:ext cx="2141424" cy="4165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chemeClr val="tx1">
                    <a:lumMod val="75000"/>
                    <a:lumOff val="25000"/>
                  </a:schemeClr>
                </a:solidFill>
                <a:cs typeface="Aldhabi" panose="01000000000000000000" pitchFamily="2" charset="-78"/>
              </a:rPr>
              <a:t>Research Goals</a:t>
            </a:r>
          </a:p>
        </p:txBody>
      </p:sp>
      <p:sp>
        <p:nvSpPr>
          <p:cNvPr id="23" name="Content Placeholder 2">
            <a:extLst>
              <a:ext uri="{FF2B5EF4-FFF2-40B4-BE49-F238E27FC236}">
                <a16:creationId xmlns:a16="http://schemas.microsoft.com/office/drawing/2014/main" id="{9A322E0F-1FAE-490B-A393-EB8C9E22D180}"/>
              </a:ext>
            </a:extLst>
          </p:cNvPr>
          <p:cNvSpPr txBox="1">
            <a:spLocks/>
          </p:cNvSpPr>
          <p:nvPr/>
        </p:nvSpPr>
        <p:spPr>
          <a:xfrm>
            <a:off x="1143908" y="2147095"/>
            <a:ext cx="3012590" cy="4165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tx1">
                    <a:lumMod val="75000"/>
                    <a:lumOff val="25000"/>
                  </a:schemeClr>
                </a:solidFill>
                <a:cs typeface="Aldhabi" panose="01000000000000000000" pitchFamily="2" charset="-78"/>
              </a:rPr>
              <a:t>Research Team </a:t>
            </a:r>
          </a:p>
        </p:txBody>
      </p:sp>
      <p:sp>
        <p:nvSpPr>
          <p:cNvPr id="25" name="Google Shape;213;p22">
            <a:extLst>
              <a:ext uri="{FF2B5EF4-FFF2-40B4-BE49-F238E27FC236}">
                <a16:creationId xmlns:a16="http://schemas.microsoft.com/office/drawing/2014/main" id="{6BE119A3-B19B-424E-964F-4C6DCD42A20B}"/>
              </a:ext>
            </a:extLst>
          </p:cNvPr>
          <p:cNvSpPr/>
          <p:nvPr/>
        </p:nvSpPr>
        <p:spPr>
          <a:xfrm>
            <a:off x="4355105" y="1619792"/>
            <a:ext cx="234600" cy="234600"/>
          </a:xfrm>
          <a:prstGeom prst="ellipse">
            <a:avLst/>
          </a:prstGeom>
          <a:solidFill>
            <a:srgbClr val="1CBBB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26" name="Google Shape;220;p22">
            <a:extLst>
              <a:ext uri="{FF2B5EF4-FFF2-40B4-BE49-F238E27FC236}">
                <a16:creationId xmlns:a16="http://schemas.microsoft.com/office/drawing/2014/main" id="{BF09F115-E4AD-409E-9487-2220A41E62EB}"/>
              </a:ext>
            </a:extLst>
          </p:cNvPr>
          <p:cNvSpPr/>
          <p:nvPr/>
        </p:nvSpPr>
        <p:spPr>
          <a:xfrm>
            <a:off x="4415430" y="1680092"/>
            <a:ext cx="114000" cy="114000"/>
          </a:xfrm>
          <a:prstGeom prst="ellipse">
            <a:avLst/>
          </a:prstGeom>
          <a:solidFill>
            <a:srgbClr val="16697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27" name="Content Placeholder 2">
            <a:extLst>
              <a:ext uri="{FF2B5EF4-FFF2-40B4-BE49-F238E27FC236}">
                <a16:creationId xmlns:a16="http://schemas.microsoft.com/office/drawing/2014/main" id="{3300A48B-A406-4C62-BA75-11D7DE6D3589}"/>
              </a:ext>
            </a:extLst>
          </p:cNvPr>
          <p:cNvSpPr txBox="1">
            <a:spLocks/>
          </p:cNvSpPr>
          <p:nvPr/>
        </p:nvSpPr>
        <p:spPr>
          <a:xfrm>
            <a:off x="4589705" y="1576978"/>
            <a:ext cx="3012590" cy="4165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tx1">
                    <a:lumMod val="75000"/>
                    <a:lumOff val="25000"/>
                  </a:schemeClr>
                </a:solidFill>
                <a:cs typeface="Aldhabi" panose="01000000000000000000" pitchFamily="2" charset="-78"/>
              </a:rPr>
              <a:t>Research Strategies </a:t>
            </a:r>
          </a:p>
        </p:txBody>
      </p:sp>
      <p:sp>
        <p:nvSpPr>
          <p:cNvPr id="30" name="Google Shape;213;p22">
            <a:extLst>
              <a:ext uri="{FF2B5EF4-FFF2-40B4-BE49-F238E27FC236}">
                <a16:creationId xmlns:a16="http://schemas.microsoft.com/office/drawing/2014/main" id="{B29697BE-7615-4A67-88EA-44185DB34567}"/>
              </a:ext>
            </a:extLst>
          </p:cNvPr>
          <p:cNvSpPr/>
          <p:nvPr/>
        </p:nvSpPr>
        <p:spPr>
          <a:xfrm>
            <a:off x="4355105" y="2228733"/>
            <a:ext cx="234600" cy="234600"/>
          </a:xfrm>
          <a:prstGeom prst="ellipse">
            <a:avLst/>
          </a:prstGeom>
          <a:solidFill>
            <a:srgbClr val="1CBBB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32" name="Google Shape;220;p22">
            <a:extLst>
              <a:ext uri="{FF2B5EF4-FFF2-40B4-BE49-F238E27FC236}">
                <a16:creationId xmlns:a16="http://schemas.microsoft.com/office/drawing/2014/main" id="{B131D990-DCEB-4CC7-A7DA-DFE4CFD28408}"/>
              </a:ext>
            </a:extLst>
          </p:cNvPr>
          <p:cNvSpPr/>
          <p:nvPr/>
        </p:nvSpPr>
        <p:spPr>
          <a:xfrm>
            <a:off x="4415430" y="2289033"/>
            <a:ext cx="114000" cy="114000"/>
          </a:xfrm>
          <a:prstGeom prst="ellipse">
            <a:avLst/>
          </a:prstGeom>
          <a:solidFill>
            <a:srgbClr val="16697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33" name="Content Placeholder 2">
            <a:extLst>
              <a:ext uri="{FF2B5EF4-FFF2-40B4-BE49-F238E27FC236}">
                <a16:creationId xmlns:a16="http://schemas.microsoft.com/office/drawing/2014/main" id="{19E5DDCE-7607-49B9-9EFD-9D5412539823}"/>
              </a:ext>
            </a:extLst>
          </p:cNvPr>
          <p:cNvSpPr txBox="1">
            <a:spLocks/>
          </p:cNvSpPr>
          <p:nvPr/>
        </p:nvSpPr>
        <p:spPr>
          <a:xfrm>
            <a:off x="4589705" y="2185919"/>
            <a:ext cx="3012590" cy="4165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tx1">
                    <a:lumMod val="75000"/>
                    <a:lumOff val="25000"/>
                  </a:schemeClr>
                </a:solidFill>
                <a:cs typeface="Aldhabi" panose="01000000000000000000" pitchFamily="2" charset="-78"/>
              </a:rPr>
              <a:t>Research Results</a:t>
            </a:r>
          </a:p>
        </p:txBody>
      </p:sp>
      <p:sp>
        <p:nvSpPr>
          <p:cNvPr id="34" name="Google Shape;213;p22">
            <a:extLst>
              <a:ext uri="{FF2B5EF4-FFF2-40B4-BE49-F238E27FC236}">
                <a16:creationId xmlns:a16="http://schemas.microsoft.com/office/drawing/2014/main" id="{CE3E3364-EFE1-40B0-B245-33E441959A17}"/>
              </a:ext>
            </a:extLst>
          </p:cNvPr>
          <p:cNvSpPr/>
          <p:nvPr/>
        </p:nvSpPr>
        <p:spPr>
          <a:xfrm>
            <a:off x="4351781" y="2792729"/>
            <a:ext cx="234600" cy="234600"/>
          </a:xfrm>
          <a:prstGeom prst="ellipse">
            <a:avLst/>
          </a:prstGeom>
          <a:solidFill>
            <a:srgbClr val="1CBBB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35" name="Google Shape;220;p22">
            <a:extLst>
              <a:ext uri="{FF2B5EF4-FFF2-40B4-BE49-F238E27FC236}">
                <a16:creationId xmlns:a16="http://schemas.microsoft.com/office/drawing/2014/main" id="{9ACB2420-2040-4833-9786-8AF36EA37CAB}"/>
              </a:ext>
            </a:extLst>
          </p:cNvPr>
          <p:cNvSpPr/>
          <p:nvPr/>
        </p:nvSpPr>
        <p:spPr>
          <a:xfrm>
            <a:off x="4412106" y="2853029"/>
            <a:ext cx="114000" cy="114000"/>
          </a:xfrm>
          <a:prstGeom prst="ellipse">
            <a:avLst/>
          </a:prstGeom>
          <a:solidFill>
            <a:srgbClr val="16697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36" name="Content Placeholder 2">
            <a:extLst>
              <a:ext uri="{FF2B5EF4-FFF2-40B4-BE49-F238E27FC236}">
                <a16:creationId xmlns:a16="http://schemas.microsoft.com/office/drawing/2014/main" id="{73BE8832-114B-4F30-988B-3BEF54881132}"/>
              </a:ext>
            </a:extLst>
          </p:cNvPr>
          <p:cNvSpPr txBox="1">
            <a:spLocks/>
          </p:cNvSpPr>
          <p:nvPr/>
        </p:nvSpPr>
        <p:spPr>
          <a:xfrm>
            <a:off x="4586381" y="2772775"/>
            <a:ext cx="5529024" cy="4165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tx1">
                    <a:lumMod val="75000"/>
                    <a:lumOff val="25000"/>
                  </a:schemeClr>
                </a:solidFill>
                <a:cs typeface="Aldhabi" panose="01000000000000000000" pitchFamily="2" charset="-78"/>
              </a:rPr>
              <a:t>Research Conclusions &amp; Lessons Learned </a:t>
            </a:r>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FA76845B-0D25-4DFA-88B3-09F0D60825AD}"/>
                  </a:ext>
                </a:extLst>
              </p14:cNvPr>
              <p14:cNvContentPartPr/>
              <p14:nvPr/>
            </p14:nvContentPartPr>
            <p14:xfrm>
              <a:off x="9749520" y="5872680"/>
              <a:ext cx="360" cy="360"/>
            </p14:xfrm>
          </p:contentPart>
        </mc:Choice>
        <mc:Fallback xmlns="">
          <p:pic>
            <p:nvPicPr>
              <p:cNvPr id="8" name="Ink 7">
                <a:extLst>
                  <a:ext uri="{FF2B5EF4-FFF2-40B4-BE49-F238E27FC236}">
                    <a16:creationId xmlns:a16="http://schemas.microsoft.com/office/drawing/2014/main" id="{FA76845B-0D25-4DFA-88B3-09F0D60825AD}"/>
                  </a:ext>
                </a:extLst>
              </p:cNvPr>
              <p:cNvPicPr/>
              <p:nvPr/>
            </p:nvPicPr>
            <p:blipFill>
              <a:blip r:embed="rId4"/>
              <a:stretch>
                <a:fillRect/>
              </a:stretch>
            </p:blipFill>
            <p:spPr>
              <a:xfrm>
                <a:off x="9740160" y="5863320"/>
                <a:ext cx="19080" cy="19080"/>
              </a:xfrm>
              <a:prstGeom prst="rect">
                <a:avLst/>
              </a:prstGeom>
            </p:spPr>
          </p:pic>
        </mc:Fallback>
      </mc:AlternateContent>
    </p:spTree>
    <p:extLst>
      <p:ext uri="{BB962C8B-B14F-4D97-AF65-F5344CB8AC3E}">
        <p14:creationId xmlns:p14="http://schemas.microsoft.com/office/powerpoint/2010/main" val="201667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00"/>
                                        <p:tgtEl>
                                          <p:spTgt spid="1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9">
                                            <p:txEl>
                                              <p:pRg st="0" end="0"/>
                                            </p:txEl>
                                          </p:spTgt>
                                        </p:tgtEl>
                                        <p:attrNameLst>
                                          <p:attrName>style.visibility</p:attrName>
                                        </p:attrNameLst>
                                      </p:cBhvr>
                                      <p:to>
                                        <p:strVal val="visible"/>
                                      </p:to>
                                    </p:set>
                                    <p:animEffect transition="in" filter="wipe(down)">
                                      <p:cBhvr>
                                        <p:cTn id="37" dur="500"/>
                                        <p:tgtEl>
                                          <p:spTgt spid="29">
                                            <p:txEl>
                                              <p:pRg st="0" end="0"/>
                                            </p:txEl>
                                          </p:spTgt>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down)">
                                      <p:cBhvr>
                                        <p:cTn id="40" dur="500"/>
                                        <p:tgtEl>
                                          <p:spTgt spid="20"/>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down)">
                                      <p:cBhvr>
                                        <p:cTn id="43" dur="500"/>
                                        <p:tgtEl>
                                          <p:spTgt spid="21"/>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down)">
                                      <p:cBhvr>
                                        <p:cTn id="46" dur="500"/>
                                        <p:tgtEl>
                                          <p:spTgt spid="22"/>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down)">
                                      <p:cBhvr>
                                        <p:cTn id="49" dur="500"/>
                                        <p:tgtEl>
                                          <p:spTgt spid="23"/>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down)">
                                      <p:cBhvr>
                                        <p:cTn id="52" dur="500"/>
                                        <p:tgtEl>
                                          <p:spTgt spid="25"/>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down)">
                                      <p:cBhvr>
                                        <p:cTn id="55" dur="500"/>
                                        <p:tgtEl>
                                          <p:spTgt spid="26"/>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wipe(down)">
                                      <p:cBhvr>
                                        <p:cTn id="58" dur="500"/>
                                        <p:tgtEl>
                                          <p:spTgt spid="27"/>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wipe(down)">
                                      <p:cBhvr>
                                        <p:cTn id="61" dur="500"/>
                                        <p:tgtEl>
                                          <p:spTgt spid="30"/>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wipe(down)">
                                      <p:cBhvr>
                                        <p:cTn id="64" dur="500"/>
                                        <p:tgtEl>
                                          <p:spTgt spid="32"/>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wipe(down)">
                                      <p:cBhvr>
                                        <p:cTn id="67" dur="500"/>
                                        <p:tgtEl>
                                          <p:spTgt spid="33"/>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34"/>
                                        </p:tgtEl>
                                        <p:attrNameLst>
                                          <p:attrName>style.visibility</p:attrName>
                                        </p:attrNameLst>
                                      </p:cBhvr>
                                      <p:to>
                                        <p:strVal val="visible"/>
                                      </p:to>
                                    </p:set>
                                    <p:animEffect transition="in" filter="wipe(down)">
                                      <p:cBhvr>
                                        <p:cTn id="70" dur="500"/>
                                        <p:tgtEl>
                                          <p:spTgt spid="34"/>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wipe(down)">
                                      <p:cBhvr>
                                        <p:cTn id="73" dur="500"/>
                                        <p:tgtEl>
                                          <p:spTgt spid="35"/>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wipe(down)">
                                      <p:cBhvr>
                                        <p:cTn id="7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1" grpId="0" animBg="1"/>
      <p:bldP spid="12" grpId="0" animBg="1"/>
      <p:bldP spid="13" grpId="0" animBg="1"/>
      <p:bldP spid="14" grpId="0" animBg="1"/>
      <p:bldP spid="18" grpId="0" animBg="1"/>
      <p:bldP spid="19" grpId="0" animBg="1"/>
      <p:bldP spid="29" grpId="0" build="p"/>
      <p:bldP spid="20" grpId="0"/>
      <p:bldP spid="21" grpId="0"/>
      <p:bldP spid="22" grpId="0"/>
      <p:bldP spid="23" grpId="0"/>
      <p:bldP spid="25" grpId="0" animBg="1"/>
      <p:bldP spid="26" grpId="0" animBg="1"/>
      <p:bldP spid="27" grpId="0"/>
      <p:bldP spid="30" grpId="0" animBg="1"/>
      <p:bldP spid="32" grpId="0" animBg="1"/>
      <p:bldP spid="33" grpId="0"/>
      <p:bldP spid="34" grpId="0" animBg="1"/>
      <p:bldP spid="35" grpId="0" animBg="1"/>
      <p:bldP spid="3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EC943DCA-7A2E-4BE4-BE6A-AEB115D3AFC7}"/>
              </a:ext>
            </a:extLst>
          </p:cNvPr>
          <p:cNvPicPr>
            <a:picLocks noChangeAspect="1"/>
          </p:cNvPicPr>
          <p:nvPr/>
        </p:nvPicPr>
        <p:blipFill rotWithShape="1">
          <a:blip r:embed="rId3">
            <a:extLst>
              <a:ext uri="{28A0092B-C50C-407E-A947-70E740481C1C}">
                <a14:useLocalDpi xmlns:a14="http://schemas.microsoft.com/office/drawing/2010/main" val="0"/>
              </a:ext>
            </a:extLst>
          </a:blip>
          <a:srcRect l="23321" t="48605" r="24365" b="4765"/>
          <a:stretch/>
        </p:blipFill>
        <p:spPr>
          <a:xfrm>
            <a:off x="3405187" y="2590800"/>
            <a:ext cx="5381626" cy="3197923"/>
          </a:xfrm>
          <a:prstGeom prst="rect">
            <a:avLst/>
          </a:prstGeom>
        </p:spPr>
      </p:pic>
      <p:sp>
        <p:nvSpPr>
          <p:cNvPr id="31" name="Rectangle 30">
            <a:extLst>
              <a:ext uri="{FF2B5EF4-FFF2-40B4-BE49-F238E27FC236}">
                <a16:creationId xmlns:a16="http://schemas.microsoft.com/office/drawing/2014/main" id="{289E8AF1-AA0E-41DB-B9D5-34DF8052CEF8}"/>
              </a:ext>
            </a:extLst>
          </p:cNvPr>
          <p:cNvSpPr/>
          <p:nvPr/>
        </p:nvSpPr>
        <p:spPr>
          <a:xfrm flipH="1">
            <a:off x="-8" y="787400"/>
            <a:ext cx="2527307" cy="450850"/>
          </a:xfrm>
          <a:prstGeom prst="rect">
            <a:avLst/>
          </a:prstGeom>
          <a:solidFill>
            <a:srgbClr val="417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3763B11-0800-4274-AB38-33E77D8DFA5F}"/>
              </a:ext>
            </a:extLst>
          </p:cNvPr>
          <p:cNvSpPr>
            <a:spLocks noGrp="1"/>
          </p:cNvSpPr>
          <p:nvPr>
            <p:ph type="title"/>
          </p:nvPr>
        </p:nvSpPr>
        <p:spPr/>
        <p:txBody>
          <a:bodyPr>
            <a:normAutofit/>
          </a:bodyPr>
          <a:lstStyle/>
          <a:p>
            <a:r>
              <a:rPr lang="en-US" sz="3200" dirty="0">
                <a:solidFill>
                  <a:schemeClr val="bg1">
                    <a:lumMod val="95000"/>
                  </a:schemeClr>
                </a:solidFill>
                <a:latin typeface="Aharoni" panose="02010803020104030203" pitchFamily="2" charset="-79"/>
                <a:cs typeface="Aharoni" panose="02010803020104030203" pitchFamily="2" charset="-79"/>
              </a:rPr>
              <a:t>Building </a:t>
            </a:r>
            <a:r>
              <a:rPr lang="en-US" sz="3200" dirty="0">
                <a:solidFill>
                  <a:schemeClr val="bg2">
                    <a:lumMod val="25000"/>
                  </a:schemeClr>
                </a:solidFill>
                <a:latin typeface="Aharoni" panose="02010803020104030203" pitchFamily="2" charset="-79"/>
                <a:cs typeface="Aharoni" panose="02010803020104030203" pitchFamily="2" charset="-79"/>
              </a:rPr>
              <a:t>Analysis</a:t>
            </a:r>
            <a:endParaRPr lang="en-US" sz="3200" dirty="0">
              <a:solidFill>
                <a:schemeClr val="tx1">
                  <a:lumMod val="85000"/>
                  <a:lumOff val="15000"/>
                </a:schemeClr>
              </a:solidFill>
              <a:latin typeface="Aharoni" panose="02010803020104030203" pitchFamily="2" charset="-79"/>
              <a:cs typeface="Aharoni" panose="02010803020104030203" pitchFamily="2" charset="-79"/>
            </a:endParaRPr>
          </a:p>
        </p:txBody>
      </p:sp>
      <p:sp>
        <p:nvSpPr>
          <p:cNvPr id="3" name="Slide Number Placeholder 2">
            <a:extLst>
              <a:ext uri="{FF2B5EF4-FFF2-40B4-BE49-F238E27FC236}">
                <a16:creationId xmlns:a16="http://schemas.microsoft.com/office/drawing/2014/main" id="{A5476D78-028B-401E-B123-17426945E8FE}"/>
              </a:ext>
            </a:extLst>
          </p:cNvPr>
          <p:cNvSpPr>
            <a:spLocks noGrp="1"/>
          </p:cNvSpPr>
          <p:nvPr>
            <p:ph type="sldNum" sz="quarter" idx="12"/>
          </p:nvPr>
        </p:nvSpPr>
        <p:spPr/>
        <p:txBody>
          <a:bodyPr/>
          <a:lstStyle/>
          <a:p>
            <a:fld id="{92BC0347-EB0D-4354-90DB-E3443D283F0D}" type="slidenum">
              <a:rPr lang="en-US" smtClean="0"/>
              <a:t>20</a:t>
            </a:fld>
            <a:endParaRPr lang="en-US" dirty="0"/>
          </a:p>
        </p:txBody>
      </p:sp>
      <p:sp>
        <p:nvSpPr>
          <p:cNvPr id="8" name="Content Placeholder 2">
            <a:extLst>
              <a:ext uri="{FF2B5EF4-FFF2-40B4-BE49-F238E27FC236}">
                <a16:creationId xmlns:a16="http://schemas.microsoft.com/office/drawing/2014/main" id="{7EE30D5C-9A48-4B6E-A14A-CE7840842A90}"/>
              </a:ext>
            </a:extLst>
          </p:cNvPr>
          <p:cNvSpPr txBox="1">
            <a:spLocks/>
          </p:cNvSpPr>
          <p:nvPr/>
        </p:nvSpPr>
        <p:spPr>
          <a:xfrm>
            <a:off x="9509845" y="3627399"/>
            <a:ext cx="2362206" cy="11247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rgbClr val="211D1E"/>
                </a:solidFill>
                <a:latin typeface="ITC Avant Garde Pro Bk"/>
              </a:rPr>
              <a:t>Walls : R-21</a:t>
            </a:r>
          </a:p>
          <a:p>
            <a:pPr marL="0" indent="0">
              <a:buNone/>
            </a:pPr>
            <a:r>
              <a:rPr lang="en-US" sz="1800" b="1" dirty="0">
                <a:solidFill>
                  <a:srgbClr val="211D1E"/>
                </a:solidFill>
                <a:latin typeface="ITC Avant Garde Pro Bk"/>
              </a:rPr>
              <a:t>Windows: U-0.35</a:t>
            </a:r>
          </a:p>
          <a:p>
            <a:pPr marL="0" indent="0">
              <a:buNone/>
            </a:pPr>
            <a:r>
              <a:rPr lang="en-US" sz="1800" b="1" dirty="0">
                <a:solidFill>
                  <a:srgbClr val="211D1E"/>
                </a:solidFill>
                <a:latin typeface="ITC Avant Garde Pro Bk"/>
              </a:rPr>
              <a:t>Roof: R-38</a:t>
            </a:r>
          </a:p>
          <a:p>
            <a:pPr marL="0" indent="0">
              <a:buNone/>
            </a:pPr>
            <a:endParaRPr lang="en-US" b="1" dirty="0"/>
          </a:p>
        </p:txBody>
      </p:sp>
      <p:sp>
        <p:nvSpPr>
          <p:cNvPr id="33" name="Title 1">
            <a:extLst>
              <a:ext uri="{FF2B5EF4-FFF2-40B4-BE49-F238E27FC236}">
                <a16:creationId xmlns:a16="http://schemas.microsoft.com/office/drawing/2014/main" id="{1A2A9A80-C695-47A3-8B72-157A2AD37E33}"/>
              </a:ext>
            </a:extLst>
          </p:cNvPr>
          <p:cNvSpPr txBox="1">
            <a:spLocks/>
          </p:cNvSpPr>
          <p:nvPr/>
        </p:nvSpPr>
        <p:spPr>
          <a:xfrm>
            <a:off x="4300536" y="1994265"/>
            <a:ext cx="1382714" cy="5214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chemeClr val="bg2">
                    <a:lumMod val="25000"/>
                  </a:schemeClr>
                </a:solidFill>
                <a:latin typeface="Aharoni" panose="02010803020104030203" pitchFamily="2" charset="-79"/>
                <a:cs typeface="Aharoni" panose="02010803020104030203" pitchFamily="2" charset="-79"/>
              </a:rPr>
              <a:t>Proposed</a:t>
            </a:r>
            <a:endParaRPr lang="en-US" sz="800" dirty="0">
              <a:solidFill>
                <a:schemeClr val="bg2">
                  <a:lumMod val="25000"/>
                </a:schemeClr>
              </a:solidFill>
              <a:latin typeface="Aharoni" panose="02010803020104030203" pitchFamily="2" charset="-79"/>
              <a:cs typeface="Aharoni" panose="02010803020104030203" pitchFamily="2" charset="-79"/>
            </a:endParaRPr>
          </a:p>
        </p:txBody>
      </p:sp>
      <p:sp>
        <p:nvSpPr>
          <p:cNvPr id="34" name="Title 1">
            <a:extLst>
              <a:ext uri="{FF2B5EF4-FFF2-40B4-BE49-F238E27FC236}">
                <a16:creationId xmlns:a16="http://schemas.microsoft.com/office/drawing/2014/main" id="{5961AD2E-34D7-43C1-8988-8D7348A86E40}"/>
              </a:ext>
            </a:extLst>
          </p:cNvPr>
          <p:cNvSpPr txBox="1">
            <a:spLocks/>
          </p:cNvSpPr>
          <p:nvPr/>
        </p:nvSpPr>
        <p:spPr>
          <a:xfrm>
            <a:off x="7008461" y="1994265"/>
            <a:ext cx="1524352" cy="5214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chemeClr val="bg2">
                    <a:lumMod val="25000"/>
                  </a:schemeClr>
                </a:solidFill>
                <a:latin typeface="Aharoni" panose="02010803020104030203" pitchFamily="2" charset="-79"/>
                <a:cs typeface="Aharoni" panose="02010803020104030203" pitchFamily="2" charset="-79"/>
              </a:rPr>
              <a:t>Baseline</a:t>
            </a:r>
            <a:endParaRPr lang="en-US" sz="800" dirty="0">
              <a:solidFill>
                <a:schemeClr val="bg2">
                  <a:lumMod val="25000"/>
                </a:schemeClr>
              </a:solidFill>
              <a:latin typeface="Aharoni" panose="02010803020104030203" pitchFamily="2" charset="-79"/>
              <a:cs typeface="Aharoni" panose="02010803020104030203" pitchFamily="2" charset="-79"/>
            </a:endParaRPr>
          </a:p>
        </p:txBody>
      </p:sp>
      <p:sp>
        <p:nvSpPr>
          <p:cNvPr id="35" name="Content Placeholder 2">
            <a:extLst>
              <a:ext uri="{FF2B5EF4-FFF2-40B4-BE49-F238E27FC236}">
                <a16:creationId xmlns:a16="http://schemas.microsoft.com/office/drawing/2014/main" id="{E35C5608-DA10-44B3-AAD8-7CC3B56E5ED0}"/>
              </a:ext>
            </a:extLst>
          </p:cNvPr>
          <p:cNvSpPr txBox="1">
            <a:spLocks/>
          </p:cNvSpPr>
          <p:nvPr/>
        </p:nvSpPr>
        <p:spPr>
          <a:xfrm>
            <a:off x="533559" y="3627400"/>
            <a:ext cx="2362206" cy="11247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rgbClr val="211D1E"/>
                </a:solidFill>
                <a:latin typeface="ITC Avant Garde Pro Bk"/>
              </a:rPr>
              <a:t>Walls : R-41 SIPs</a:t>
            </a:r>
          </a:p>
          <a:p>
            <a:pPr marL="0" indent="0">
              <a:buNone/>
            </a:pPr>
            <a:r>
              <a:rPr lang="en-US" sz="1800" b="1" dirty="0">
                <a:solidFill>
                  <a:srgbClr val="211D1E"/>
                </a:solidFill>
                <a:latin typeface="ITC Avant Garde Pro Bk"/>
              </a:rPr>
              <a:t>Windows: U-0.18</a:t>
            </a:r>
          </a:p>
          <a:p>
            <a:pPr marL="0" indent="0">
              <a:buNone/>
            </a:pPr>
            <a:r>
              <a:rPr lang="en-US" sz="1800" b="1" dirty="0">
                <a:solidFill>
                  <a:srgbClr val="211D1E"/>
                </a:solidFill>
                <a:latin typeface="ITC Avant Garde Pro Bk"/>
              </a:rPr>
              <a:t>Roof: R-41</a:t>
            </a:r>
          </a:p>
          <a:p>
            <a:pPr marL="0" indent="0">
              <a:buNone/>
            </a:pPr>
            <a:endParaRPr lang="en-US" b="1" dirty="0"/>
          </a:p>
        </p:txBody>
      </p:sp>
      <p:sp>
        <p:nvSpPr>
          <p:cNvPr id="21" name="Rectangle 20">
            <a:extLst>
              <a:ext uri="{FF2B5EF4-FFF2-40B4-BE49-F238E27FC236}">
                <a16:creationId xmlns:a16="http://schemas.microsoft.com/office/drawing/2014/main" id="{3F0E7A27-68CD-4431-B031-80C60FD7BEE4}"/>
              </a:ext>
            </a:extLst>
          </p:cNvPr>
          <p:cNvSpPr/>
          <p:nvPr/>
        </p:nvSpPr>
        <p:spPr>
          <a:xfrm>
            <a:off x="9420225" y="3580159"/>
            <a:ext cx="2028825" cy="1219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874819CA-11BB-4C23-B544-2A6AE8ED4E35}"/>
              </a:ext>
            </a:extLst>
          </p:cNvPr>
          <p:cNvSpPr/>
          <p:nvPr/>
        </p:nvSpPr>
        <p:spPr>
          <a:xfrm>
            <a:off x="533559" y="3532920"/>
            <a:ext cx="2238216" cy="1219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226164AA-7687-4520-89CB-C314FE8CE2A1}"/>
              </a:ext>
            </a:extLst>
          </p:cNvPr>
          <p:cNvSpPr/>
          <p:nvPr/>
        </p:nvSpPr>
        <p:spPr>
          <a:xfrm>
            <a:off x="7008460" y="2093023"/>
            <a:ext cx="954439" cy="27870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BF469286-29E0-4118-8BD4-889F73BC20E8}"/>
              </a:ext>
            </a:extLst>
          </p:cNvPr>
          <p:cNvSpPr/>
          <p:nvPr/>
        </p:nvSpPr>
        <p:spPr>
          <a:xfrm>
            <a:off x="4245769" y="2093023"/>
            <a:ext cx="1266031" cy="27870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3FCF1014-FB7A-4183-8FED-7B5C4C1BE6EB}"/>
              </a:ext>
            </a:extLst>
          </p:cNvPr>
          <p:cNvSpPr/>
          <p:nvPr/>
        </p:nvSpPr>
        <p:spPr>
          <a:xfrm>
            <a:off x="3562350" y="3314700"/>
            <a:ext cx="2512219" cy="1807638"/>
          </a:xfrm>
          <a:prstGeom prst="rect">
            <a:avLst/>
          </a:prstGeom>
          <a:solidFill>
            <a:schemeClr val="accent6">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629B1DC1-DA0C-400E-AB94-468EB0425B17}"/>
              </a:ext>
            </a:extLst>
          </p:cNvPr>
          <p:cNvSpPr/>
          <p:nvPr/>
        </p:nvSpPr>
        <p:spPr>
          <a:xfrm>
            <a:off x="4245769" y="5122338"/>
            <a:ext cx="1828800" cy="445025"/>
          </a:xfrm>
          <a:prstGeom prst="rect">
            <a:avLst/>
          </a:prstGeom>
          <a:solidFill>
            <a:schemeClr val="accent6">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3876C676-2705-445D-BD1A-D6873B01ED8C}"/>
              </a:ext>
            </a:extLst>
          </p:cNvPr>
          <p:cNvSpPr/>
          <p:nvPr/>
        </p:nvSpPr>
        <p:spPr>
          <a:xfrm>
            <a:off x="6143627" y="3314700"/>
            <a:ext cx="2512219" cy="1807638"/>
          </a:xfrm>
          <a:prstGeom prst="rect">
            <a:avLst/>
          </a:prstGeom>
          <a:solidFill>
            <a:schemeClr val="accent2">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039C7D7F-6E6C-47A3-B81C-7BBA85127B47}"/>
              </a:ext>
            </a:extLst>
          </p:cNvPr>
          <p:cNvSpPr/>
          <p:nvPr/>
        </p:nvSpPr>
        <p:spPr>
          <a:xfrm>
            <a:off x="6134896" y="5128688"/>
            <a:ext cx="1828800" cy="445025"/>
          </a:xfrm>
          <a:prstGeom prst="rect">
            <a:avLst/>
          </a:prstGeom>
          <a:solidFill>
            <a:schemeClr val="accent2">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1988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0"/>
                                        </p:tgtEl>
                                        <p:attrNameLst>
                                          <p:attrName>style.visibility</p:attrName>
                                        </p:attrNameLst>
                                      </p:cBhvr>
                                      <p:to>
                                        <p:strVal val="visible"/>
                                      </p:to>
                                    </p:set>
                                    <p:anim calcmode="lin" valueType="num">
                                      <p:cBhvr>
                                        <p:cTn id="14" dur="500" fill="hold"/>
                                        <p:tgtEl>
                                          <p:spTgt spid="50"/>
                                        </p:tgtEl>
                                        <p:attrNameLst>
                                          <p:attrName>ppt_w</p:attrName>
                                        </p:attrNameLst>
                                      </p:cBhvr>
                                      <p:tavLst>
                                        <p:tav tm="0">
                                          <p:val>
                                            <p:fltVal val="0"/>
                                          </p:val>
                                        </p:tav>
                                        <p:tav tm="100000">
                                          <p:val>
                                            <p:strVal val="#ppt_w"/>
                                          </p:val>
                                        </p:tav>
                                      </p:tavLst>
                                    </p:anim>
                                    <p:anim calcmode="lin" valueType="num">
                                      <p:cBhvr>
                                        <p:cTn id="15" dur="500" fill="hold"/>
                                        <p:tgtEl>
                                          <p:spTgt spid="50"/>
                                        </p:tgtEl>
                                        <p:attrNameLst>
                                          <p:attrName>ppt_h</p:attrName>
                                        </p:attrNameLst>
                                      </p:cBhvr>
                                      <p:tavLst>
                                        <p:tav tm="0">
                                          <p:val>
                                            <p:fltVal val="0"/>
                                          </p:val>
                                        </p:tav>
                                        <p:tav tm="100000">
                                          <p:val>
                                            <p:strVal val="#ppt_h"/>
                                          </p:val>
                                        </p:tav>
                                      </p:tavLst>
                                    </p:anim>
                                    <p:animEffect transition="in" filter="fade">
                                      <p:cBhvr>
                                        <p:cTn id="16" dur="500"/>
                                        <p:tgtEl>
                                          <p:spTgt spid="50"/>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p:cTn id="19" dur="500" fill="hold"/>
                                        <p:tgtEl>
                                          <p:spTgt spid="51"/>
                                        </p:tgtEl>
                                        <p:attrNameLst>
                                          <p:attrName>ppt_w</p:attrName>
                                        </p:attrNameLst>
                                      </p:cBhvr>
                                      <p:tavLst>
                                        <p:tav tm="0">
                                          <p:val>
                                            <p:fltVal val="0"/>
                                          </p:val>
                                        </p:tav>
                                        <p:tav tm="100000">
                                          <p:val>
                                            <p:strVal val="#ppt_w"/>
                                          </p:val>
                                        </p:tav>
                                      </p:tavLst>
                                    </p:anim>
                                    <p:anim calcmode="lin" valueType="num">
                                      <p:cBhvr>
                                        <p:cTn id="20" dur="500" fill="hold"/>
                                        <p:tgtEl>
                                          <p:spTgt spid="51"/>
                                        </p:tgtEl>
                                        <p:attrNameLst>
                                          <p:attrName>ppt_h</p:attrName>
                                        </p:attrNameLst>
                                      </p:cBhvr>
                                      <p:tavLst>
                                        <p:tav tm="0">
                                          <p:val>
                                            <p:fltVal val="0"/>
                                          </p:val>
                                        </p:tav>
                                        <p:tav tm="100000">
                                          <p:val>
                                            <p:strVal val="#ppt_h"/>
                                          </p:val>
                                        </p:tav>
                                      </p:tavLst>
                                    </p:anim>
                                    <p:animEffect transition="in" filter="fade">
                                      <p:cBhvr>
                                        <p:cTn id="21" dur="500"/>
                                        <p:tgtEl>
                                          <p:spTgt spid="51"/>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fltVal val="0"/>
                                          </p:val>
                                        </p:tav>
                                        <p:tav tm="100000">
                                          <p:val>
                                            <p:strVal val="#ppt_w"/>
                                          </p:val>
                                        </p:tav>
                                      </p:tavLst>
                                    </p:anim>
                                    <p:anim calcmode="lin" valueType="num">
                                      <p:cBhvr>
                                        <p:cTn id="30" dur="500" fill="hold"/>
                                        <p:tgtEl>
                                          <p:spTgt spid="21"/>
                                        </p:tgtEl>
                                        <p:attrNameLst>
                                          <p:attrName>ppt_h</p:attrName>
                                        </p:attrNameLst>
                                      </p:cBhvr>
                                      <p:tavLst>
                                        <p:tav tm="0">
                                          <p:val>
                                            <p:fltVal val="0"/>
                                          </p:val>
                                        </p:tav>
                                        <p:tav tm="100000">
                                          <p:val>
                                            <p:strVal val="#ppt_h"/>
                                          </p:val>
                                        </p:tav>
                                      </p:tavLst>
                                    </p:anim>
                                    <p:animEffect transition="in" filter="fade">
                                      <p:cBhvr>
                                        <p:cTn id="31" dur="500"/>
                                        <p:tgtEl>
                                          <p:spTgt spid="21"/>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37"/>
                                        </p:tgtEl>
                                        <p:attrNameLst>
                                          <p:attrName>style.visibility</p:attrName>
                                        </p:attrNameLst>
                                      </p:cBhvr>
                                      <p:to>
                                        <p:strVal val="visible"/>
                                      </p:to>
                                    </p:set>
                                    <p:anim calcmode="lin" valueType="num">
                                      <p:cBhvr>
                                        <p:cTn id="34" dur="500" fill="hold"/>
                                        <p:tgtEl>
                                          <p:spTgt spid="37"/>
                                        </p:tgtEl>
                                        <p:attrNameLst>
                                          <p:attrName>ppt_w</p:attrName>
                                        </p:attrNameLst>
                                      </p:cBhvr>
                                      <p:tavLst>
                                        <p:tav tm="0">
                                          <p:val>
                                            <p:fltVal val="0"/>
                                          </p:val>
                                        </p:tav>
                                        <p:tav tm="100000">
                                          <p:val>
                                            <p:strVal val="#ppt_w"/>
                                          </p:val>
                                        </p:tav>
                                      </p:tavLst>
                                    </p:anim>
                                    <p:anim calcmode="lin" valueType="num">
                                      <p:cBhvr>
                                        <p:cTn id="35" dur="500" fill="hold"/>
                                        <p:tgtEl>
                                          <p:spTgt spid="37"/>
                                        </p:tgtEl>
                                        <p:attrNameLst>
                                          <p:attrName>ppt_h</p:attrName>
                                        </p:attrNameLst>
                                      </p:cBhvr>
                                      <p:tavLst>
                                        <p:tav tm="0">
                                          <p:val>
                                            <p:fltVal val="0"/>
                                          </p:val>
                                        </p:tav>
                                        <p:tav tm="100000">
                                          <p:val>
                                            <p:strVal val="#ppt_h"/>
                                          </p:val>
                                        </p:tav>
                                      </p:tavLst>
                                    </p:anim>
                                    <p:animEffect transition="in" filter="fade">
                                      <p:cBhvr>
                                        <p:cTn id="36" dur="500"/>
                                        <p:tgtEl>
                                          <p:spTgt spid="37"/>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p:cTn id="39" dur="500" fill="hold"/>
                                        <p:tgtEl>
                                          <p:spTgt spid="34"/>
                                        </p:tgtEl>
                                        <p:attrNameLst>
                                          <p:attrName>ppt_w</p:attrName>
                                        </p:attrNameLst>
                                      </p:cBhvr>
                                      <p:tavLst>
                                        <p:tav tm="0">
                                          <p:val>
                                            <p:fltVal val="0"/>
                                          </p:val>
                                        </p:tav>
                                        <p:tav tm="100000">
                                          <p:val>
                                            <p:strVal val="#ppt_w"/>
                                          </p:val>
                                        </p:tav>
                                      </p:tavLst>
                                    </p:anim>
                                    <p:anim calcmode="lin" valueType="num">
                                      <p:cBhvr>
                                        <p:cTn id="40" dur="500" fill="hold"/>
                                        <p:tgtEl>
                                          <p:spTgt spid="34"/>
                                        </p:tgtEl>
                                        <p:attrNameLst>
                                          <p:attrName>ppt_h</p:attrName>
                                        </p:attrNameLst>
                                      </p:cBhvr>
                                      <p:tavLst>
                                        <p:tav tm="0">
                                          <p:val>
                                            <p:fltVal val="0"/>
                                          </p:val>
                                        </p:tav>
                                        <p:tav tm="100000">
                                          <p:val>
                                            <p:strVal val="#ppt_h"/>
                                          </p:val>
                                        </p:tav>
                                      </p:tavLst>
                                    </p:anim>
                                    <p:animEffect transition="in" filter="fade">
                                      <p:cBhvr>
                                        <p:cTn id="41" dur="500"/>
                                        <p:tgtEl>
                                          <p:spTgt spid="34"/>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33"/>
                                        </p:tgtEl>
                                        <p:attrNameLst>
                                          <p:attrName>style.visibility</p:attrName>
                                        </p:attrNameLst>
                                      </p:cBhvr>
                                      <p:to>
                                        <p:strVal val="visible"/>
                                      </p:to>
                                    </p:set>
                                    <p:anim calcmode="lin" valueType="num">
                                      <p:cBhvr>
                                        <p:cTn id="46" dur="500" fill="hold"/>
                                        <p:tgtEl>
                                          <p:spTgt spid="33"/>
                                        </p:tgtEl>
                                        <p:attrNameLst>
                                          <p:attrName>ppt_w</p:attrName>
                                        </p:attrNameLst>
                                      </p:cBhvr>
                                      <p:tavLst>
                                        <p:tav tm="0">
                                          <p:val>
                                            <p:fltVal val="0"/>
                                          </p:val>
                                        </p:tav>
                                        <p:tav tm="100000">
                                          <p:val>
                                            <p:strVal val="#ppt_w"/>
                                          </p:val>
                                        </p:tav>
                                      </p:tavLst>
                                    </p:anim>
                                    <p:anim calcmode="lin" valueType="num">
                                      <p:cBhvr>
                                        <p:cTn id="47" dur="500" fill="hold"/>
                                        <p:tgtEl>
                                          <p:spTgt spid="33"/>
                                        </p:tgtEl>
                                        <p:attrNameLst>
                                          <p:attrName>ppt_h</p:attrName>
                                        </p:attrNameLst>
                                      </p:cBhvr>
                                      <p:tavLst>
                                        <p:tav tm="0">
                                          <p:val>
                                            <p:fltVal val="0"/>
                                          </p:val>
                                        </p:tav>
                                        <p:tav tm="100000">
                                          <p:val>
                                            <p:strVal val="#ppt_h"/>
                                          </p:val>
                                        </p:tav>
                                      </p:tavLst>
                                    </p:anim>
                                    <p:animEffect transition="in" filter="fade">
                                      <p:cBhvr>
                                        <p:cTn id="48" dur="500"/>
                                        <p:tgtEl>
                                          <p:spTgt spid="33"/>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p:cTn id="51" dur="500" fill="hold"/>
                                        <p:tgtEl>
                                          <p:spTgt spid="38"/>
                                        </p:tgtEl>
                                        <p:attrNameLst>
                                          <p:attrName>ppt_w</p:attrName>
                                        </p:attrNameLst>
                                      </p:cBhvr>
                                      <p:tavLst>
                                        <p:tav tm="0">
                                          <p:val>
                                            <p:fltVal val="0"/>
                                          </p:val>
                                        </p:tav>
                                        <p:tav tm="100000">
                                          <p:val>
                                            <p:strVal val="#ppt_w"/>
                                          </p:val>
                                        </p:tav>
                                      </p:tavLst>
                                    </p:anim>
                                    <p:anim calcmode="lin" valueType="num">
                                      <p:cBhvr>
                                        <p:cTn id="52" dur="500" fill="hold"/>
                                        <p:tgtEl>
                                          <p:spTgt spid="38"/>
                                        </p:tgtEl>
                                        <p:attrNameLst>
                                          <p:attrName>ppt_h</p:attrName>
                                        </p:attrNameLst>
                                      </p:cBhvr>
                                      <p:tavLst>
                                        <p:tav tm="0">
                                          <p:val>
                                            <p:fltVal val="0"/>
                                          </p:val>
                                        </p:tav>
                                        <p:tav tm="100000">
                                          <p:val>
                                            <p:strVal val="#ppt_h"/>
                                          </p:val>
                                        </p:tav>
                                      </p:tavLst>
                                    </p:anim>
                                    <p:animEffect transition="in" filter="fade">
                                      <p:cBhvr>
                                        <p:cTn id="53" dur="500"/>
                                        <p:tgtEl>
                                          <p:spTgt spid="38"/>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35"/>
                                        </p:tgtEl>
                                        <p:attrNameLst>
                                          <p:attrName>style.visibility</p:attrName>
                                        </p:attrNameLst>
                                      </p:cBhvr>
                                      <p:to>
                                        <p:strVal val="visible"/>
                                      </p:to>
                                    </p:set>
                                    <p:anim calcmode="lin" valueType="num">
                                      <p:cBhvr>
                                        <p:cTn id="56" dur="500" fill="hold"/>
                                        <p:tgtEl>
                                          <p:spTgt spid="35"/>
                                        </p:tgtEl>
                                        <p:attrNameLst>
                                          <p:attrName>ppt_w</p:attrName>
                                        </p:attrNameLst>
                                      </p:cBhvr>
                                      <p:tavLst>
                                        <p:tav tm="0">
                                          <p:val>
                                            <p:fltVal val="0"/>
                                          </p:val>
                                        </p:tav>
                                        <p:tav tm="100000">
                                          <p:val>
                                            <p:strVal val="#ppt_w"/>
                                          </p:val>
                                        </p:tav>
                                      </p:tavLst>
                                    </p:anim>
                                    <p:anim calcmode="lin" valueType="num">
                                      <p:cBhvr>
                                        <p:cTn id="57" dur="500" fill="hold"/>
                                        <p:tgtEl>
                                          <p:spTgt spid="35"/>
                                        </p:tgtEl>
                                        <p:attrNameLst>
                                          <p:attrName>ppt_h</p:attrName>
                                        </p:attrNameLst>
                                      </p:cBhvr>
                                      <p:tavLst>
                                        <p:tav tm="0">
                                          <p:val>
                                            <p:fltVal val="0"/>
                                          </p:val>
                                        </p:tav>
                                        <p:tav tm="100000">
                                          <p:val>
                                            <p:strVal val="#ppt_h"/>
                                          </p:val>
                                        </p:tav>
                                      </p:tavLst>
                                    </p:anim>
                                    <p:animEffect transition="in" filter="fade">
                                      <p:cBhvr>
                                        <p:cTn id="58" dur="500"/>
                                        <p:tgtEl>
                                          <p:spTgt spid="35"/>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 calcmode="lin" valueType="num">
                                      <p:cBhvr>
                                        <p:cTn id="61" dur="500" fill="hold"/>
                                        <p:tgtEl>
                                          <p:spTgt spid="36"/>
                                        </p:tgtEl>
                                        <p:attrNameLst>
                                          <p:attrName>ppt_w</p:attrName>
                                        </p:attrNameLst>
                                      </p:cBhvr>
                                      <p:tavLst>
                                        <p:tav tm="0">
                                          <p:val>
                                            <p:fltVal val="0"/>
                                          </p:val>
                                        </p:tav>
                                        <p:tav tm="100000">
                                          <p:val>
                                            <p:strVal val="#ppt_w"/>
                                          </p:val>
                                        </p:tav>
                                      </p:tavLst>
                                    </p:anim>
                                    <p:anim calcmode="lin" valueType="num">
                                      <p:cBhvr>
                                        <p:cTn id="62" dur="500" fill="hold"/>
                                        <p:tgtEl>
                                          <p:spTgt spid="36"/>
                                        </p:tgtEl>
                                        <p:attrNameLst>
                                          <p:attrName>ppt_h</p:attrName>
                                        </p:attrNameLst>
                                      </p:cBhvr>
                                      <p:tavLst>
                                        <p:tav tm="0">
                                          <p:val>
                                            <p:fltVal val="0"/>
                                          </p:val>
                                        </p:tav>
                                        <p:tav tm="100000">
                                          <p:val>
                                            <p:strVal val="#ppt_h"/>
                                          </p:val>
                                        </p:tav>
                                      </p:tavLst>
                                    </p:anim>
                                    <p:animEffect transition="in" filter="fade">
                                      <p:cBhvr>
                                        <p:cTn id="63" dur="500"/>
                                        <p:tgtEl>
                                          <p:spTgt spid="36"/>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43"/>
                                        </p:tgtEl>
                                        <p:attrNameLst>
                                          <p:attrName>style.visibility</p:attrName>
                                        </p:attrNameLst>
                                      </p:cBhvr>
                                      <p:to>
                                        <p:strVal val="visible"/>
                                      </p:to>
                                    </p:set>
                                    <p:anim calcmode="lin" valueType="num">
                                      <p:cBhvr>
                                        <p:cTn id="66" dur="500" fill="hold"/>
                                        <p:tgtEl>
                                          <p:spTgt spid="43"/>
                                        </p:tgtEl>
                                        <p:attrNameLst>
                                          <p:attrName>ppt_w</p:attrName>
                                        </p:attrNameLst>
                                      </p:cBhvr>
                                      <p:tavLst>
                                        <p:tav tm="0">
                                          <p:val>
                                            <p:fltVal val="0"/>
                                          </p:val>
                                        </p:tav>
                                        <p:tav tm="100000">
                                          <p:val>
                                            <p:strVal val="#ppt_w"/>
                                          </p:val>
                                        </p:tav>
                                      </p:tavLst>
                                    </p:anim>
                                    <p:anim calcmode="lin" valueType="num">
                                      <p:cBhvr>
                                        <p:cTn id="67" dur="500" fill="hold"/>
                                        <p:tgtEl>
                                          <p:spTgt spid="43"/>
                                        </p:tgtEl>
                                        <p:attrNameLst>
                                          <p:attrName>ppt_h</p:attrName>
                                        </p:attrNameLst>
                                      </p:cBhvr>
                                      <p:tavLst>
                                        <p:tav tm="0">
                                          <p:val>
                                            <p:fltVal val="0"/>
                                          </p:val>
                                        </p:tav>
                                        <p:tav tm="100000">
                                          <p:val>
                                            <p:strVal val="#ppt_h"/>
                                          </p:val>
                                        </p:tav>
                                      </p:tavLst>
                                    </p:anim>
                                    <p:animEffect transition="in" filter="fade">
                                      <p:cBhvr>
                                        <p:cTn id="68" dur="500"/>
                                        <p:tgtEl>
                                          <p:spTgt spid="43"/>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49"/>
                                        </p:tgtEl>
                                        <p:attrNameLst>
                                          <p:attrName>style.visibility</p:attrName>
                                        </p:attrNameLst>
                                      </p:cBhvr>
                                      <p:to>
                                        <p:strVal val="visible"/>
                                      </p:to>
                                    </p:set>
                                    <p:anim calcmode="lin" valueType="num">
                                      <p:cBhvr>
                                        <p:cTn id="71" dur="500" fill="hold"/>
                                        <p:tgtEl>
                                          <p:spTgt spid="49"/>
                                        </p:tgtEl>
                                        <p:attrNameLst>
                                          <p:attrName>ppt_w</p:attrName>
                                        </p:attrNameLst>
                                      </p:cBhvr>
                                      <p:tavLst>
                                        <p:tav tm="0">
                                          <p:val>
                                            <p:fltVal val="0"/>
                                          </p:val>
                                        </p:tav>
                                        <p:tav tm="100000">
                                          <p:val>
                                            <p:strVal val="#ppt_w"/>
                                          </p:val>
                                        </p:tav>
                                      </p:tavLst>
                                    </p:anim>
                                    <p:anim calcmode="lin" valueType="num">
                                      <p:cBhvr>
                                        <p:cTn id="72" dur="500" fill="hold"/>
                                        <p:tgtEl>
                                          <p:spTgt spid="49"/>
                                        </p:tgtEl>
                                        <p:attrNameLst>
                                          <p:attrName>ppt_h</p:attrName>
                                        </p:attrNameLst>
                                      </p:cBhvr>
                                      <p:tavLst>
                                        <p:tav tm="0">
                                          <p:val>
                                            <p:fltVal val="0"/>
                                          </p:val>
                                        </p:tav>
                                        <p:tav tm="100000">
                                          <p:val>
                                            <p:strVal val="#ppt_h"/>
                                          </p:val>
                                        </p:tav>
                                      </p:tavLst>
                                    </p:anim>
                                    <p:animEffect transition="in" filter="fade">
                                      <p:cBhvr>
                                        <p:cTn id="7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3" grpId="0"/>
      <p:bldP spid="34" grpId="0"/>
      <p:bldP spid="35" grpId="0"/>
      <p:bldP spid="21" grpId="0" animBg="1"/>
      <p:bldP spid="36" grpId="0" animBg="1"/>
      <p:bldP spid="37" grpId="0" animBg="1"/>
      <p:bldP spid="38" grpId="0" animBg="1"/>
      <p:bldP spid="43" grpId="0" animBg="1"/>
      <p:bldP spid="49" grpId="0" animBg="1"/>
      <p:bldP spid="50" grpId="0" animBg="1"/>
      <p:bldP spid="5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289E8AF1-AA0E-41DB-B9D5-34DF8052CEF8}"/>
              </a:ext>
            </a:extLst>
          </p:cNvPr>
          <p:cNvSpPr/>
          <p:nvPr/>
        </p:nvSpPr>
        <p:spPr>
          <a:xfrm flipH="1">
            <a:off x="-8" y="787400"/>
            <a:ext cx="2734329" cy="450850"/>
          </a:xfrm>
          <a:prstGeom prst="rect">
            <a:avLst/>
          </a:prstGeom>
          <a:solidFill>
            <a:srgbClr val="417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3763B11-0800-4274-AB38-33E77D8DFA5F}"/>
              </a:ext>
            </a:extLst>
          </p:cNvPr>
          <p:cNvSpPr>
            <a:spLocks noGrp="1"/>
          </p:cNvSpPr>
          <p:nvPr>
            <p:ph type="title"/>
          </p:nvPr>
        </p:nvSpPr>
        <p:spPr/>
        <p:txBody>
          <a:bodyPr>
            <a:normAutofit/>
          </a:bodyPr>
          <a:lstStyle/>
          <a:p>
            <a:r>
              <a:rPr lang="en-US" sz="3200" dirty="0">
                <a:solidFill>
                  <a:schemeClr val="bg1">
                    <a:lumMod val="95000"/>
                  </a:schemeClr>
                </a:solidFill>
                <a:latin typeface="Aharoni" panose="02010803020104030203" pitchFamily="2" charset="-79"/>
                <a:cs typeface="Aharoni" panose="02010803020104030203" pitchFamily="2" charset="-79"/>
              </a:rPr>
              <a:t>Research </a:t>
            </a:r>
            <a:r>
              <a:rPr lang="en-US" sz="3200" dirty="0">
                <a:solidFill>
                  <a:schemeClr val="bg2">
                    <a:lumMod val="25000"/>
                  </a:schemeClr>
                </a:solidFill>
                <a:latin typeface="Aharoni" panose="02010803020104030203" pitchFamily="2" charset="-79"/>
                <a:cs typeface="Aharoni" panose="02010803020104030203" pitchFamily="2" charset="-79"/>
              </a:rPr>
              <a:t>Result</a:t>
            </a:r>
            <a:endParaRPr lang="en-US" sz="3200" dirty="0">
              <a:solidFill>
                <a:schemeClr val="tx1">
                  <a:lumMod val="85000"/>
                  <a:lumOff val="15000"/>
                </a:schemeClr>
              </a:solidFill>
              <a:latin typeface="Aharoni" panose="02010803020104030203" pitchFamily="2" charset="-79"/>
              <a:cs typeface="Aharoni" panose="02010803020104030203" pitchFamily="2" charset="-79"/>
            </a:endParaRPr>
          </a:p>
        </p:txBody>
      </p:sp>
      <p:sp>
        <p:nvSpPr>
          <p:cNvPr id="3" name="Slide Number Placeholder 2">
            <a:extLst>
              <a:ext uri="{FF2B5EF4-FFF2-40B4-BE49-F238E27FC236}">
                <a16:creationId xmlns:a16="http://schemas.microsoft.com/office/drawing/2014/main" id="{A5476D78-028B-401E-B123-17426945E8FE}"/>
              </a:ext>
            </a:extLst>
          </p:cNvPr>
          <p:cNvSpPr>
            <a:spLocks noGrp="1"/>
          </p:cNvSpPr>
          <p:nvPr>
            <p:ph type="sldNum" sz="quarter" idx="12"/>
          </p:nvPr>
        </p:nvSpPr>
        <p:spPr>
          <a:xfrm>
            <a:off x="8686800" y="6356350"/>
            <a:ext cx="2743200" cy="365125"/>
          </a:xfrm>
        </p:spPr>
        <p:txBody>
          <a:bodyPr/>
          <a:lstStyle/>
          <a:p>
            <a:fld id="{92BC0347-EB0D-4354-90DB-E3443D283F0D}" type="slidenum">
              <a:rPr lang="en-US" smtClean="0"/>
              <a:t>21</a:t>
            </a:fld>
            <a:endParaRPr lang="en-US" dirty="0"/>
          </a:p>
        </p:txBody>
      </p:sp>
      <p:sp>
        <p:nvSpPr>
          <p:cNvPr id="8" name="Content Placeholder 2">
            <a:extLst>
              <a:ext uri="{FF2B5EF4-FFF2-40B4-BE49-F238E27FC236}">
                <a16:creationId xmlns:a16="http://schemas.microsoft.com/office/drawing/2014/main" id="{7EE30D5C-9A48-4B6E-A14A-CE7840842A90}"/>
              </a:ext>
            </a:extLst>
          </p:cNvPr>
          <p:cNvSpPr txBox="1">
            <a:spLocks/>
          </p:cNvSpPr>
          <p:nvPr/>
        </p:nvSpPr>
        <p:spPr>
          <a:xfrm>
            <a:off x="997062" y="1398244"/>
            <a:ext cx="2362206" cy="6825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rgbClr val="211D1E"/>
                </a:solidFill>
                <a:latin typeface="ITC Avant Garde Pro Bk"/>
              </a:rPr>
              <a:t>Baseline Construction</a:t>
            </a:r>
            <a:br>
              <a:rPr lang="en-US" sz="1800" b="1" dirty="0">
                <a:solidFill>
                  <a:srgbClr val="211D1E"/>
                </a:solidFill>
                <a:latin typeface="ITC Avant Garde Pro Bk"/>
              </a:rPr>
            </a:br>
            <a:endParaRPr lang="en-US" sz="1800" b="1" dirty="0">
              <a:solidFill>
                <a:srgbClr val="211D1E"/>
              </a:solidFill>
              <a:latin typeface="ITC Avant Garde Pro Bk"/>
            </a:endParaRPr>
          </a:p>
          <a:p>
            <a:endParaRPr lang="en-US" b="1" dirty="0"/>
          </a:p>
        </p:txBody>
      </p:sp>
      <p:pic>
        <p:nvPicPr>
          <p:cNvPr id="10" name="Picture 9">
            <a:extLst>
              <a:ext uri="{FF2B5EF4-FFF2-40B4-BE49-F238E27FC236}">
                <a16:creationId xmlns:a16="http://schemas.microsoft.com/office/drawing/2014/main" id="{88833268-0EDF-4F04-8BCA-0B6954F46AB8}"/>
              </a:ext>
            </a:extLst>
          </p:cNvPr>
          <p:cNvPicPr>
            <a:picLocks noChangeAspect="1"/>
          </p:cNvPicPr>
          <p:nvPr/>
        </p:nvPicPr>
        <p:blipFill rotWithShape="1">
          <a:blip r:embed="rId3">
            <a:extLst>
              <a:ext uri="{28A0092B-C50C-407E-A947-70E740481C1C}">
                <a14:useLocalDpi xmlns:a14="http://schemas.microsoft.com/office/drawing/2010/main" val="0"/>
              </a:ext>
            </a:extLst>
          </a:blip>
          <a:srcRect l="5312" t="16693" r="51399" b="5391"/>
          <a:stretch/>
        </p:blipFill>
        <p:spPr>
          <a:xfrm>
            <a:off x="963890" y="1808449"/>
            <a:ext cx="2014559" cy="2030215"/>
          </a:xfrm>
          <a:prstGeom prst="rect">
            <a:avLst/>
          </a:prstGeom>
        </p:spPr>
      </p:pic>
      <p:pic>
        <p:nvPicPr>
          <p:cNvPr id="18" name="Picture 17">
            <a:extLst>
              <a:ext uri="{FF2B5EF4-FFF2-40B4-BE49-F238E27FC236}">
                <a16:creationId xmlns:a16="http://schemas.microsoft.com/office/drawing/2014/main" id="{17268316-E138-4C2F-A5B6-1FB4ABE38B22}"/>
              </a:ext>
            </a:extLst>
          </p:cNvPr>
          <p:cNvPicPr>
            <a:picLocks noChangeAspect="1"/>
          </p:cNvPicPr>
          <p:nvPr/>
        </p:nvPicPr>
        <p:blipFill rotWithShape="1">
          <a:blip r:embed="rId3">
            <a:extLst>
              <a:ext uri="{28A0092B-C50C-407E-A947-70E740481C1C}">
                <a14:useLocalDpi xmlns:a14="http://schemas.microsoft.com/office/drawing/2010/main" val="0"/>
              </a:ext>
            </a:extLst>
          </a:blip>
          <a:srcRect l="52340" t="12592" r="4372" b="5391"/>
          <a:stretch/>
        </p:blipFill>
        <p:spPr>
          <a:xfrm>
            <a:off x="654839" y="3735340"/>
            <a:ext cx="2632662" cy="2792764"/>
          </a:xfrm>
          <a:prstGeom prst="rect">
            <a:avLst/>
          </a:prstGeom>
        </p:spPr>
      </p:pic>
      <p:sp>
        <p:nvSpPr>
          <p:cNvPr id="20" name="Content Placeholder 2">
            <a:extLst>
              <a:ext uri="{FF2B5EF4-FFF2-40B4-BE49-F238E27FC236}">
                <a16:creationId xmlns:a16="http://schemas.microsoft.com/office/drawing/2014/main" id="{D7DA4FF2-EB3D-4E3B-86FD-804E6667F98C}"/>
              </a:ext>
            </a:extLst>
          </p:cNvPr>
          <p:cNvSpPr txBox="1">
            <a:spLocks/>
          </p:cNvSpPr>
          <p:nvPr/>
        </p:nvSpPr>
        <p:spPr>
          <a:xfrm>
            <a:off x="7830712" y="1340992"/>
            <a:ext cx="3827150" cy="54379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rgbClr val="211D1E"/>
                </a:solidFill>
                <a:latin typeface="ITC Avant Garde Pro Bk"/>
              </a:rPr>
              <a:t>Net Zero Construction- Without Solar </a:t>
            </a:r>
            <a:br>
              <a:rPr lang="en-US" sz="1800" b="1" dirty="0">
                <a:solidFill>
                  <a:srgbClr val="211D1E"/>
                </a:solidFill>
                <a:latin typeface="ITC Avant Garde Pro Bk"/>
              </a:rPr>
            </a:br>
            <a:endParaRPr lang="en-US" sz="1800" b="1" dirty="0">
              <a:solidFill>
                <a:srgbClr val="211D1E"/>
              </a:solidFill>
              <a:latin typeface="ITC Avant Garde Pro Bk"/>
            </a:endParaRPr>
          </a:p>
          <a:p>
            <a:endParaRPr lang="en-US" b="1" dirty="0"/>
          </a:p>
        </p:txBody>
      </p:sp>
      <p:graphicFrame>
        <p:nvGraphicFramePr>
          <p:cNvPr id="14" name="Chart 13">
            <a:extLst>
              <a:ext uri="{FF2B5EF4-FFF2-40B4-BE49-F238E27FC236}">
                <a16:creationId xmlns:a16="http://schemas.microsoft.com/office/drawing/2014/main" id="{9C4FB355-68AD-4694-B7FB-0C751138CB9C}"/>
              </a:ext>
            </a:extLst>
          </p:cNvPr>
          <p:cNvGraphicFramePr/>
          <p:nvPr/>
        </p:nvGraphicFramePr>
        <p:xfrm>
          <a:off x="2905268" y="2333626"/>
          <a:ext cx="5819632" cy="3109228"/>
        </p:xfrm>
        <a:graphic>
          <a:graphicData uri="http://schemas.openxmlformats.org/drawingml/2006/chart">
            <c:chart xmlns:c="http://schemas.openxmlformats.org/drawingml/2006/chart" xmlns:r="http://schemas.openxmlformats.org/officeDocument/2006/relationships" r:id="rId4"/>
          </a:graphicData>
        </a:graphic>
      </p:graphicFrame>
      <p:sp>
        <p:nvSpPr>
          <p:cNvPr id="26" name="Content Placeholder 2">
            <a:extLst>
              <a:ext uri="{FF2B5EF4-FFF2-40B4-BE49-F238E27FC236}">
                <a16:creationId xmlns:a16="http://schemas.microsoft.com/office/drawing/2014/main" id="{FBA733C3-F58A-44A6-AA88-D6DE4957809A}"/>
              </a:ext>
            </a:extLst>
          </p:cNvPr>
          <p:cNvSpPr txBox="1">
            <a:spLocks/>
          </p:cNvSpPr>
          <p:nvPr/>
        </p:nvSpPr>
        <p:spPr>
          <a:xfrm>
            <a:off x="5294285" y="3587421"/>
            <a:ext cx="1230340" cy="68257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b="1" dirty="0">
                <a:solidFill>
                  <a:schemeClr val="tx1">
                    <a:lumMod val="65000"/>
                    <a:lumOff val="35000"/>
                  </a:schemeClr>
                </a:solidFill>
                <a:latin typeface="ITC Avant Garde Pro Bk"/>
              </a:rPr>
              <a:t>67%</a:t>
            </a:r>
            <a:endParaRPr lang="en-US" sz="6600" b="1" dirty="0">
              <a:solidFill>
                <a:schemeClr val="tx1">
                  <a:lumMod val="65000"/>
                  <a:lumOff val="35000"/>
                </a:schemeClr>
              </a:solidFill>
            </a:endParaRPr>
          </a:p>
        </p:txBody>
      </p:sp>
      <p:sp>
        <p:nvSpPr>
          <p:cNvPr id="27" name="Content Placeholder 2">
            <a:extLst>
              <a:ext uri="{FF2B5EF4-FFF2-40B4-BE49-F238E27FC236}">
                <a16:creationId xmlns:a16="http://schemas.microsoft.com/office/drawing/2014/main" id="{965D0B83-B97D-4323-B389-DAFD96614C49}"/>
              </a:ext>
            </a:extLst>
          </p:cNvPr>
          <p:cNvSpPr txBox="1">
            <a:spLocks/>
          </p:cNvSpPr>
          <p:nvPr/>
        </p:nvSpPr>
        <p:spPr>
          <a:xfrm>
            <a:off x="4091397" y="5524637"/>
            <a:ext cx="3160897" cy="11365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11D1E"/>
                </a:solidFill>
                <a:latin typeface="ITC Avant Garde Pro Bk"/>
              </a:rPr>
              <a:t>Reduction in energy consumption without the addition of solar panels</a:t>
            </a:r>
            <a:endParaRPr lang="en-US" b="1" dirty="0"/>
          </a:p>
        </p:txBody>
      </p:sp>
      <p:pic>
        <p:nvPicPr>
          <p:cNvPr id="16" name="Picture 15">
            <a:extLst>
              <a:ext uri="{FF2B5EF4-FFF2-40B4-BE49-F238E27FC236}">
                <a16:creationId xmlns:a16="http://schemas.microsoft.com/office/drawing/2014/main" id="{C3DA8142-2E71-42B6-AA09-D5B1FA8AA877}"/>
              </a:ext>
            </a:extLst>
          </p:cNvPr>
          <p:cNvPicPr>
            <a:picLocks noChangeAspect="1"/>
          </p:cNvPicPr>
          <p:nvPr/>
        </p:nvPicPr>
        <p:blipFill rotWithShape="1">
          <a:blip r:embed="rId5">
            <a:extLst>
              <a:ext uri="{28A0092B-C50C-407E-A947-70E740481C1C}">
                <a14:useLocalDpi xmlns:a14="http://schemas.microsoft.com/office/drawing/2010/main" val="0"/>
              </a:ext>
            </a:extLst>
          </a:blip>
          <a:srcRect l="6171" t="16259" r="52187" b="8764"/>
          <a:stretch/>
        </p:blipFill>
        <p:spPr>
          <a:xfrm>
            <a:off x="8640739" y="1798835"/>
            <a:ext cx="2013880" cy="2030215"/>
          </a:xfrm>
          <a:prstGeom prst="rect">
            <a:avLst/>
          </a:prstGeom>
        </p:spPr>
      </p:pic>
      <p:pic>
        <p:nvPicPr>
          <p:cNvPr id="30" name="Picture 29">
            <a:extLst>
              <a:ext uri="{FF2B5EF4-FFF2-40B4-BE49-F238E27FC236}">
                <a16:creationId xmlns:a16="http://schemas.microsoft.com/office/drawing/2014/main" id="{CF16BAB9-B468-4483-978E-90C1FE288C96}"/>
              </a:ext>
            </a:extLst>
          </p:cNvPr>
          <p:cNvPicPr>
            <a:picLocks noChangeAspect="1"/>
          </p:cNvPicPr>
          <p:nvPr/>
        </p:nvPicPr>
        <p:blipFill rotWithShape="1">
          <a:blip r:embed="rId5">
            <a:extLst>
              <a:ext uri="{28A0092B-C50C-407E-A947-70E740481C1C}">
                <a14:useLocalDpi xmlns:a14="http://schemas.microsoft.com/office/drawing/2010/main" val="0"/>
              </a:ext>
            </a:extLst>
          </a:blip>
          <a:srcRect l="52265" t="15674" r="4695" b="9349"/>
          <a:stretch/>
        </p:blipFill>
        <p:spPr>
          <a:xfrm>
            <a:off x="8326646" y="3851741"/>
            <a:ext cx="2632662" cy="2567772"/>
          </a:xfrm>
          <a:prstGeom prst="rect">
            <a:avLst/>
          </a:prstGeom>
        </p:spPr>
      </p:pic>
      <p:sp>
        <p:nvSpPr>
          <p:cNvPr id="15" name="Content Placeholder 2">
            <a:extLst>
              <a:ext uri="{FF2B5EF4-FFF2-40B4-BE49-F238E27FC236}">
                <a16:creationId xmlns:a16="http://schemas.microsoft.com/office/drawing/2014/main" id="{478266D9-3450-4CCA-8DFC-B4048259FD39}"/>
              </a:ext>
            </a:extLst>
          </p:cNvPr>
          <p:cNvSpPr txBox="1">
            <a:spLocks/>
          </p:cNvSpPr>
          <p:nvPr/>
        </p:nvSpPr>
        <p:spPr>
          <a:xfrm>
            <a:off x="773871" y="6415110"/>
            <a:ext cx="2362206" cy="6825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FF0000"/>
                </a:solidFill>
                <a:latin typeface="ITC Avant Garde Pro Bk"/>
              </a:rPr>
              <a:t>EUI: 38 </a:t>
            </a:r>
            <a:r>
              <a:rPr lang="en-US" sz="1800" b="1" dirty="0">
                <a:solidFill>
                  <a:srgbClr val="FF0000"/>
                </a:solidFill>
                <a:latin typeface="ITC Avant Garde Pro Bk"/>
              </a:rPr>
              <a:t>kBTU/SF/Yr</a:t>
            </a:r>
            <a:endParaRPr lang="en-US" b="1" dirty="0">
              <a:solidFill>
                <a:srgbClr val="FF0000"/>
              </a:solidFill>
            </a:endParaRPr>
          </a:p>
        </p:txBody>
      </p:sp>
      <p:sp>
        <p:nvSpPr>
          <p:cNvPr id="17" name="Content Placeholder 2">
            <a:extLst>
              <a:ext uri="{FF2B5EF4-FFF2-40B4-BE49-F238E27FC236}">
                <a16:creationId xmlns:a16="http://schemas.microsoft.com/office/drawing/2014/main" id="{937F0E36-454B-48EC-B945-DE5A2634F3C6}"/>
              </a:ext>
            </a:extLst>
          </p:cNvPr>
          <p:cNvSpPr txBox="1">
            <a:spLocks/>
          </p:cNvSpPr>
          <p:nvPr/>
        </p:nvSpPr>
        <p:spPr>
          <a:xfrm>
            <a:off x="8597102" y="6419513"/>
            <a:ext cx="2362206" cy="6825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00B050"/>
                </a:solidFill>
                <a:latin typeface="ITC Avant Garde Pro Bk"/>
              </a:rPr>
              <a:t>EUI: 18 </a:t>
            </a:r>
            <a:r>
              <a:rPr lang="en-US" sz="1800" b="1" dirty="0">
                <a:solidFill>
                  <a:srgbClr val="00B050"/>
                </a:solidFill>
                <a:latin typeface="ITC Avant Garde Pro Bk"/>
              </a:rPr>
              <a:t>kBTU/SF/Yr</a:t>
            </a:r>
            <a:endParaRPr lang="en-US" b="1" dirty="0">
              <a:solidFill>
                <a:srgbClr val="00B050"/>
              </a:solidFill>
            </a:endParaRPr>
          </a:p>
        </p:txBody>
      </p:sp>
    </p:spTree>
    <p:extLst>
      <p:ext uri="{BB962C8B-B14F-4D97-AF65-F5344CB8AC3E}">
        <p14:creationId xmlns:p14="http://schemas.microsoft.com/office/powerpoint/2010/main" val="361335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20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up)">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heel(1)">
                                      <p:cBhvr>
                                        <p:cTn id="30" dur="20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 calcmode="lin" valueType="num">
                                      <p:cBhvr>
                                        <p:cTn id="50" dur="500" fill="hold"/>
                                        <p:tgtEl>
                                          <p:spTgt spid="26"/>
                                        </p:tgtEl>
                                        <p:attrNameLst>
                                          <p:attrName>ppt_w</p:attrName>
                                        </p:attrNameLst>
                                      </p:cBhvr>
                                      <p:tavLst>
                                        <p:tav tm="0">
                                          <p:val>
                                            <p:fltVal val="0"/>
                                          </p:val>
                                        </p:tav>
                                        <p:tav tm="100000">
                                          <p:val>
                                            <p:strVal val="#ppt_w"/>
                                          </p:val>
                                        </p:tav>
                                      </p:tavLst>
                                    </p:anim>
                                    <p:anim calcmode="lin" valueType="num">
                                      <p:cBhvr>
                                        <p:cTn id="51" dur="500" fill="hold"/>
                                        <p:tgtEl>
                                          <p:spTgt spid="26"/>
                                        </p:tgtEl>
                                        <p:attrNameLst>
                                          <p:attrName>ppt_h</p:attrName>
                                        </p:attrNameLst>
                                      </p:cBhvr>
                                      <p:tavLst>
                                        <p:tav tm="0">
                                          <p:val>
                                            <p:fltVal val="0"/>
                                          </p:val>
                                        </p:tav>
                                        <p:tav tm="100000">
                                          <p:val>
                                            <p:strVal val="#ppt_h"/>
                                          </p:val>
                                        </p:tav>
                                      </p:tavLst>
                                    </p:anim>
                                    <p:animEffect transition="in" filter="fade">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0" grpId="0"/>
      <p:bldGraphic spid="14" grpId="0">
        <p:bldAsOne/>
      </p:bldGraphic>
      <p:bldP spid="26" grpId="0"/>
      <p:bldP spid="27" grpId="0"/>
      <p:bldP spid="15"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289E8AF1-AA0E-41DB-B9D5-34DF8052CEF8}"/>
              </a:ext>
            </a:extLst>
          </p:cNvPr>
          <p:cNvSpPr/>
          <p:nvPr/>
        </p:nvSpPr>
        <p:spPr>
          <a:xfrm flipH="1">
            <a:off x="-2" y="787400"/>
            <a:ext cx="2047877" cy="450850"/>
          </a:xfrm>
          <a:prstGeom prst="rect">
            <a:avLst/>
          </a:prstGeom>
          <a:solidFill>
            <a:srgbClr val="417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3763B11-0800-4274-AB38-33E77D8DFA5F}"/>
              </a:ext>
            </a:extLst>
          </p:cNvPr>
          <p:cNvSpPr>
            <a:spLocks noGrp="1"/>
          </p:cNvSpPr>
          <p:nvPr>
            <p:ph type="title"/>
          </p:nvPr>
        </p:nvSpPr>
        <p:spPr/>
        <p:txBody>
          <a:bodyPr>
            <a:normAutofit/>
          </a:bodyPr>
          <a:lstStyle/>
          <a:p>
            <a:r>
              <a:rPr lang="en-US" sz="3200" dirty="0">
                <a:solidFill>
                  <a:schemeClr val="bg1">
                    <a:lumMod val="95000"/>
                  </a:schemeClr>
                </a:solidFill>
                <a:latin typeface="Aharoni" panose="02010803020104030203" pitchFamily="2" charset="-79"/>
                <a:cs typeface="Aharoni" panose="02010803020104030203" pitchFamily="2" charset="-79"/>
              </a:rPr>
              <a:t>Solar </a:t>
            </a:r>
            <a:r>
              <a:rPr lang="en-US" sz="3200" dirty="0">
                <a:solidFill>
                  <a:schemeClr val="bg2">
                    <a:lumMod val="25000"/>
                  </a:schemeClr>
                </a:solidFill>
                <a:latin typeface="Aharoni" panose="02010803020104030203" pitchFamily="2" charset="-79"/>
                <a:cs typeface="Aharoni" panose="02010803020104030203" pitchFamily="2" charset="-79"/>
              </a:rPr>
              <a:t>Energy </a:t>
            </a:r>
            <a:endParaRPr lang="en-US" sz="3200" dirty="0">
              <a:solidFill>
                <a:schemeClr val="tx1">
                  <a:lumMod val="85000"/>
                  <a:lumOff val="15000"/>
                </a:schemeClr>
              </a:solidFill>
              <a:latin typeface="Aharoni" panose="02010803020104030203" pitchFamily="2" charset="-79"/>
              <a:cs typeface="Aharoni" panose="02010803020104030203" pitchFamily="2" charset="-79"/>
            </a:endParaRPr>
          </a:p>
        </p:txBody>
      </p:sp>
      <p:sp>
        <p:nvSpPr>
          <p:cNvPr id="3" name="Slide Number Placeholder 2">
            <a:extLst>
              <a:ext uri="{FF2B5EF4-FFF2-40B4-BE49-F238E27FC236}">
                <a16:creationId xmlns:a16="http://schemas.microsoft.com/office/drawing/2014/main" id="{A5476D78-028B-401E-B123-17426945E8FE}"/>
              </a:ext>
            </a:extLst>
          </p:cNvPr>
          <p:cNvSpPr>
            <a:spLocks noGrp="1"/>
          </p:cNvSpPr>
          <p:nvPr>
            <p:ph type="sldNum" sz="quarter" idx="12"/>
          </p:nvPr>
        </p:nvSpPr>
        <p:spPr/>
        <p:txBody>
          <a:bodyPr/>
          <a:lstStyle/>
          <a:p>
            <a:fld id="{92BC0347-EB0D-4354-90DB-E3443D283F0D}" type="slidenum">
              <a:rPr lang="en-US" smtClean="0"/>
              <a:t>22</a:t>
            </a:fld>
            <a:endParaRPr lang="en-US" dirty="0"/>
          </a:p>
        </p:txBody>
      </p:sp>
      <p:sp>
        <p:nvSpPr>
          <p:cNvPr id="8" name="Content Placeholder 2">
            <a:extLst>
              <a:ext uri="{FF2B5EF4-FFF2-40B4-BE49-F238E27FC236}">
                <a16:creationId xmlns:a16="http://schemas.microsoft.com/office/drawing/2014/main" id="{7EE30D5C-9A48-4B6E-A14A-CE7840842A90}"/>
              </a:ext>
            </a:extLst>
          </p:cNvPr>
          <p:cNvSpPr txBox="1">
            <a:spLocks/>
          </p:cNvSpPr>
          <p:nvPr/>
        </p:nvSpPr>
        <p:spPr>
          <a:xfrm>
            <a:off x="69830" y="1328253"/>
            <a:ext cx="4832370" cy="11236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solidFill>
                  <a:srgbClr val="211D1E"/>
                </a:solidFill>
                <a:latin typeface="ITC Avant Garde Pro Bk"/>
              </a:rPr>
              <a:t>Zero Energy Building envelopes are extremely energy efficient, but the residual electrical demand must be provided by renewable energy sources such as solar and wind to make the building truly Net-Zero.</a:t>
            </a:r>
            <a:endParaRPr lang="en-US" sz="2400" b="1" dirty="0"/>
          </a:p>
        </p:txBody>
      </p:sp>
      <p:pic>
        <p:nvPicPr>
          <p:cNvPr id="6" name="Picture 5">
            <a:extLst>
              <a:ext uri="{FF2B5EF4-FFF2-40B4-BE49-F238E27FC236}">
                <a16:creationId xmlns:a16="http://schemas.microsoft.com/office/drawing/2014/main" id="{15ADA452-4605-4CC9-BC0A-84923B8ADB09}"/>
              </a:ext>
            </a:extLst>
          </p:cNvPr>
          <p:cNvPicPr>
            <a:picLocks noChangeAspect="1"/>
          </p:cNvPicPr>
          <p:nvPr/>
        </p:nvPicPr>
        <p:blipFill rotWithShape="1">
          <a:blip r:embed="rId3">
            <a:extLst>
              <a:ext uri="{28A0092B-C50C-407E-A947-70E740481C1C}">
                <a14:useLocalDpi xmlns:a14="http://schemas.microsoft.com/office/drawing/2010/main" val="0"/>
              </a:ext>
            </a:extLst>
          </a:blip>
          <a:srcRect l="18367" t="1974" r="22606" b="56665"/>
          <a:stretch/>
        </p:blipFill>
        <p:spPr>
          <a:xfrm>
            <a:off x="6556226" y="-10332"/>
            <a:ext cx="5683535" cy="2654975"/>
          </a:xfrm>
          <a:prstGeom prst="rect">
            <a:avLst/>
          </a:prstGeom>
        </p:spPr>
      </p:pic>
      <p:pic>
        <p:nvPicPr>
          <p:cNvPr id="7" name="Picture 2" descr="4,517 BEST Solar Panel Texture IMAGES, STOCK PHOTOS &amp; VECTORS | Adobe Stock">
            <a:extLst>
              <a:ext uri="{FF2B5EF4-FFF2-40B4-BE49-F238E27FC236}">
                <a16:creationId xmlns:a16="http://schemas.microsoft.com/office/drawing/2014/main" id="{98B59A96-B5A5-46AA-93E4-BCFAA857301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flipV="1">
            <a:off x="7631762" y="784864"/>
            <a:ext cx="359713" cy="1837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4,517 BEST Solar Panel Texture IMAGES, STOCK PHOTOS &amp; VECTORS | Adobe Stock">
            <a:extLst>
              <a:ext uri="{FF2B5EF4-FFF2-40B4-BE49-F238E27FC236}">
                <a16:creationId xmlns:a16="http://schemas.microsoft.com/office/drawing/2014/main" id="{5FADEEF5-8838-4020-A9E9-6BD967FD841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flipV="1">
            <a:off x="7631762" y="1032839"/>
            <a:ext cx="359713" cy="1837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4,517 BEST Solar Panel Texture IMAGES, STOCK PHOTOS &amp; VECTORS | Adobe Stock">
            <a:extLst>
              <a:ext uri="{FF2B5EF4-FFF2-40B4-BE49-F238E27FC236}">
                <a16:creationId xmlns:a16="http://schemas.microsoft.com/office/drawing/2014/main" id="{95C9EDFE-BCD4-4AFB-90A3-420F1D8B643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flipV="1">
            <a:off x="8071567" y="784864"/>
            <a:ext cx="359713" cy="18373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4,517 BEST Solar Panel Texture IMAGES, STOCK PHOTOS &amp; VECTORS | Adobe Stock">
            <a:extLst>
              <a:ext uri="{FF2B5EF4-FFF2-40B4-BE49-F238E27FC236}">
                <a16:creationId xmlns:a16="http://schemas.microsoft.com/office/drawing/2014/main" id="{4133CA81-D79D-48B5-904B-C4091CB4C67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flipV="1">
            <a:off x="8071567" y="1032839"/>
            <a:ext cx="359713" cy="1837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4,517 BEST Solar Panel Texture IMAGES, STOCK PHOTOS &amp; VECTORS | Adobe Stock">
            <a:extLst>
              <a:ext uri="{FF2B5EF4-FFF2-40B4-BE49-F238E27FC236}">
                <a16:creationId xmlns:a16="http://schemas.microsoft.com/office/drawing/2014/main" id="{41A7EA94-1866-45BD-9531-48FDBF8A2CC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flipV="1">
            <a:off x="8501847" y="784864"/>
            <a:ext cx="359713" cy="18373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4,517 BEST Solar Panel Texture IMAGES, STOCK PHOTOS &amp; VECTORS | Adobe Stock">
            <a:extLst>
              <a:ext uri="{FF2B5EF4-FFF2-40B4-BE49-F238E27FC236}">
                <a16:creationId xmlns:a16="http://schemas.microsoft.com/office/drawing/2014/main" id="{58D9E101-91D2-4AEE-BD22-A1A8CF6F71F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flipV="1">
            <a:off x="8501847" y="1032839"/>
            <a:ext cx="359713" cy="18373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4,517 BEST Solar Panel Texture IMAGES, STOCK PHOTOS &amp; VECTORS | Adobe Stock">
            <a:extLst>
              <a:ext uri="{FF2B5EF4-FFF2-40B4-BE49-F238E27FC236}">
                <a16:creationId xmlns:a16="http://schemas.microsoft.com/office/drawing/2014/main" id="{E5A6CB86-25C9-4EC3-AB40-596C04141DA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flipV="1">
            <a:off x="10229522" y="635039"/>
            <a:ext cx="359713" cy="18373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4,517 BEST Solar Panel Texture IMAGES, STOCK PHOTOS &amp; VECTORS | Adobe Stock">
            <a:extLst>
              <a:ext uri="{FF2B5EF4-FFF2-40B4-BE49-F238E27FC236}">
                <a16:creationId xmlns:a16="http://schemas.microsoft.com/office/drawing/2014/main" id="{80A126C5-2050-4535-B3D8-60736B9FB28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flipV="1">
            <a:off x="10229522" y="883014"/>
            <a:ext cx="359713" cy="18373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4,517 BEST Solar Panel Texture IMAGES, STOCK PHOTOS &amp; VECTORS | Adobe Stock">
            <a:extLst>
              <a:ext uri="{FF2B5EF4-FFF2-40B4-BE49-F238E27FC236}">
                <a16:creationId xmlns:a16="http://schemas.microsoft.com/office/drawing/2014/main" id="{AC40EAA7-69BE-4012-9962-A58F6DC4E1D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flipV="1">
            <a:off x="10659802" y="635039"/>
            <a:ext cx="359713" cy="18373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4,517 BEST Solar Panel Texture IMAGES, STOCK PHOTOS &amp; VECTORS | Adobe Stock">
            <a:extLst>
              <a:ext uri="{FF2B5EF4-FFF2-40B4-BE49-F238E27FC236}">
                <a16:creationId xmlns:a16="http://schemas.microsoft.com/office/drawing/2014/main" id="{3424645C-7B8D-4B48-AF9B-5D6F59C9248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flipV="1">
            <a:off x="10659802" y="883014"/>
            <a:ext cx="359713" cy="18373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4,517 BEST Solar Panel Texture IMAGES, STOCK PHOTOS &amp; VECTORS | Adobe Stock">
            <a:extLst>
              <a:ext uri="{FF2B5EF4-FFF2-40B4-BE49-F238E27FC236}">
                <a16:creationId xmlns:a16="http://schemas.microsoft.com/office/drawing/2014/main" id="{D89F1CD6-F554-4B1A-9E3A-E811A4A20C2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flipV="1">
            <a:off x="11104303" y="635039"/>
            <a:ext cx="359713" cy="18373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4,517 BEST Solar Panel Texture IMAGES, STOCK PHOTOS &amp; VECTORS | Adobe Stock">
            <a:extLst>
              <a:ext uri="{FF2B5EF4-FFF2-40B4-BE49-F238E27FC236}">
                <a16:creationId xmlns:a16="http://schemas.microsoft.com/office/drawing/2014/main" id="{84B76007-EFC1-4F2D-AF17-AA8AE584A1A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flipV="1">
            <a:off x="11104303" y="883014"/>
            <a:ext cx="359713" cy="18373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7CAE52F0-875E-4B3F-BD99-A2F53D13A9D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2543"/>
          <a:stretch/>
        </p:blipFill>
        <p:spPr bwMode="auto">
          <a:xfrm>
            <a:off x="7873194" y="3122336"/>
            <a:ext cx="4172287" cy="2725813"/>
          </a:xfrm>
          <a:prstGeom prst="rect">
            <a:avLst/>
          </a:prstGeom>
          <a:noFill/>
          <a:extLst>
            <a:ext uri="{909E8E84-426E-40DD-AFC4-6F175D3DCCD1}">
              <a14:hiddenFill xmlns:a14="http://schemas.microsoft.com/office/drawing/2010/main">
                <a:solidFill>
                  <a:srgbClr val="FFFFFF"/>
                </a:solidFill>
              </a14:hiddenFill>
            </a:ext>
          </a:extLst>
        </p:spPr>
      </p:pic>
      <p:sp>
        <p:nvSpPr>
          <p:cNvPr id="25" name="Content Placeholder 2">
            <a:extLst>
              <a:ext uri="{FF2B5EF4-FFF2-40B4-BE49-F238E27FC236}">
                <a16:creationId xmlns:a16="http://schemas.microsoft.com/office/drawing/2014/main" id="{586804C8-7BCD-480F-92B1-5178DB1ED0AE}"/>
              </a:ext>
            </a:extLst>
          </p:cNvPr>
          <p:cNvSpPr txBox="1">
            <a:spLocks/>
          </p:cNvSpPr>
          <p:nvPr/>
        </p:nvSpPr>
        <p:spPr>
          <a:xfrm>
            <a:off x="9609158" y="6092917"/>
            <a:ext cx="1664703" cy="236641"/>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00" dirty="0">
                <a:solidFill>
                  <a:schemeClr val="bg1">
                    <a:lumMod val="85000"/>
                  </a:schemeClr>
                </a:solidFill>
              </a:rPr>
              <a:t>Source: Vivint Solar, Unsplash.com</a:t>
            </a:r>
          </a:p>
        </p:txBody>
      </p:sp>
      <p:pic>
        <p:nvPicPr>
          <p:cNvPr id="5" name="Picture 4">
            <a:extLst>
              <a:ext uri="{FF2B5EF4-FFF2-40B4-BE49-F238E27FC236}">
                <a16:creationId xmlns:a16="http://schemas.microsoft.com/office/drawing/2014/main" id="{7777E389-1DA2-4AA8-B847-60CDBC0D21A3}"/>
              </a:ext>
            </a:extLst>
          </p:cNvPr>
          <p:cNvPicPr>
            <a:picLocks noChangeAspect="1"/>
          </p:cNvPicPr>
          <p:nvPr/>
        </p:nvPicPr>
        <p:blipFill>
          <a:blip r:embed="rId7"/>
          <a:stretch>
            <a:fillRect/>
          </a:stretch>
        </p:blipFill>
        <p:spPr>
          <a:xfrm>
            <a:off x="146519" y="2286001"/>
            <a:ext cx="2888410" cy="2397127"/>
          </a:xfrm>
          <a:prstGeom prst="rect">
            <a:avLst/>
          </a:prstGeom>
        </p:spPr>
      </p:pic>
      <p:sp>
        <p:nvSpPr>
          <p:cNvPr id="28" name="Content Placeholder 2">
            <a:extLst>
              <a:ext uri="{FF2B5EF4-FFF2-40B4-BE49-F238E27FC236}">
                <a16:creationId xmlns:a16="http://schemas.microsoft.com/office/drawing/2014/main" id="{28C6889A-341F-45D3-9395-96D928EB708D}"/>
              </a:ext>
            </a:extLst>
          </p:cNvPr>
          <p:cNvSpPr txBox="1">
            <a:spLocks/>
          </p:cNvSpPr>
          <p:nvPr/>
        </p:nvSpPr>
        <p:spPr>
          <a:xfrm>
            <a:off x="69830" y="4683128"/>
            <a:ext cx="4172287" cy="217487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rgbClr val="211D1E"/>
                </a:solidFill>
                <a:latin typeface="ITC Avant Garde Pro Bk"/>
              </a:rPr>
              <a:t>Note: Number of solar panels is dependent on the size and the capacity of each panel </a:t>
            </a:r>
          </a:p>
          <a:p>
            <a:pPr marL="0" indent="0">
              <a:buNone/>
            </a:pPr>
            <a:r>
              <a:rPr lang="en-US" sz="1400" b="1" dirty="0">
                <a:solidFill>
                  <a:srgbClr val="211D1E"/>
                </a:solidFill>
                <a:latin typeface="ITC Avant Garde Pro Bk"/>
              </a:rPr>
              <a:t>Our Considerations for site demand of </a:t>
            </a:r>
            <a:r>
              <a:rPr lang="en-US" sz="1400" b="1" u="sng" dirty="0">
                <a:solidFill>
                  <a:srgbClr val="211D1E"/>
                </a:solidFill>
                <a:latin typeface="ITC Avant Garde Pro Bk"/>
              </a:rPr>
              <a:t>2,196 kWh </a:t>
            </a:r>
            <a:r>
              <a:rPr lang="en-US" sz="1400" b="1" dirty="0">
                <a:solidFill>
                  <a:srgbClr val="211D1E"/>
                </a:solidFill>
                <a:latin typeface="ITC Avant Garde Pro Bk"/>
              </a:rPr>
              <a:t>per year:</a:t>
            </a:r>
          </a:p>
          <a:p>
            <a:pPr marL="0" indent="0">
              <a:buNone/>
            </a:pPr>
            <a:r>
              <a:rPr lang="en-US" sz="1400" b="1" dirty="0">
                <a:solidFill>
                  <a:srgbClr val="211D1E"/>
                </a:solidFill>
                <a:latin typeface="ITC Avant Garde Pro Bk"/>
              </a:rPr>
              <a:t>Size: 5’ X 3’= 15 SF each </a:t>
            </a:r>
            <a:br>
              <a:rPr lang="en-US" sz="1400" b="1" dirty="0">
                <a:solidFill>
                  <a:srgbClr val="211D1E"/>
                </a:solidFill>
                <a:latin typeface="ITC Avant Garde Pro Bk"/>
              </a:rPr>
            </a:br>
            <a:r>
              <a:rPr lang="en-US" sz="1400" b="1" dirty="0">
                <a:solidFill>
                  <a:srgbClr val="211D1E"/>
                </a:solidFill>
                <a:latin typeface="ITC Avant Garde Pro Bk"/>
              </a:rPr>
              <a:t>Capacity: 280 Watts</a:t>
            </a:r>
          </a:p>
          <a:p>
            <a:pPr marL="0" indent="0">
              <a:buNone/>
            </a:pPr>
            <a:r>
              <a:rPr lang="en-US" sz="1400" b="1" dirty="0">
                <a:solidFill>
                  <a:srgbClr val="211D1E"/>
                </a:solidFill>
                <a:latin typeface="ITC Avant Garde Pro Bk"/>
              </a:rPr>
              <a:t>Renewable Energy generation on site: </a:t>
            </a:r>
            <a:r>
              <a:rPr lang="en-US" sz="1400" b="1" u="sng" dirty="0">
                <a:solidFill>
                  <a:srgbClr val="211D1E"/>
                </a:solidFill>
                <a:latin typeface="ITC Avant Garde Pro Bk"/>
              </a:rPr>
              <a:t>2,269 kWh </a:t>
            </a:r>
            <a:r>
              <a:rPr lang="en-US" sz="1400" b="1" dirty="0">
                <a:solidFill>
                  <a:srgbClr val="211D1E"/>
                </a:solidFill>
                <a:latin typeface="ITC Avant Garde Pro Bk"/>
              </a:rPr>
              <a:t>per year </a:t>
            </a:r>
            <a:br>
              <a:rPr lang="en-US" sz="1400" b="1" dirty="0">
                <a:solidFill>
                  <a:srgbClr val="211D1E"/>
                </a:solidFill>
                <a:latin typeface="ITC Avant Garde Pro Bk"/>
              </a:rPr>
            </a:br>
            <a:r>
              <a:rPr lang="en-US" sz="1400" b="1" dirty="0">
                <a:solidFill>
                  <a:srgbClr val="211D1E"/>
                </a:solidFill>
                <a:latin typeface="ITC Avant Garde Pro Bk"/>
              </a:rPr>
              <a:t>number of panels: 6 panels </a:t>
            </a:r>
          </a:p>
        </p:txBody>
      </p:sp>
      <p:sp>
        <p:nvSpPr>
          <p:cNvPr id="29" name="Rectangle: Rounded Corners 28">
            <a:extLst>
              <a:ext uri="{FF2B5EF4-FFF2-40B4-BE49-F238E27FC236}">
                <a16:creationId xmlns:a16="http://schemas.microsoft.com/office/drawing/2014/main" id="{D67B1E18-2BCC-451F-8567-5C6F2A87F9DD}"/>
              </a:ext>
            </a:extLst>
          </p:cNvPr>
          <p:cNvSpPr/>
          <p:nvPr/>
        </p:nvSpPr>
        <p:spPr>
          <a:xfrm>
            <a:off x="2068134" y="3972243"/>
            <a:ext cx="968566" cy="500434"/>
          </a:xfrm>
          <a:prstGeom prst="roundRect">
            <a:avLst/>
          </a:prstGeom>
          <a:noFill/>
          <a:ln w="127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7" name="Chart 36">
            <a:extLst>
              <a:ext uri="{FF2B5EF4-FFF2-40B4-BE49-F238E27FC236}">
                <a16:creationId xmlns:a16="http://schemas.microsoft.com/office/drawing/2014/main" id="{1ACE09FE-74DE-42A9-A9BC-D1762B1895E1}"/>
              </a:ext>
            </a:extLst>
          </p:cNvPr>
          <p:cNvGraphicFramePr/>
          <p:nvPr>
            <p:extLst>
              <p:ext uri="{D42A27DB-BD31-4B8C-83A1-F6EECF244321}">
                <p14:modId xmlns:p14="http://schemas.microsoft.com/office/powerpoint/2010/main" val="2137589396"/>
              </p:ext>
            </p:extLst>
          </p:nvPr>
        </p:nvGraphicFramePr>
        <p:xfrm>
          <a:off x="2905268" y="2333626"/>
          <a:ext cx="5819632" cy="3109228"/>
        </p:xfrm>
        <a:graphic>
          <a:graphicData uri="http://schemas.openxmlformats.org/drawingml/2006/chart">
            <c:chart xmlns:c="http://schemas.openxmlformats.org/drawingml/2006/chart" xmlns:r="http://schemas.openxmlformats.org/officeDocument/2006/relationships" r:id="rId8"/>
          </a:graphicData>
        </a:graphic>
      </p:graphicFrame>
      <p:sp>
        <p:nvSpPr>
          <p:cNvPr id="38" name="Content Placeholder 2">
            <a:extLst>
              <a:ext uri="{FF2B5EF4-FFF2-40B4-BE49-F238E27FC236}">
                <a16:creationId xmlns:a16="http://schemas.microsoft.com/office/drawing/2014/main" id="{1CE4A83A-750C-4098-B613-ED74866CE1CE}"/>
              </a:ext>
            </a:extLst>
          </p:cNvPr>
          <p:cNvSpPr txBox="1">
            <a:spLocks/>
          </p:cNvSpPr>
          <p:nvPr/>
        </p:nvSpPr>
        <p:spPr>
          <a:xfrm>
            <a:off x="5184506" y="3645227"/>
            <a:ext cx="1371721" cy="885256"/>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b="1" dirty="0">
                <a:solidFill>
                  <a:schemeClr val="tx1">
                    <a:lumMod val="65000"/>
                    <a:lumOff val="35000"/>
                  </a:schemeClr>
                </a:solidFill>
                <a:latin typeface="ITC Avant Garde Pro Bk"/>
              </a:rPr>
              <a:t>100%</a:t>
            </a:r>
            <a:endParaRPr lang="en-US" sz="6600" b="1" dirty="0">
              <a:solidFill>
                <a:schemeClr val="tx1">
                  <a:lumMod val="65000"/>
                  <a:lumOff val="35000"/>
                </a:schemeClr>
              </a:solidFill>
            </a:endParaRPr>
          </a:p>
        </p:txBody>
      </p:sp>
      <p:sp>
        <p:nvSpPr>
          <p:cNvPr id="39" name="Content Placeholder 2">
            <a:extLst>
              <a:ext uri="{FF2B5EF4-FFF2-40B4-BE49-F238E27FC236}">
                <a16:creationId xmlns:a16="http://schemas.microsoft.com/office/drawing/2014/main" id="{BBF0D924-D1E9-40BF-AB5E-73300095C92D}"/>
              </a:ext>
            </a:extLst>
          </p:cNvPr>
          <p:cNvSpPr txBox="1">
            <a:spLocks/>
          </p:cNvSpPr>
          <p:nvPr/>
        </p:nvSpPr>
        <p:spPr>
          <a:xfrm>
            <a:off x="4437041" y="5402351"/>
            <a:ext cx="3160897" cy="11365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11D1E"/>
                </a:solidFill>
                <a:latin typeface="ITC Avant Garde Pro Bk"/>
              </a:rPr>
              <a:t>100% reduction of usage of non renewable energy by adding solar panels</a:t>
            </a:r>
            <a:endParaRPr lang="en-US" b="1" dirty="0"/>
          </a:p>
        </p:txBody>
      </p:sp>
    </p:spTree>
    <p:extLst>
      <p:ext uri="{BB962C8B-B14F-4D97-AF65-F5344CB8AC3E}">
        <p14:creationId xmlns:p14="http://schemas.microsoft.com/office/powerpoint/2010/main" val="361522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nimClr clrSpc="rgb" dir="cw">
                                      <p:cBhvr override="childStyle">
                                        <p:cTn dur="1" fill="hold" display="0" masterRel="nextClick" afterEffect="1"/>
                                        <p:tgtEl>
                                          <p:spTgt spid="8"/>
                                        </p:tgtEl>
                                        <p:attrNameLst>
                                          <p:attrName>ppt_c</p:attrName>
                                        </p:attrNameLst>
                                      </p:cBhvr>
                                      <p:to>
                                        <a:schemeClr val="bg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0-#ppt_h/2"/>
                                          </p:val>
                                        </p:tav>
                                        <p:tav tm="100000">
                                          <p:val>
                                            <p:strVal val="#ppt_y"/>
                                          </p:val>
                                        </p:tav>
                                      </p:tavLst>
                                    </p:anim>
                                  </p:childTnLst>
                                </p:cTn>
                              </p:par>
                              <p:par>
                                <p:cTn id="39" presetID="2" presetClass="entr" presetSubtype="1"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ppt_x"/>
                                          </p:val>
                                        </p:tav>
                                        <p:tav tm="100000">
                                          <p:val>
                                            <p:strVal val="#ppt_x"/>
                                          </p:val>
                                        </p:tav>
                                      </p:tavLst>
                                    </p:anim>
                                    <p:anim calcmode="lin" valueType="num">
                                      <p:cBhvr additive="base">
                                        <p:cTn id="42" dur="50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par>
                                <p:cTn id="47" presetID="2" presetClass="entr" presetSubtype="1"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0-#ppt_h/2"/>
                                          </p:val>
                                        </p:tav>
                                        <p:tav tm="100000">
                                          <p:val>
                                            <p:strVal val="#ppt_y"/>
                                          </p:val>
                                        </p:tav>
                                      </p:tavLst>
                                    </p:anim>
                                  </p:childTnLst>
                                </p:cTn>
                              </p:par>
                              <p:par>
                                <p:cTn id="51" presetID="2" presetClass="entr" presetSubtype="1"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500" fill="hold"/>
                                        <p:tgtEl>
                                          <p:spTgt spid="21"/>
                                        </p:tgtEl>
                                        <p:attrNameLst>
                                          <p:attrName>ppt_x</p:attrName>
                                        </p:attrNameLst>
                                      </p:cBhvr>
                                      <p:tavLst>
                                        <p:tav tm="0">
                                          <p:val>
                                            <p:strVal val="#ppt_x"/>
                                          </p:val>
                                        </p:tav>
                                        <p:tav tm="100000">
                                          <p:val>
                                            <p:strVal val="#ppt_x"/>
                                          </p:val>
                                        </p:tav>
                                      </p:tavLst>
                                    </p:anim>
                                    <p:anim calcmode="lin" valueType="num">
                                      <p:cBhvr additive="base">
                                        <p:cTn id="54" dur="500" fill="hold"/>
                                        <p:tgtEl>
                                          <p:spTgt spid="21"/>
                                        </p:tgtEl>
                                        <p:attrNameLst>
                                          <p:attrName>ppt_y</p:attrName>
                                        </p:attrNameLst>
                                      </p:cBhvr>
                                      <p:tavLst>
                                        <p:tav tm="0">
                                          <p:val>
                                            <p:strVal val="0-#ppt_h/2"/>
                                          </p:val>
                                        </p:tav>
                                        <p:tav tm="100000">
                                          <p:val>
                                            <p:strVal val="#ppt_y"/>
                                          </p:val>
                                        </p:tav>
                                      </p:tavLst>
                                    </p:anim>
                                  </p:childTnLst>
                                </p:cTn>
                              </p:par>
                              <p:par>
                                <p:cTn id="55" presetID="2" presetClass="entr" presetSubtype="1"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additive="base">
                                        <p:cTn id="57" dur="500" fill="hold"/>
                                        <p:tgtEl>
                                          <p:spTgt spid="22"/>
                                        </p:tgtEl>
                                        <p:attrNameLst>
                                          <p:attrName>ppt_x</p:attrName>
                                        </p:attrNameLst>
                                      </p:cBhvr>
                                      <p:tavLst>
                                        <p:tav tm="0">
                                          <p:val>
                                            <p:strVal val="#ppt_x"/>
                                          </p:val>
                                        </p:tav>
                                        <p:tav tm="100000">
                                          <p:val>
                                            <p:strVal val="#ppt_x"/>
                                          </p:val>
                                        </p:tav>
                                      </p:tavLst>
                                    </p:anim>
                                    <p:anim calcmode="lin" valueType="num">
                                      <p:cBhvr additive="base">
                                        <p:cTn id="58" dur="500" fill="hold"/>
                                        <p:tgtEl>
                                          <p:spTgt spid="22"/>
                                        </p:tgtEl>
                                        <p:attrNameLst>
                                          <p:attrName>ppt_y</p:attrName>
                                        </p:attrNameLst>
                                      </p:cBhvr>
                                      <p:tavLst>
                                        <p:tav tm="0">
                                          <p:val>
                                            <p:strVal val="0-#ppt_h/2"/>
                                          </p:val>
                                        </p:tav>
                                        <p:tav tm="100000">
                                          <p:val>
                                            <p:strVal val="#ppt_y"/>
                                          </p:val>
                                        </p:tav>
                                      </p:tavLst>
                                    </p:anim>
                                  </p:childTnLst>
                                </p:cTn>
                              </p:par>
                              <p:par>
                                <p:cTn id="59" presetID="2" presetClass="entr" presetSubtype="1" fill="hold" nodeType="with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500" fill="hold"/>
                                        <p:tgtEl>
                                          <p:spTgt spid="23"/>
                                        </p:tgtEl>
                                        <p:attrNameLst>
                                          <p:attrName>ppt_x</p:attrName>
                                        </p:attrNameLst>
                                      </p:cBhvr>
                                      <p:tavLst>
                                        <p:tav tm="0">
                                          <p:val>
                                            <p:strVal val="#ppt_x"/>
                                          </p:val>
                                        </p:tav>
                                        <p:tav tm="100000">
                                          <p:val>
                                            <p:strVal val="#ppt_x"/>
                                          </p:val>
                                        </p:tav>
                                      </p:tavLst>
                                    </p:anim>
                                    <p:anim calcmode="lin" valueType="num">
                                      <p:cBhvr additive="base">
                                        <p:cTn id="62"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fade">
                                      <p:cBhvr>
                                        <p:cTn id="67" dur="500"/>
                                        <p:tgtEl>
                                          <p:spTgt spid="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500"/>
                                        <p:tgtEl>
                                          <p:spTgt spid="2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fade">
                                      <p:cBhvr>
                                        <p:cTn id="77" dur="500"/>
                                        <p:tgtEl>
                                          <p:spTgt spid="28"/>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37"/>
                                        </p:tgtEl>
                                        <p:attrNameLst>
                                          <p:attrName>style.visibility</p:attrName>
                                        </p:attrNameLst>
                                      </p:cBhvr>
                                      <p:to>
                                        <p:strVal val="visible"/>
                                      </p:to>
                                    </p:set>
                                    <p:anim calcmode="lin" valueType="num">
                                      <p:cBhvr>
                                        <p:cTn id="82" dur="500" fill="hold"/>
                                        <p:tgtEl>
                                          <p:spTgt spid="37"/>
                                        </p:tgtEl>
                                        <p:attrNameLst>
                                          <p:attrName>ppt_w</p:attrName>
                                        </p:attrNameLst>
                                      </p:cBhvr>
                                      <p:tavLst>
                                        <p:tav tm="0">
                                          <p:val>
                                            <p:fltVal val="0"/>
                                          </p:val>
                                        </p:tav>
                                        <p:tav tm="100000">
                                          <p:val>
                                            <p:strVal val="#ppt_w"/>
                                          </p:val>
                                        </p:tav>
                                      </p:tavLst>
                                    </p:anim>
                                    <p:anim calcmode="lin" valueType="num">
                                      <p:cBhvr>
                                        <p:cTn id="83" dur="500" fill="hold"/>
                                        <p:tgtEl>
                                          <p:spTgt spid="37"/>
                                        </p:tgtEl>
                                        <p:attrNameLst>
                                          <p:attrName>ppt_h</p:attrName>
                                        </p:attrNameLst>
                                      </p:cBhvr>
                                      <p:tavLst>
                                        <p:tav tm="0">
                                          <p:val>
                                            <p:fltVal val="0"/>
                                          </p:val>
                                        </p:tav>
                                        <p:tav tm="100000">
                                          <p:val>
                                            <p:strVal val="#ppt_h"/>
                                          </p:val>
                                        </p:tav>
                                      </p:tavLst>
                                    </p:anim>
                                    <p:animEffect transition="in" filter="fade">
                                      <p:cBhvr>
                                        <p:cTn id="84" dur="500"/>
                                        <p:tgtEl>
                                          <p:spTgt spid="37"/>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38"/>
                                        </p:tgtEl>
                                        <p:attrNameLst>
                                          <p:attrName>style.visibility</p:attrName>
                                        </p:attrNameLst>
                                      </p:cBhvr>
                                      <p:to>
                                        <p:strVal val="visible"/>
                                      </p:to>
                                    </p:set>
                                    <p:anim calcmode="lin" valueType="num">
                                      <p:cBhvr>
                                        <p:cTn id="87" dur="500" fill="hold"/>
                                        <p:tgtEl>
                                          <p:spTgt spid="38"/>
                                        </p:tgtEl>
                                        <p:attrNameLst>
                                          <p:attrName>ppt_w</p:attrName>
                                        </p:attrNameLst>
                                      </p:cBhvr>
                                      <p:tavLst>
                                        <p:tav tm="0">
                                          <p:val>
                                            <p:fltVal val="0"/>
                                          </p:val>
                                        </p:tav>
                                        <p:tav tm="100000">
                                          <p:val>
                                            <p:strVal val="#ppt_w"/>
                                          </p:val>
                                        </p:tav>
                                      </p:tavLst>
                                    </p:anim>
                                    <p:anim calcmode="lin" valueType="num">
                                      <p:cBhvr>
                                        <p:cTn id="88" dur="500" fill="hold"/>
                                        <p:tgtEl>
                                          <p:spTgt spid="38"/>
                                        </p:tgtEl>
                                        <p:attrNameLst>
                                          <p:attrName>ppt_h</p:attrName>
                                        </p:attrNameLst>
                                      </p:cBhvr>
                                      <p:tavLst>
                                        <p:tav tm="0">
                                          <p:val>
                                            <p:fltVal val="0"/>
                                          </p:val>
                                        </p:tav>
                                        <p:tav tm="100000">
                                          <p:val>
                                            <p:strVal val="#ppt_h"/>
                                          </p:val>
                                        </p:tav>
                                      </p:tavLst>
                                    </p:anim>
                                    <p:animEffect transition="in" filter="fade">
                                      <p:cBhvr>
                                        <p:cTn id="89" dur="500"/>
                                        <p:tgtEl>
                                          <p:spTgt spid="38"/>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39"/>
                                        </p:tgtEl>
                                        <p:attrNameLst>
                                          <p:attrName>style.visibility</p:attrName>
                                        </p:attrNameLst>
                                      </p:cBhvr>
                                      <p:to>
                                        <p:strVal val="visible"/>
                                      </p:to>
                                    </p:set>
                                    <p:animEffect transition="in" filter="fade">
                                      <p:cBhvr>
                                        <p:cTn id="94" dur="500"/>
                                        <p:tgtEl>
                                          <p:spTgt spid="39"/>
                                        </p:tgtEl>
                                      </p:cBhvr>
                                    </p:animEffect>
                                  </p:childTnLst>
                                </p:cTn>
                              </p:par>
                              <p:par>
                                <p:cTn id="95" presetID="10" presetClass="entr" presetSubtype="0" fill="hold" nodeType="withEffect">
                                  <p:stCondLst>
                                    <p:cond delay="0"/>
                                  </p:stCondLst>
                                  <p:childTnLst>
                                    <p:set>
                                      <p:cBhvr>
                                        <p:cTn id="96" dur="1" fill="hold">
                                          <p:stCondLst>
                                            <p:cond delay="0"/>
                                          </p:stCondLst>
                                        </p:cTn>
                                        <p:tgtEl>
                                          <p:spTgt spid="6148"/>
                                        </p:tgtEl>
                                        <p:attrNameLst>
                                          <p:attrName>style.visibility</p:attrName>
                                        </p:attrNameLst>
                                      </p:cBhvr>
                                      <p:to>
                                        <p:strVal val="visible"/>
                                      </p:to>
                                    </p:set>
                                    <p:animEffect transition="in" filter="fade">
                                      <p:cBhvr>
                                        <p:cTn id="97"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8" grpId="0"/>
      <p:bldP spid="29" grpId="0" animBg="1"/>
      <p:bldGraphic spid="37" grpId="0">
        <p:bldAsOne/>
      </p:bldGraphic>
      <p:bldP spid="38" grpId="0"/>
      <p:bldP spid="3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355F246D-9680-4FFC-9B78-9E992A2D69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3420" y="0"/>
            <a:ext cx="4748580" cy="6858000"/>
          </a:xfrm>
          <a:prstGeom prst="rect">
            <a:avLst/>
          </a:prstGeom>
        </p:spPr>
      </p:pic>
      <p:sp>
        <p:nvSpPr>
          <p:cNvPr id="31" name="Rectangle 30">
            <a:extLst>
              <a:ext uri="{FF2B5EF4-FFF2-40B4-BE49-F238E27FC236}">
                <a16:creationId xmlns:a16="http://schemas.microsoft.com/office/drawing/2014/main" id="{289E8AF1-AA0E-41DB-B9D5-34DF8052CEF8}"/>
              </a:ext>
            </a:extLst>
          </p:cNvPr>
          <p:cNvSpPr/>
          <p:nvPr/>
        </p:nvSpPr>
        <p:spPr>
          <a:xfrm flipH="1">
            <a:off x="-3" y="787400"/>
            <a:ext cx="1819471" cy="450850"/>
          </a:xfrm>
          <a:prstGeom prst="rect">
            <a:avLst/>
          </a:prstGeom>
          <a:solidFill>
            <a:srgbClr val="417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3763B11-0800-4274-AB38-33E77D8DFA5F}"/>
              </a:ext>
            </a:extLst>
          </p:cNvPr>
          <p:cNvSpPr>
            <a:spLocks noGrp="1"/>
          </p:cNvSpPr>
          <p:nvPr>
            <p:ph type="title"/>
          </p:nvPr>
        </p:nvSpPr>
        <p:spPr/>
        <p:txBody>
          <a:bodyPr>
            <a:normAutofit/>
          </a:bodyPr>
          <a:lstStyle/>
          <a:p>
            <a:r>
              <a:rPr lang="en-US" sz="3200" dirty="0">
                <a:solidFill>
                  <a:schemeClr val="bg1">
                    <a:lumMod val="95000"/>
                  </a:schemeClr>
                </a:solidFill>
                <a:latin typeface="Aharoni" panose="02010803020104030203" pitchFamily="2" charset="-79"/>
                <a:cs typeface="Aharoni" panose="02010803020104030203" pitchFamily="2" charset="-79"/>
              </a:rPr>
              <a:t>Cost </a:t>
            </a:r>
            <a:r>
              <a:rPr lang="en-US" sz="3200" dirty="0">
                <a:solidFill>
                  <a:schemeClr val="bg2">
                    <a:lumMod val="25000"/>
                  </a:schemeClr>
                </a:solidFill>
                <a:latin typeface="Aharoni" panose="02010803020104030203" pitchFamily="2" charset="-79"/>
                <a:cs typeface="Aharoni" panose="02010803020104030203" pitchFamily="2" charset="-79"/>
              </a:rPr>
              <a:t>Estimation  Tool </a:t>
            </a:r>
            <a:endParaRPr lang="en-US" sz="3200" dirty="0">
              <a:solidFill>
                <a:schemeClr val="tx1">
                  <a:lumMod val="85000"/>
                  <a:lumOff val="15000"/>
                </a:schemeClr>
              </a:solidFill>
              <a:latin typeface="Aharoni" panose="02010803020104030203" pitchFamily="2" charset="-79"/>
              <a:cs typeface="Aharoni" panose="02010803020104030203" pitchFamily="2" charset="-79"/>
            </a:endParaRPr>
          </a:p>
        </p:txBody>
      </p:sp>
      <p:sp>
        <p:nvSpPr>
          <p:cNvPr id="3" name="Slide Number Placeholder 2">
            <a:extLst>
              <a:ext uri="{FF2B5EF4-FFF2-40B4-BE49-F238E27FC236}">
                <a16:creationId xmlns:a16="http://schemas.microsoft.com/office/drawing/2014/main" id="{A5476D78-028B-401E-B123-17426945E8FE}"/>
              </a:ext>
            </a:extLst>
          </p:cNvPr>
          <p:cNvSpPr>
            <a:spLocks noGrp="1"/>
          </p:cNvSpPr>
          <p:nvPr>
            <p:ph type="sldNum" sz="quarter" idx="12"/>
          </p:nvPr>
        </p:nvSpPr>
        <p:spPr/>
        <p:txBody>
          <a:bodyPr/>
          <a:lstStyle/>
          <a:p>
            <a:fld id="{92BC0347-EB0D-4354-90DB-E3443D283F0D}" type="slidenum">
              <a:rPr lang="en-US" smtClean="0"/>
              <a:t>23</a:t>
            </a:fld>
            <a:endParaRPr lang="en-US" dirty="0"/>
          </a:p>
        </p:txBody>
      </p:sp>
      <p:sp>
        <p:nvSpPr>
          <p:cNvPr id="29" name="Rectangle: Rounded Corners 28">
            <a:extLst>
              <a:ext uri="{FF2B5EF4-FFF2-40B4-BE49-F238E27FC236}">
                <a16:creationId xmlns:a16="http://schemas.microsoft.com/office/drawing/2014/main" id="{E9E3BE81-EA18-4E90-A38E-AA636F54B5D0}"/>
              </a:ext>
            </a:extLst>
          </p:cNvPr>
          <p:cNvSpPr/>
          <p:nvPr/>
        </p:nvSpPr>
        <p:spPr>
          <a:xfrm>
            <a:off x="4129239" y="1385259"/>
            <a:ext cx="3317388" cy="783056"/>
          </a:xfrm>
          <a:prstGeom prst="round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Rounded Corners 31">
            <a:extLst>
              <a:ext uri="{FF2B5EF4-FFF2-40B4-BE49-F238E27FC236}">
                <a16:creationId xmlns:a16="http://schemas.microsoft.com/office/drawing/2014/main" id="{9F0609CA-C3FC-4C0F-9A0F-E3FA27251F54}"/>
              </a:ext>
            </a:extLst>
          </p:cNvPr>
          <p:cNvSpPr/>
          <p:nvPr/>
        </p:nvSpPr>
        <p:spPr>
          <a:xfrm>
            <a:off x="4129238" y="5573294"/>
            <a:ext cx="3317387" cy="760129"/>
          </a:xfrm>
          <a:prstGeom prst="roundRect">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Rounded Corners 29">
            <a:extLst>
              <a:ext uri="{FF2B5EF4-FFF2-40B4-BE49-F238E27FC236}">
                <a16:creationId xmlns:a16="http://schemas.microsoft.com/office/drawing/2014/main" id="{234EA3BB-FE52-41D3-9195-2B6F3D4C3526}"/>
              </a:ext>
            </a:extLst>
          </p:cNvPr>
          <p:cNvSpPr/>
          <p:nvPr/>
        </p:nvSpPr>
        <p:spPr>
          <a:xfrm>
            <a:off x="9625263" y="9625"/>
            <a:ext cx="2474428" cy="797025"/>
          </a:xfrm>
          <a:prstGeom prst="roundRect">
            <a:avLst/>
          </a:prstGeom>
          <a:noFill/>
          <a:ln w="158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4" name="Straight Arrow Connector 33">
            <a:extLst>
              <a:ext uri="{FF2B5EF4-FFF2-40B4-BE49-F238E27FC236}">
                <a16:creationId xmlns:a16="http://schemas.microsoft.com/office/drawing/2014/main" id="{EC207F56-9FD3-435A-BFEF-64C79DE14E56}"/>
              </a:ext>
            </a:extLst>
          </p:cNvPr>
          <p:cNvCxnSpPr>
            <a:cxnSpLocks/>
          </p:cNvCxnSpPr>
          <p:nvPr/>
        </p:nvCxnSpPr>
        <p:spPr>
          <a:xfrm flipH="1">
            <a:off x="7443420" y="712269"/>
            <a:ext cx="2181844" cy="76480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4EE5030E-DA72-402E-8020-46A0D3B8760E}"/>
              </a:ext>
            </a:extLst>
          </p:cNvPr>
          <p:cNvSpPr/>
          <p:nvPr/>
        </p:nvSpPr>
        <p:spPr>
          <a:xfrm>
            <a:off x="7833997" y="6405719"/>
            <a:ext cx="2474428" cy="398408"/>
          </a:xfrm>
          <a:prstGeom prst="roundRect">
            <a:avLst/>
          </a:prstGeom>
          <a:noFill/>
          <a:ln w="127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1" name="Straight Arrow Connector 40">
            <a:extLst>
              <a:ext uri="{FF2B5EF4-FFF2-40B4-BE49-F238E27FC236}">
                <a16:creationId xmlns:a16="http://schemas.microsoft.com/office/drawing/2014/main" id="{32E323CE-DBCE-4434-9D5E-77DC23EAB936}"/>
              </a:ext>
            </a:extLst>
          </p:cNvPr>
          <p:cNvCxnSpPr>
            <a:cxnSpLocks/>
            <a:stCxn id="40" idx="1"/>
          </p:cNvCxnSpPr>
          <p:nvPr/>
        </p:nvCxnSpPr>
        <p:spPr>
          <a:xfrm flipH="1" flipV="1">
            <a:off x="7443420" y="6333423"/>
            <a:ext cx="390577" cy="2715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47" name="Content Placeholder 24">
            <a:extLst>
              <a:ext uri="{FF2B5EF4-FFF2-40B4-BE49-F238E27FC236}">
                <a16:creationId xmlns:a16="http://schemas.microsoft.com/office/drawing/2014/main" id="{F7B0184E-D94D-4F81-87C1-E01C5B174D2A}"/>
              </a:ext>
            </a:extLst>
          </p:cNvPr>
          <p:cNvGraphicFramePr>
            <a:graphicFrameLocks noGrp="1"/>
          </p:cNvGraphicFramePr>
          <p:nvPr>
            <p:ph idx="1"/>
            <p:extLst>
              <p:ext uri="{D42A27DB-BD31-4B8C-83A1-F6EECF244321}">
                <p14:modId xmlns:p14="http://schemas.microsoft.com/office/powerpoint/2010/main" val="4115317875"/>
              </p:ext>
            </p:extLst>
          </p:nvPr>
        </p:nvGraphicFramePr>
        <p:xfrm>
          <a:off x="92308" y="2590401"/>
          <a:ext cx="4036930" cy="2052828"/>
        </p:xfrm>
        <a:graphic>
          <a:graphicData uri="http://schemas.openxmlformats.org/drawingml/2006/table">
            <a:tbl>
              <a:tblPr firstRow="1" firstCol="1" bandRow="1">
                <a:tableStyleId>{C083E6E3-FA7D-4D7B-A595-EF9225AFEA82}</a:tableStyleId>
              </a:tblPr>
              <a:tblGrid>
                <a:gridCol w="1074602">
                  <a:extLst>
                    <a:ext uri="{9D8B030D-6E8A-4147-A177-3AD203B41FA5}">
                      <a16:colId xmlns:a16="http://schemas.microsoft.com/office/drawing/2014/main" val="1523326397"/>
                    </a:ext>
                  </a:extLst>
                </a:gridCol>
                <a:gridCol w="1054993">
                  <a:extLst>
                    <a:ext uri="{9D8B030D-6E8A-4147-A177-3AD203B41FA5}">
                      <a16:colId xmlns:a16="http://schemas.microsoft.com/office/drawing/2014/main" val="2725062006"/>
                    </a:ext>
                  </a:extLst>
                </a:gridCol>
                <a:gridCol w="1081815">
                  <a:extLst>
                    <a:ext uri="{9D8B030D-6E8A-4147-A177-3AD203B41FA5}">
                      <a16:colId xmlns:a16="http://schemas.microsoft.com/office/drawing/2014/main" val="2555092211"/>
                    </a:ext>
                  </a:extLst>
                </a:gridCol>
                <a:gridCol w="825520">
                  <a:extLst>
                    <a:ext uri="{9D8B030D-6E8A-4147-A177-3AD203B41FA5}">
                      <a16:colId xmlns:a16="http://schemas.microsoft.com/office/drawing/2014/main" val="2421016734"/>
                    </a:ext>
                  </a:extLst>
                </a:gridCol>
              </a:tblGrid>
              <a:tr h="513587">
                <a:tc>
                  <a:txBody>
                    <a:bodyPr/>
                    <a:lstStyle/>
                    <a:p>
                      <a:pPr marL="0" marR="0" algn="r">
                        <a:lnSpc>
                          <a:spcPct val="115000"/>
                        </a:lnSpc>
                        <a:spcBef>
                          <a:spcPts val="0"/>
                        </a:spcBef>
                        <a:spcAft>
                          <a:spcPts val="1000"/>
                        </a:spcAft>
                      </a:pPr>
                      <a:r>
                        <a:rPr lang="en-US" sz="1100" dirty="0">
                          <a:effectLst/>
                        </a:rPr>
                        <a:t>Properties</a:t>
                      </a:r>
                    </a:p>
                    <a:p>
                      <a:pPr marL="0" marR="0" algn="l">
                        <a:lnSpc>
                          <a:spcPct val="115000"/>
                        </a:lnSpc>
                        <a:spcBef>
                          <a:spcPts val="0"/>
                        </a:spcBef>
                        <a:spcAft>
                          <a:spcPts val="1000"/>
                        </a:spcAft>
                      </a:pPr>
                      <a:r>
                        <a:rPr lang="en-US" sz="1100" dirty="0">
                          <a:effectLst/>
                        </a:rPr>
                        <a:t>Timespan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100" dirty="0">
                          <a:effectLst/>
                        </a:rPr>
                        <a:t>Victory Commons</a:t>
                      </a:r>
                      <a:br>
                        <a:rPr lang="en-US" sz="1100" dirty="0">
                          <a:effectLst/>
                        </a:rPr>
                      </a:br>
                      <a:r>
                        <a:rPr lang="en-US" sz="1100" dirty="0">
                          <a:effectLst/>
                        </a:rPr>
                        <a:t>1 BR Unit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100" dirty="0">
                          <a:effectLst/>
                        </a:rPr>
                        <a:t>Victory Commons</a:t>
                      </a:r>
                      <a:br>
                        <a:rPr lang="en-US" sz="1100" dirty="0">
                          <a:effectLst/>
                        </a:rPr>
                      </a:br>
                      <a:r>
                        <a:rPr lang="en-US" sz="1100" dirty="0">
                          <a:effectLst/>
                        </a:rPr>
                        <a:t>2 BR Unit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100" dirty="0">
                          <a:effectLst/>
                        </a:rPr>
                        <a:t>Trail’s View </a:t>
                      </a:r>
                      <a:br>
                        <a:rPr lang="en-US" sz="1100" dirty="0">
                          <a:effectLst/>
                        </a:rPr>
                      </a:br>
                      <a:r>
                        <a:rPr lang="en-US" sz="1100" dirty="0">
                          <a:effectLst/>
                        </a:rPr>
                        <a:t>1 BR Unit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4218697442"/>
                  </a:ext>
                </a:extLst>
              </a:tr>
              <a:tr h="164371">
                <a:tc>
                  <a:txBody>
                    <a:bodyPr/>
                    <a:lstStyle/>
                    <a:p>
                      <a:pPr marL="0" marR="0" algn="ctr">
                        <a:lnSpc>
                          <a:spcPct val="115000"/>
                        </a:lnSpc>
                        <a:spcBef>
                          <a:spcPts val="0"/>
                        </a:spcBef>
                        <a:spcAft>
                          <a:spcPts val="1000"/>
                        </a:spcAft>
                      </a:pPr>
                      <a:r>
                        <a:rPr lang="en-US" sz="1100" dirty="0">
                          <a:effectLst/>
                        </a:rPr>
                        <a:t>Avg. Per Month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1000"/>
                        </a:spcAft>
                      </a:pPr>
                      <a:r>
                        <a:rPr lang="en-US" sz="1100" dirty="0">
                          <a:effectLst/>
                        </a:rPr>
                        <a:t>$52.65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1000"/>
                        </a:spcAft>
                      </a:pPr>
                      <a:r>
                        <a:rPr lang="en-US" sz="1100" dirty="0">
                          <a:effectLst/>
                        </a:rPr>
                        <a:t>$90.05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1000"/>
                        </a:spcAft>
                      </a:pPr>
                      <a:r>
                        <a:rPr lang="en-US" sz="1100" dirty="0">
                          <a:effectLst/>
                        </a:rPr>
                        <a:t>$78.91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67452265"/>
                  </a:ext>
                </a:extLst>
              </a:tr>
              <a:tr h="164371">
                <a:tc>
                  <a:txBody>
                    <a:bodyPr/>
                    <a:lstStyle/>
                    <a:p>
                      <a:pPr marL="0" marR="0" algn="ctr">
                        <a:lnSpc>
                          <a:spcPct val="115000"/>
                        </a:lnSpc>
                        <a:spcBef>
                          <a:spcPts val="0"/>
                        </a:spcBef>
                        <a:spcAft>
                          <a:spcPts val="1000"/>
                        </a:spcAft>
                      </a:pPr>
                      <a:r>
                        <a:rPr lang="en-US" sz="1100" dirty="0">
                          <a:effectLst/>
                        </a:rPr>
                        <a:t>Avg. Per year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1000"/>
                        </a:spcAft>
                      </a:pPr>
                      <a:r>
                        <a:rPr lang="en-US" sz="1100" dirty="0">
                          <a:effectLst/>
                        </a:rPr>
                        <a:t>$631.77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1000"/>
                        </a:spcAft>
                      </a:pPr>
                      <a:r>
                        <a:rPr lang="en-US" sz="1100" dirty="0">
                          <a:effectLst/>
                        </a:rPr>
                        <a:t>$1080.61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1000"/>
                        </a:spcAft>
                      </a:pPr>
                      <a:r>
                        <a:rPr lang="en-US" sz="1100" dirty="0">
                          <a:effectLst/>
                        </a:rPr>
                        <a:t>$946.90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14060471"/>
                  </a:ext>
                </a:extLst>
              </a:tr>
              <a:tr h="338979">
                <a:tc>
                  <a:txBody>
                    <a:bodyPr/>
                    <a:lstStyle/>
                    <a:p>
                      <a:pPr marL="0" marR="0" algn="ctr">
                        <a:lnSpc>
                          <a:spcPct val="115000"/>
                        </a:lnSpc>
                        <a:spcBef>
                          <a:spcPts val="0"/>
                        </a:spcBef>
                        <a:spcAft>
                          <a:spcPts val="1000"/>
                        </a:spcAft>
                      </a:pPr>
                      <a:r>
                        <a:rPr lang="en-US" sz="1100" dirty="0">
                          <a:effectLst/>
                        </a:rPr>
                        <a:t>10 Years projection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1000"/>
                        </a:spcAft>
                      </a:pPr>
                      <a:r>
                        <a:rPr lang="en-US" sz="1100" dirty="0">
                          <a:effectLst/>
                        </a:rPr>
                        <a:t>$6,917.71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1000"/>
                        </a:spcAft>
                      </a:pPr>
                      <a:r>
                        <a:rPr lang="en-US" sz="1100" dirty="0">
                          <a:effectLst/>
                        </a:rPr>
                        <a:t>$11,503.90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1000"/>
                        </a:spcAft>
                      </a:pPr>
                      <a:r>
                        <a:rPr lang="en-US" sz="1100" dirty="0">
                          <a:effectLst/>
                        </a:rPr>
                        <a:t>$10,368.30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65336308"/>
                  </a:ext>
                </a:extLst>
              </a:tr>
              <a:tr h="338979">
                <a:tc>
                  <a:txBody>
                    <a:bodyPr/>
                    <a:lstStyle/>
                    <a:p>
                      <a:pPr marL="0" marR="0" algn="ctr">
                        <a:lnSpc>
                          <a:spcPct val="115000"/>
                        </a:lnSpc>
                        <a:spcBef>
                          <a:spcPts val="0"/>
                        </a:spcBef>
                        <a:spcAft>
                          <a:spcPts val="1000"/>
                        </a:spcAft>
                      </a:pPr>
                      <a:r>
                        <a:rPr lang="en-US" sz="1100" dirty="0">
                          <a:effectLst/>
                        </a:rPr>
                        <a:t>20 years projection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1000"/>
                        </a:spcAft>
                      </a:pPr>
                      <a:r>
                        <a:rPr lang="en-US" sz="1100" dirty="0">
                          <a:effectLst/>
                        </a:rPr>
                        <a:t>$15,350.35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1000"/>
                        </a:spcAft>
                      </a:pPr>
                      <a:r>
                        <a:rPr lang="en-US" sz="1100" dirty="0">
                          <a:effectLst/>
                        </a:rPr>
                        <a:t>$25,527.00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1000"/>
                        </a:spcAft>
                      </a:pPr>
                      <a:r>
                        <a:rPr lang="en-US" sz="1100" dirty="0">
                          <a:effectLst/>
                        </a:rPr>
                        <a:t>$23,007.18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36958115"/>
                  </a:ext>
                </a:extLst>
              </a:tr>
              <a:tr h="338979">
                <a:tc>
                  <a:txBody>
                    <a:bodyPr/>
                    <a:lstStyle/>
                    <a:p>
                      <a:pPr marL="0" marR="0" algn="ctr">
                        <a:lnSpc>
                          <a:spcPct val="115000"/>
                        </a:lnSpc>
                        <a:spcBef>
                          <a:spcPts val="0"/>
                        </a:spcBef>
                        <a:spcAft>
                          <a:spcPts val="1000"/>
                        </a:spcAft>
                      </a:pPr>
                      <a:r>
                        <a:rPr lang="en-US" sz="1100" dirty="0">
                          <a:effectLst/>
                        </a:rPr>
                        <a:t>30 years projection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1000"/>
                        </a:spcAft>
                      </a:pPr>
                      <a:r>
                        <a:rPr lang="en-US" sz="1100" dirty="0">
                          <a:solidFill>
                            <a:srgbClr val="FF0000"/>
                          </a:solidFill>
                          <a:effectLst/>
                        </a:rPr>
                        <a:t>$26,774.00</a:t>
                      </a:r>
                      <a:endParaRPr lang="en-US"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1000"/>
                        </a:spcAft>
                      </a:pPr>
                      <a:r>
                        <a:rPr lang="en-US" sz="1100" dirty="0">
                          <a:solidFill>
                            <a:srgbClr val="FF0000"/>
                          </a:solidFill>
                          <a:effectLst/>
                        </a:rPr>
                        <a:t>$44,524.30</a:t>
                      </a:r>
                      <a:endParaRPr lang="en-US"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1000"/>
                        </a:spcAft>
                      </a:pPr>
                      <a:r>
                        <a:rPr lang="en-US" sz="1100" dirty="0">
                          <a:solidFill>
                            <a:srgbClr val="FF0000"/>
                          </a:solidFill>
                          <a:effectLst/>
                        </a:rPr>
                        <a:t>$40,129.00</a:t>
                      </a:r>
                      <a:endParaRPr lang="en-US"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5162940"/>
                  </a:ext>
                </a:extLst>
              </a:tr>
            </a:tbl>
          </a:graphicData>
        </a:graphic>
      </p:graphicFrame>
      <p:sp>
        <p:nvSpPr>
          <p:cNvPr id="48" name="Rectangle: Rounded Corners 47">
            <a:extLst>
              <a:ext uri="{FF2B5EF4-FFF2-40B4-BE49-F238E27FC236}">
                <a16:creationId xmlns:a16="http://schemas.microsoft.com/office/drawing/2014/main" id="{50A44187-7B02-4B37-9E19-F0DB82E8F660}"/>
              </a:ext>
            </a:extLst>
          </p:cNvPr>
          <p:cNvSpPr/>
          <p:nvPr/>
        </p:nvSpPr>
        <p:spPr>
          <a:xfrm>
            <a:off x="1293371" y="4244821"/>
            <a:ext cx="968566" cy="500434"/>
          </a:xfrm>
          <a:prstGeom prst="roundRect">
            <a:avLst/>
          </a:prstGeom>
          <a:noFill/>
          <a:ln w="127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Content Placeholder 2">
            <a:extLst>
              <a:ext uri="{FF2B5EF4-FFF2-40B4-BE49-F238E27FC236}">
                <a16:creationId xmlns:a16="http://schemas.microsoft.com/office/drawing/2014/main" id="{F8F326F5-6E78-4974-B5AD-39E42E976D50}"/>
              </a:ext>
            </a:extLst>
          </p:cNvPr>
          <p:cNvSpPr txBox="1">
            <a:spLocks/>
          </p:cNvSpPr>
          <p:nvPr/>
        </p:nvSpPr>
        <p:spPr>
          <a:xfrm>
            <a:off x="92308" y="5305925"/>
            <a:ext cx="3122530" cy="7830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rgbClr val="211D1E"/>
                </a:solidFill>
                <a:latin typeface="ITC Avant Garde Pro Bk"/>
              </a:rPr>
              <a:t>Total cost of Net Zero construction payback in less than 30  years</a:t>
            </a:r>
            <a:endParaRPr lang="en-US" sz="2000" b="1" dirty="0"/>
          </a:p>
        </p:txBody>
      </p:sp>
    </p:spTree>
    <p:extLst>
      <p:ext uri="{BB962C8B-B14F-4D97-AF65-F5344CB8AC3E}">
        <p14:creationId xmlns:p14="http://schemas.microsoft.com/office/powerpoint/2010/main" val="179918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right)">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500"/>
                                        <p:tgtEl>
                                          <p:spTgt spid="40"/>
                                        </p:tgtEl>
                                      </p:cBhvr>
                                    </p:animEffect>
                                  </p:childTnLst>
                                </p:cTn>
                              </p:par>
                              <p:par>
                                <p:cTn id="29" presetID="10" presetClass="entr" presetSubtype="0"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500"/>
                                        <p:tgtEl>
                                          <p:spTgt spid="4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2" grpId="0" animBg="1"/>
      <p:bldP spid="30" grpId="0" animBg="1"/>
      <p:bldP spid="4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289E8AF1-AA0E-41DB-B9D5-34DF8052CEF8}"/>
              </a:ext>
            </a:extLst>
          </p:cNvPr>
          <p:cNvSpPr/>
          <p:nvPr/>
        </p:nvSpPr>
        <p:spPr>
          <a:xfrm flipH="1">
            <a:off x="-3" y="787400"/>
            <a:ext cx="1819471" cy="450850"/>
          </a:xfrm>
          <a:prstGeom prst="rect">
            <a:avLst/>
          </a:prstGeom>
          <a:solidFill>
            <a:srgbClr val="417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3763B11-0800-4274-AB38-33E77D8DFA5F}"/>
              </a:ext>
            </a:extLst>
          </p:cNvPr>
          <p:cNvSpPr>
            <a:spLocks noGrp="1"/>
          </p:cNvSpPr>
          <p:nvPr>
            <p:ph type="title"/>
          </p:nvPr>
        </p:nvSpPr>
        <p:spPr/>
        <p:txBody>
          <a:bodyPr>
            <a:normAutofit/>
          </a:bodyPr>
          <a:lstStyle/>
          <a:p>
            <a:r>
              <a:rPr lang="en-US" sz="3200" dirty="0">
                <a:solidFill>
                  <a:schemeClr val="bg1">
                    <a:lumMod val="95000"/>
                  </a:schemeClr>
                </a:solidFill>
                <a:latin typeface="Aharoni" panose="02010803020104030203" pitchFamily="2" charset="-79"/>
                <a:cs typeface="Aharoni" panose="02010803020104030203" pitchFamily="2" charset="-79"/>
              </a:rPr>
              <a:t>Cost </a:t>
            </a:r>
            <a:r>
              <a:rPr lang="en-US" sz="3200" dirty="0">
                <a:solidFill>
                  <a:schemeClr val="bg2">
                    <a:lumMod val="25000"/>
                  </a:schemeClr>
                </a:solidFill>
                <a:latin typeface="Aharoni" panose="02010803020104030203" pitchFamily="2" charset="-79"/>
                <a:cs typeface="Aharoni" panose="02010803020104030203" pitchFamily="2" charset="-79"/>
              </a:rPr>
              <a:t>Estimation  Tool Sample </a:t>
            </a:r>
            <a:endParaRPr lang="en-US" sz="3200" dirty="0">
              <a:solidFill>
                <a:schemeClr val="tx1">
                  <a:lumMod val="85000"/>
                  <a:lumOff val="15000"/>
                </a:schemeClr>
              </a:solidFill>
              <a:latin typeface="Aharoni" panose="02010803020104030203" pitchFamily="2" charset="-79"/>
              <a:cs typeface="Aharoni" panose="02010803020104030203" pitchFamily="2" charset="-79"/>
            </a:endParaRPr>
          </a:p>
        </p:txBody>
      </p:sp>
      <p:pic>
        <p:nvPicPr>
          <p:cNvPr id="7" name="Estimation Tool Video_Fast version">
            <a:hlinkClick r:id="" action="ppaction://media"/>
            <a:extLst>
              <a:ext uri="{FF2B5EF4-FFF2-40B4-BE49-F238E27FC236}">
                <a16:creationId xmlns:a16="http://schemas.microsoft.com/office/drawing/2014/main" id="{FEFB3E66-F5CB-4E90-A0A4-C02E6A7A0A6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819468" y="1238250"/>
            <a:ext cx="7633425" cy="5447337"/>
          </a:xfrm>
        </p:spPr>
      </p:pic>
    </p:spTree>
    <p:extLst>
      <p:ext uri="{BB962C8B-B14F-4D97-AF65-F5344CB8AC3E}">
        <p14:creationId xmlns:p14="http://schemas.microsoft.com/office/powerpoint/2010/main" val="2359118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289E8AF1-AA0E-41DB-B9D5-34DF8052CEF8}"/>
              </a:ext>
            </a:extLst>
          </p:cNvPr>
          <p:cNvSpPr/>
          <p:nvPr/>
        </p:nvSpPr>
        <p:spPr>
          <a:xfrm flipH="1">
            <a:off x="-5" y="787400"/>
            <a:ext cx="3302004" cy="450850"/>
          </a:xfrm>
          <a:prstGeom prst="rect">
            <a:avLst/>
          </a:prstGeom>
          <a:solidFill>
            <a:srgbClr val="417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3763B11-0800-4274-AB38-33E77D8DFA5F}"/>
              </a:ext>
            </a:extLst>
          </p:cNvPr>
          <p:cNvSpPr>
            <a:spLocks noGrp="1"/>
          </p:cNvSpPr>
          <p:nvPr>
            <p:ph type="title"/>
          </p:nvPr>
        </p:nvSpPr>
        <p:spPr/>
        <p:txBody>
          <a:bodyPr>
            <a:normAutofit/>
          </a:bodyPr>
          <a:lstStyle/>
          <a:p>
            <a:r>
              <a:rPr lang="en-US" sz="3200" dirty="0">
                <a:solidFill>
                  <a:schemeClr val="bg1">
                    <a:lumMod val="95000"/>
                  </a:schemeClr>
                </a:solidFill>
                <a:latin typeface="Aharoni" panose="02010803020104030203" pitchFamily="2" charset="-79"/>
                <a:cs typeface="Aharoni" panose="02010803020104030203" pitchFamily="2" charset="-79"/>
              </a:rPr>
              <a:t>Conclusions  </a:t>
            </a:r>
            <a:r>
              <a:rPr lang="en-US" sz="3200" dirty="0">
                <a:solidFill>
                  <a:schemeClr val="bg2">
                    <a:lumMod val="25000"/>
                  </a:schemeClr>
                </a:solidFill>
                <a:latin typeface="Aharoni" panose="02010803020104030203" pitchFamily="2" charset="-79"/>
                <a:cs typeface="Aharoni" panose="02010803020104030203" pitchFamily="2" charset="-79"/>
              </a:rPr>
              <a:t>&amp; Lessons Learned </a:t>
            </a:r>
            <a:endParaRPr lang="en-US" sz="3200" dirty="0">
              <a:solidFill>
                <a:schemeClr val="tx1">
                  <a:lumMod val="85000"/>
                  <a:lumOff val="15000"/>
                </a:schemeClr>
              </a:solidFill>
              <a:latin typeface="Aharoni" panose="02010803020104030203" pitchFamily="2" charset="-79"/>
              <a:cs typeface="Aharoni" panose="02010803020104030203" pitchFamily="2" charset="-79"/>
            </a:endParaRPr>
          </a:p>
        </p:txBody>
      </p:sp>
      <p:sp>
        <p:nvSpPr>
          <p:cNvPr id="17" name="Content Placeholder 2">
            <a:extLst>
              <a:ext uri="{FF2B5EF4-FFF2-40B4-BE49-F238E27FC236}">
                <a16:creationId xmlns:a16="http://schemas.microsoft.com/office/drawing/2014/main" id="{BE1A9070-8EE2-4EC3-B25C-40235F6FEFA4}"/>
              </a:ext>
            </a:extLst>
          </p:cNvPr>
          <p:cNvSpPr txBox="1">
            <a:spLocks/>
          </p:cNvSpPr>
          <p:nvPr/>
        </p:nvSpPr>
        <p:spPr>
          <a:xfrm>
            <a:off x="150061" y="1502945"/>
            <a:ext cx="11203739" cy="36105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discovered quickly from this exercise that creating a zero energy or near-zero energy building shell is possible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with the technology currently available in the marketplace and within a generally reasonable cost.  </a:t>
            </a:r>
          </a:p>
          <a:p>
            <a:pPr marL="0" marR="0" indent="0">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However, achieving total zero energy is a bit trickier:  we will still need a way to electrically power artificial lighting,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refrigeration, cooking, and electrically powered equipment.  These tools of modern living are getting more efficient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all the time, but no matter how efficient they become, they will still need electric power.  At the moment, the only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option to provide that energy is through the use of solar panels.</a:t>
            </a:r>
          </a:p>
          <a:p>
            <a:pPr marL="0" marR="0" indent="0">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Our study shows it is possible to trade the purchase of energy over time to the purchase materials to make a </a:t>
            </a:r>
            <a:r>
              <a:rPr lang="en-US" sz="1800" dirty="0">
                <a:latin typeface="Calibri" panose="020F0502020204030204" pitchFamily="34" charset="0"/>
                <a:ea typeface="Calibri" panose="020F0502020204030204" pitchFamily="34" charset="0"/>
                <a:cs typeface="Times New Roman" panose="02020603050405020304" pitchFamily="18" charset="0"/>
              </a:rPr>
              <a:t>     </a:t>
            </a:r>
            <a:br>
              <a:rPr lang="en-US" sz="1800" dirty="0">
                <a:latin typeface="Calibri" panose="020F0502020204030204" pitchFamily="34" charset="0"/>
                <a:ea typeface="Calibri" panose="020F0502020204030204" pitchFamily="34" charset="0"/>
                <a:cs typeface="Times New Roman" panose="02020603050405020304" pitchFamily="18" charset="0"/>
              </a:rPr>
            </a:b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dwelling more energy efficient initially.  Our interactive cost tool provides a way that allows a person to evaluate the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construction cost of an energy upgrade against the potential amount of energy saved in dollars. </a:t>
            </a:r>
          </a:p>
          <a:p>
            <a:pPr marL="0" indent="0">
              <a:buNone/>
            </a:pPr>
            <a:br>
              <a:rPr lang="en-US" sz="1800" b="1" dirty="0">
                <a:solidFill>
                  <a:srgbClr val="211D1E"/>
                </a:solidFill>
                <a:latin typeface="ITC Avant Garde Pro Bk"/>
              </a:rPr>
            </a:br>
            <a:endParaRPr lang="en-US" sz="1800" b="1" dirty="0">
              <a:solidFill>
                <a:srgbClr val="211D1E"/>
              </a:solidFill>
              <a:latin typeface="ITC Avant Garde Pro Bk"/>
            </a:endParaRPr>
          </a:p>
          <a:p>
            <a:endParaRPr lang="en-US" b="1" dirty="0"/>
          </a:p>
        </p:txBody>
      </p:sp>
    </p:spTree>
    <p:extLst>
      <p:ext uri="{BB962C8B-B14F-4D97-AF65-F5344CB8AC3E}">
        <p14:creationId xmlns:p14="http://schemas.microsoft.com/office/powerpoint/2010/main" val="73633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subTnLst>
                                    <p:animClr clrSpc="rgb" dir="cw">
                                      <p:cBhvr override="childStyle">
                                        <p:cTn dur="1" fill="hold" display="0" masterRel="nextClick" afterEffect="1"/>
                                        <p:tgtEl>
                                          <p:spTgt spid="17">
                                            <p:txEl>
                                              <p:pRg st="0" end="0"/>
                                            </p:txEl>
                                          </p:spTgt>
                                        </p:tgtEl>
                                        <p:attrNameLst>
                                          <p:attrName>ppt_c</p:attrName>
                                        </p:attrNameLst>
                                      </p:cBhvr>
                                      <p:to>
                                        <a:schemeClr val="bg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2" end="2"/>
                                            </p:txEl>
                                          </p:spTgt>
                                        </p:tgtEl>
                                        <p:attrNameLst>
                                          <p:attrName>style.visibility</p:attrName>
                                        </p:attrNameLst>
                                      </p:cBhvr>
                                      <p:to>
                                        <p:strVal val="visible"/>
                                      </p:to>
                                    </p:set>
                                    <p:animEffect transition="in" filter="fade">
                                      <p:cBhvr>
                                        <p:cTn id="12" dur="500"/>
                                        <p:tgtEl>
                                          <p:spTgt spid="17">
                                            <p:txEl>
                                              <p:pRg st="2" end="2"/>
                                            </p:txEl>
                                          </p:spTgt>
                                        </p:tgtEl>
                                      </p:cBhvr>
                                    </p:animEffect>
                                  </p:childTnLst>
                                  <p:subTnLst>
                                    <p:animClr clrSpc="rgb" dir="cw">
                                      <p:cBhvr override="childStyle">
                                        <p:cTn dur="1" fill="hold" display="0" masterRel="nextClick" afterEffect="1"/>
                                        <p:tgtEl>
                                          <p:spTgt spid="17">
                                            <p:txEl>
                                              <p:pRg st="2" end="2"/>
                                            </p:txEl>
                                          </p:spTgt>
                                        </p:tgtEl>
                                        <p:attrNameLst>
                                          <p:attrName>ppt_c</p:attrName>
                                        </p:attrNameLst>
                                      </p:cBhvr>
                                      <p:to>
                                        <a:schemeClr val="bg2"/>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4" end="4"/>
                                            </p:txEl>
                                          </p:spTgt>
                                        </p:tgtEl>
                                        <p:attrNameLst>
                                          <p:attrName>style.visibility</p:attrName>
                                        </p:attrNameLst>
                                      </p:cBhvr>
                                      <p:to>
                                        <p:strVal val="visible"/>
                                      </p:to>
                                    </p:set>
                                    <p:animEffect transition="in" filter="fade">
                                      <p:cBhvr>
                                        <p:cTn id="17" dur="500"/>
                                        <p:tgtEl>
                                          <p:spTgt spid="17">
                                            <p:txEl>
                                              <p:pRg st="4" end="4"/>
                                            </p:txEl>
                                          </p:spTgt>
                                        </p:tgtEl>
                                      </p:cBhvr>
                                    </p:animEffect>
                                  </p:childTnLst>
                                  <p:subTnLst>
                                    <p:animClr clrSpc="rgb" dir="cw">
                                      <p:cBhvr override="childStyle">
                                        <p:cTn dur="1" fill="hold" display="0" masterRel="nextClick" afterEffect="1"/>
                                        <p:tgtEl>
                                          <p:spTgt spid="17">
                                            <p:txEl>
                                              <p:pRg st="4" end="4"/>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C5296-013F-4D96-85AC-53C04949FD6B}"/>
              </a:ext>
            </a:extLst>
          </p:cNvPr>
          <p:cNvSpPr>
            <a:spLocks noGrp="1"/>
          </p:cNvSpPr>
          <p:nvPr>
            <p:ph type="title"/>
          </p:nvPr>
        </p:nvSpPr>
        <p:spPr/>
        <p:txBody>
          <a:bodyPr>
            <a:normAutofit fontScale="90000"/>
          </a:bodyPr>
          <a:lstStyle/>
          <a:p>
            <a:pPr algn="ctr"/>
            <a:br>
              <a:rPr lang="en-US" sz="3200" dirty="0">
                <a:latin typeface="Aharoni" panose="02010803020104030203" pitchFamily="2" charset="-79"/>
                <a:cs typeface="Aharoni" panose="02010803020104030203" pitchFamily="2" charset="-79"/>
              </a:rPr>
            </a:br>
            <a:br>
              <a:rPr lang="en-US" sz="3200" dirty="0">
                <a:latin typeface="Aharoni" panose="02010803020104030203" pitchFamily="2" charset="-79"/>
                <a:cs typeface="Aharoni" panose="02010803020104030203" pitchFamily="2" charset="-79"/>
              </a:rPr>
            </a:br>
            <a:r>
              <a:rPr lang="en-US" sz="3200" dirty="0">
                <a:latin typeface="Aharoni" panose="02010803020104030203" pitchFamily="2" charset="-79"/>
                <a:cs typeface="Aharoni" panose="02010803020104030203" pitchFamily="2" charset="-79"/>
              </a:rPr>
              <a:t>That concludes the Presentation. </a:t>
            </a:r>
            <a:br>
              <a:rPr lang="en-US" sz="3200" dirty="0">
                <a:latin typeface="Aharoni" panose="02010803020104030203" pitchFamily="2" charset="-79"/>
                <a:cs typeface="Aharoni" panose="02010803020104030203" pitchFamily="2" charset="-79"/>
              </a:rPr>
            </a:br>
            <a:r>
              <a:rPr lang="en-US" sz="3200" dirty="0">
                <a:latin typeface="Aharoni" panose="02010803020104030203" pitchFamily="2" charset="-79"/>
                <a:cs typeface="Aharoni" panose="02010803020104030203" pitchFamily="2" charset="-79"/>
              </a:rPr>
              <a:t> </a:t>
            </a:r>
            <a:br>
              <a:rPr lang="en-US" sz="3200" dirty="0">
                <a:latin typeface="Aharoni" panose="02010803020104030203" pitchFamily="2" charset="-79"/>
                <a:cs typeface="Aharoni" panose="02010803020104030203" pitchFamily="2" charset="-79"/>
              </a:rPr>
            </a:br>
            <a:r>
              <a:rPr lang="en-US" sz="3200" dirty="0">
                <a:latin typeface="Aharoni" panose="02010803020104030203" pitchFamily="2" charset="-79"/>
                <a:cs typeface="Aharoni" panose="02010803020104030203" pitchFamily="2" charset="-79"/>
              </a:rPr>
              <a:t>Thank you.</a:t>
            </a:r>
            <a:br>
              <a:rPr lang="en-US" sz="3200" dirty="0">
                <a:latin typeface="Aharoni" panose="02010803020104030203" pitchFamily="2" charset="-79"/>
                <a:cs typeface="Aharoni" panose="02010803020104030203" pitchFamily="2" charset="-79"/>
              </a:rPr>
            </a:br>
            <a:br>
              <a:rPr lang="en-US" sz="3200" dirty="0">
                <a:latin typeface="Aharoni" panose="02010803020104030203" pitchFamily="2" charset="-79"/>
                <a:cs typeface="Aharoni" panose="02010803020104030203" pitchFamily="2" charset="-79"/>
              </a:rPr>
            </a:br>
            <a:r>
              <a:rPr lang="en-US" sz="3200" dirty="0">
                <a:latin typeface="Aharoni" panose="02010803020104030203" pitchFamily="2" charset="-79"/>
                <a:cs typeface="Aharoni" panose="02010803020104030203" pitchFamily="2" charset="-79"/>
              </a:rPr>
              <a:t>Are there any </a:t>
            </a:r>
            <a:r>
              <a:rPr lang="en-US" sz="3200">
                <a:latin typeface="Aharoni" panose="02010803020104030203" pitchFamily="2" charset="-79"/>
                <a:cs typeface="Aharoni" panose="02010803020104030203" pitchFamily="2" charset="-79"/>
              </a:rPr>
              <a:t>questions?</a:t>
            </a:r>
            <a:endParaRPr lang="en-US" dirty="0"/>
          </a:p>
        </p:txBody>
      </p:sp>
      <p:sp>
        <p:nvSpPr>
          <p:cNvPr id="3" name="Slide Number Placeholder 2">
            <a:extLst>
              <a:ext uri="{FF2B5EF4-FFF2-40B4-BE49-F238E27FC236}">
                <a16:creationId xmlns:a16="http://schemas.microsoft.com/office/drawing/2014/main" id="{53256132-682C-4F14-98CB-E2E33372FE8A}"/>
              </a:ext>
            </a:extLst>
          </p:cNvPr>
          <p:cNvSpPr>
            <a:spLocks noGrp="1"/>
          </p:cNvSpPr>
          <p:nvPr>
            <p:ph type="sldNum" sz="quarter" idx="12"/>
          </p:nvPr>
        </p:nvSpPr>
        <p:spPr/>
        <p:txBody>
          <a:bodyPr/>
          <a:lstStyle/>
          <a:p>
            <a:fld id="{92BC0347-EB0D-4354-90DB-E3443D283F0D}" type="slidenum">
              <a:rPr lang="en-US" smtClean="0"/>
              <a:t>26</a:t>
            </a:fld>
            <a:endParaRPr lang="en-US" dirty="0"/>
          </a:p>
        </p:txBody>
      </p:sp>
    </p:spTree>
    <p:extLst>
      <p:ext uri="{BB962C8B-B14F-4D97-AF65-F5344CB8AC3E}">
        <p14:creationId xmlns:p14="http://schemas.microsoft.com/office/powerpoint/2010/main" val="38989925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289E8AF1-AA0E-41DB-B9D5-34DF8052CEF8}"/>
              </a:ext>
            </a:extLst>
          </p:cNvPr>
          <p:cNvSpPr/>
          <p:nvPr/>
        </p:nvSpPr>
        <p:spPr>
          <a:xfrm flipH="1">
            <a:off x="0" y="787400"/>
            <a:ext cx="1851660" cy="450850"/>
          </a:xfrm>
          <a:prstGeom prst="rect">
            <a:avLst/>
          </a:prstGeom>
          <a:solidFill>
            <a:srgbClr val="417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3763B11-0800-4274-AB38-33E77D8DFA5F}"/>
              </a:ext>
            </a:extLst>
          </p:cNvPr>
          <p:cNvSpPr>
            <a:spLocks noGrp="1"/>
          </p:cNvSpPr>
          <p:nvPr>
            <p:ph type="title"/>
          </p:nvPr>
        </p:nvSpPr>
        <p:spPr/>
        <p:txBody>
          <a:bodyPr>
            <a:normAutofit/>
          </a:bodyPr>
          <a:lstStyle/>
          <a:p>
            <a:r>
              <a:rPr lang="en-US" sz="3200" dirty="0">
                <a:solidFill>
                  <a:schemeClr val="bg1"/>
                </a:solidFill>
                <a:latin typeface="Aharoni" panose="02010803020104030203" pitchFamily="2" charset="-79"/>
                <a:cs typeface="Aharoni" panose="02010803020104030203" pitchFamily="2" charset="-79"/>
              </a:rPr>
              <a:t>Intro</a:t>
            </a:r>
            <a:r>
              <a:rPr lang="en-US" sz="3200" dirty="0">
                <a:solidFill>
                  <a:schemeClr val="tx1">
                    <a:lumMod val="85000"/>
                    <a:lumOff val="15000"/>
                  </a:schemeClr>
                </a:solidFill>
                <a:latin typeface="Aharoni" panose="02010803020104030203" pitchFamily="2" charset="-79"/>
                <a:cs typeface="Aharoni" panose="02010803020104030203" pitchFamily="2" charset="-79"/>
              </a:rPr>
              <a:t>duction </a:t>
            </a:r>
          </a:p>
        </p:txBody>
      </p:sp>
      <p:sp>
        <p:nvSpPr>
          <p:cNvPr id="3" name="Slide Number Placeholder 2">
            <a:extLst>
              <a:ext uri="{FF2B5EF4-FFF2-40B4-BE49-F238E27FC236}">
                <a16:creationId xmlns:a16="http://schemas.microsoft.com/office/drawing/2014/main" id="{A5476D78-028B-401E-B123-17426945E8FE}"/>
              </a:ext>
            </a:extLst>
          </p:cNvPr>
          <p:cNvSpPr>
            <a:spLocks noGrp="1"/>
          </p:cNvSpPr>
          <p:nvPr>
            <p:ph type="sldNum" sz="quarter" idx="12"/>
          </p:nvPr>
        </p:nvSpPr>
        <p:spPr/>
        <p:txBody>
          <a:bodyPr/>
          <a:lstStyle/>
          <a:p>
            <a:fld id="{92BC0347-EB0D-4354-90DB-E3443D283F0D}" type="slidenum">
              <a:rPr lang="en-US" smtClean="0"/>
              <a:t>3</a:t>
            </a:fld>
            <a:endParaRPr lang="en-US" dirty="0"/>
          </a:p>
        </p:txBody>
      </p:sp>
      <p:sp>
        <p:nvSpPr>
          <p:cNvPr id="6" name="Google Shape;210;p22">
            <a:extLst>
              <a:ext uri="{FF2B5EF4-FFF2-40B4-BE49-F238E27FC236}">
                <a16:creationId xmlns:a16="http://schemas.microsoft.com/office/drawing/2014/main" id="{1E7215A8-D4BA-4F46-A5F2-6361F662829F}"/>
              </a:ext>
            </a:extLst>
          </p:cNvPr>
          <p:cNvSpPr/>
          <p:nvPr/>
        </p:nvSpPr>
        <p:spPr>
          <a:xfrm>
            <a:off x="945300" y="1580428"/>
            <a:ext cx="234600" cy="227700"/>
          </a:xfrm>
          <a:prstGeom prst="ellipse">
            <a:avLst/>
          </a:prstGeom>
          <a:solidFill>
            <a:srgbClr val="1CBBB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7" name="Google Shape;217;p22">
            <a:extLst>
              <a:ext uri="{FF2B5EF4-FFF2-40B4-BE49-F238E27FC236}">
                <a16:creationId xmlns:a16="http://schemas.microsoft.com/office/drawing/2014/main" id="{33DE017C-2104-4B44-9354-422890DC0384}"/>
              </a:ext>
            </a:extLst>
          </p:cNvPr>
          <p:cNvSpPr/>
          <p:nvPr/>
        </p:nvSpPr>
        <p:spPr>
          <a:xfrm>
            <a:off x="1005625" y="1638980"/>
            <a:ext cx="114000" cy="110647"/>
          </a:xfrm>
          <a:prstGeom prst="ellipse">
            <a:avLst/>
          </a:prstGeom>
          <a:solidFill>
            <a:srgbClr val="16697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8" name="Content Placeholder 2">
            <a:extLst>
              <a:ext uri="{FF2B5EF4-FFF2-40B4-BE49-F238E27FC236}">
                <a16:creationId xmlns:a16="http://schemas.microsoft.com/office/drawing/2014/main" id="{366E61D3-63EB-48E1-A967-C718ECDE470E}"/>
              </a:ext>
            </a:extLst>
          </p:cNvPr>
          <p:cNvSpPr>
            <a:spLocks noGrp="1"/>
          </p:cNvSpPr>
          <p:nvPr>
            <p:ph idx="1"/>
          </p:nvPr>
        </p:nvSpPr>
        <p:spPr>
          <a:xfrm>
            <a:off x="1176600" y="1557430"/>
            <a:ext cx="4442965" cy="404299"/>
          </a:xfrm>
        </p:spPr>
        <p:txBody>
          <a:bodyPr>
            <a:normAutofit/>
          </a:bodyPr>
          <a:lstStyle/>
          <a:p>
            <a:pPr marL="0" indent="0">
              <a:buNone/>
            </a:pPr>
            <a:r>
              <a:rPr lang="en-US" sz="1800" b="1" dirty="0">
                <a:solidFill>
                  <a:schemeClr val="tx1">
                    <a:lumMod val="75000"/>
                    <a:lumOff val="25000"/>
                  </a:schemeClr>
                </a:solidFill>
                <a:cs typeface="Aldhabi" panose="01000000000000000000" pitchFamily="2" charset="-78"/>
              </a:rPr>
              <a:t>Concept of Net-Zero</a:t>
            </a:r>
          </a:p>
          <a:p>
            <a:pPr marL="0" indent="0">
              <a:buNone/>
            </a:pPr>
            <a:endParaRPr lang="en-US" sz="1800" b="1" dirty="0">
              <a:solidFill>
                <a:schemeClr val="tx1">
                  <a:lumMod val="75000"/>
                  <a:lumOff val="25000"/>
                </a:schemeClr>
              </a:solidFill>
              <a:cs typeface="Aldhabi" panose="01000000000000000000" pitchFamily="2" charset="-78"/>
            </a:endParaRPr>
          </a:p>
          <a:p>
            <a:pPr marL="0" indent="0">
              <a:buNone/>
            </a:pPr>
            <a:endParaRPr lang="en-US" sz="1800" b="1" dirty="0">
              <a:solidFill>
                <a:schemeClr val="tx1">
                  <a:lumMod val="75000"/>
                  <a:lumOff val="25000"/>
                </a:schemeClr>
              </a:solidFill>
              <a:cs typeface="Aldhabi" panose="01000000000000000000" pitchFamily="2" charset="-78"/>
            </a:endParaRPr>
          </a:p>
          <a:p>
            <a:pPr marL="0" indent="0">
              <a:buNone/>
            </a:pPr>
            <a:endParaRPr lang="en-US" sz="1800" b="1" dirty="0">
              <a:solidFill>
                <a:schemeClr val="tx1">
                  <a:lumMod val="75000"/>
                  <a:lumOff val="25000"/>
                </a:schemeClr>
              </a:solidFill>
              <a:cs typeface="Aldhabi" panose="01000000000000000000" pitchFamily="2" charset="-78"/>
            </a:endParaRPr>
          </a:p>
          <a:p>
            <a:pPr marL="0" indent="0">
              <a:buNone/>
            </a:pPr>
            <a:endParaRPr lang="en-US" sz="1800" dirty="0">
              <a:solidFill>
                <a:schemeClr val="tx1">
                  <a:lumMod val="75000"/>
                  <a:lumOff val="25000"/>
                </a:schemeClr>
              </a:solidFill>
              <a:cs typeface="Aldhabi" panose="01000000000000000000" pitchFamily="2" charset="-78"/>
            </a:endParaRPr>
          </a:p>
          <a:p>
            <a:pPr marL="0" indent="0">
              <a:buNone/>
            </a:pPr>
            <a:endParaRPr lang="en-US" sz="1800" b="1" dirty="0">
              <a:solidFill>
                <a:schemeClr val="tx1">
                  <a:lumMod val="75000"/>
                  <a:lumOff val="25000"/>
                </a:schemeClr>
              </a:solidFill>
              <a:cs typeface="Aldhabi" panose="01000000000000000000" pitchFamily="2" charset="-78"/>
            </a:endParaRPr>
          </a:p>
          <a:p>
            <a:pPr marL="0" indent="0">
              <a:buNone/>
            </a:pPr>
            <a:endParaRPr lang="en-US" sz="1800" b="1" dirty="0">
              <a:solidFill>
                <a:schemeClr val="tx1">
                  <a:lumMod val="75000"/>
                  <a:lumOff val="25000"/>
                </a:schemeClr>
              </a:solidFill>
              <a:cs typeface="Aldhabi" panose="01000000000000000000" pitchFamily="2" charset="-78"/>
            </a:endParaRPr>
          </a:p>
        </p:txBody>
      </p:sp>
      <p:sp>
        <p:nvSpPr>
          <p:cNvPr id="9" name="Google Shape;210;p22">
            <a:extLst>
              <a:ext uri="{FF2B5EF4-FFF2-40B4-BE49-F238E27FC236}">
                <a16:creationId xmlns:a16="http://schemas.microsoft.com/office/drawing/2014/main" id="{5CDF603D-61EE-4A78-BCAD-9CDD018C3BF3}"/>
              </a:ext>
            </a:extLst>
          </p:cNvPr>
          <p:cNvSpPr/>
          <p:nvPr/>
        </p:nvSpPr>
        <p:spPr>
          <a:xfrm>
            <a:off x="945300" y="3077027"/>
            <a:ext cx="234600" cy="227700"/>
          </a:xfrm>
          <a:prstGeom prst="ellipse">
            <a:avLst/>
          </a:prstGeom>
          <a:solidFill>
            <a:srgbClr val="1CBBB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11" name="Google Shape;217;p22">
            <a:extLst>
              <a:ext uri="{FF2B5EF4-FFF2-40B4-BE49-F238E27FC236}">
                <a16:creationId xmlns:a16="http://schemas.microsoft.com/office/drawing/2014/main" id="{988B37AE-6CC4-4DF6-BDA0-A0A72742D989}"/>
              </a:ext>
            </a:extLst>
          </p:cNvPr>
          <p:cNvSpPr/>
          <p:nvPr/>
        </p:nvSpPr>
        <p:spPr>
          <a:xfrm>
            <a:off x="1005625" y="3135579"/>
            <a:ext cx="114000" cy="110647"/>
          </a:xfrm>
          <a:prstGeom prst="ellipse">
            <a:avLst/>
          </a:prstGeom>
          <a:solidFill>
            <a:srgbClr val="16697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12" name="Content Placeholder 2">
            <a:extLst>
              <a:ext uri="{FF2B5EF4-FFF2-40B4-BE49-F238E27FC236}">
                <a16:creationId xmlns:a16="http://schemas.microsoft.com/office/drawing/2014/main" id="{F19CA07A-BADA-4BA2-A048-41B3F5704734}"/>
              </a:ext>
            </a:extLst>
          </p:cNvPr>
          <p:cNvSpPr txBox="1">
            <a:spLocks/>
          </p:cNvSpPr>
          <p:nvPr/>
        </p:nvSpPr>
        <p:spPr>
          <a:xfrm>
            <a:off x="1176600" y="3054029"/>
            <a:ext cx="5002258" cy="4042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solidFill>
                  <a:schemeClr val="tx1">
                    <a:lumMod val="75000"/>
                    <a:lumOff val="25000"/>
                  </a:schemeClr>
                </a:solidFill>
                <a:cs typeface="Aldhabi" panose="01000000000000000000" pitchFamily="2" charset="-78"/>
              </a:rPr>
              <a:t>Definition of The Term Net-Zero</a:t>
            </a:r>
          </a:p>
          <a:p>
            <a:pPr marL="0" indent="0">
              <a:buFont typeface="Arial" panose="020B0604020202020204" pitchFamily="34" charset="0"/>
              <a:buNone/>
            </a:pPr>
            <a:endParaRPr lang="en-US" sz="1800" b="1" dirty="0">
              <a:solidFill>
                <a:schemeClr val="tx1">
                  <a:lumMod val="75000"/>
                  <a:lumOff val="25000"/>
                </a:schemeClr>
              </a:solidFill>
              <a:cs typeface="Aldhabi" panose="01000000000000000000" pitchFamily="2" charset="-78"/>
            </a:endParaRPr>
          </a:p>
          <a:p>
            <a:pPr marL="0" indent="0">
              <a:buFont typeface="Arial" panose="020B0604020202020204" pitchFamily="34" charset="0"/>
              <a:buNone/>
            </a:pPr>
            <a:endParaRPr lang="en-US" sz="1800" b="1" dirty="0">
              <a:solidFill>
                <a:schemeClr val="tx1">
                  <a:lumMod val="75000"/>
                  <a:lumOff val="25000"/>
                </a:schemeClr>
              </a:solidFill>
              <a:cs typeface="Aldhabi" panose="01000000000000000000" pitchFamily="2" charset="-78"/>
            </a:endParaRPr>
          </a:p>
          <a:p>
            <a:pPr marL="0" indent="0">
              <a:buFont typeface="Arial" panose="020B0604020202020204" pitchFamily="34" charset="0"/>
              <a:buNone/>
            </a:pPr>
            <a:endParaRPr lang="en-US" sz="1800" b="1" dirty="0">
              <a:solidFill>
                <a:schemeClr val="tx1">
                  <a:lumMod val="75000"/>
                  <a:lumOff val="25000"/>
                </a:schemeClr>
              </a:solidFill>
              <a:cs typeface="Aldhabi" panose="01000000000000000000" pitchFamily="2" charset="-78"/>
            </a:endParaRPr>
          </a:p>
          <a:p>
            <a:pPr marL="0" indent="0">
              <a:buFont typeface="Arial" panose="020B0604020202020204" pitchFamily="34" charset="0"/>
              <a:buNone/>
            </a:pPr>
            <a:endParaRPr lang="en-US" sz="1800" b="1" dirty="0">
              <a:solidFill>
                <a:schemeClr val="tx1">
                  <a:lumMod val="75000"/>
                  <a:lumOff val="25000"/>
                </a:schemeClr>
              </a:solidFill>
              <a:cs typeface="Aldhabi" panose="01000000000000000000" pitchFamily="2" charset="-78"/>
            </a:endParaRPr>
          </a:p>
          <a:p>
            <a:pPr marL="0" indent="0">
              <a:buFont typeface="Arial" panose="020B0604020202020204" pitchFamily="34" charset="0"/>
              <a:buNone/>
            </a:pPr>
            <a:endParaRPr lang="en-US" sz="1800" b="1" dirty="0">
              <a:solidFill>
                <a:schemeClr val="tx1">
                  <a:lumMod val="75000"/>
                  <a:lumOff val="25000"/>
                </a:schemeClr>
              </a:solidFill>
              <a:cs typeface="Aldhabi" panose="01000000000000000000" pitchFamily="2" charset="-78"/>
            </a:endParaRPr>
          </a:p>
        </p:txBody>
      </p:sp>
      <p:sp>
        <p:nvSpPr>
          <p:cNvPr id="13" name="Google Shape;210;p22">
            <a:extLst>
              <a:ext uri="{FF2B5EF4-FFF2-40B4-BE49-F238E27FC236}">
                <a16:creationId xmlns:a16="http://schemas.microsoft.com/office/drawing/2014/main" id="{1C8E425E-B2C9-4D0F-9E2D-284119E0B606}"/>
              </a:ext>
            </a:extLst>
          </p:cNvPr>
          <p:cNvSpPr/>
          <p:nvPr/>
        </p:nvSpPr>
        <p:spPr>
          <a:xfrm>
            <a:off x="945300" y="4734435"/>
            <a:ext cx="234600" cy="227700"/>
          </a:xfrm>
          <a:prstGeom prst="ellipse">
            <a:avLst/>
          </a:prstGeom>
          <a:solidFill>
            <a:srgbClr val="1CBBB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14" name="Google Shape;217;p22">
            <a:extLst>
              <a:ext uri="{FF2B5EF4-FFF2-40B4-BE49-F238E27FC236}">
                <a16:creationId xmlns:a16="http://schemas.microsoft.com/office/drawing/2014/main" id="{D16CF78E-AC91-42A9-BA7F-BE14F97C46B7}"/>
              </a:ext>
            </a:extLst>
          </p:cNvPr>
          <p:cNvSpPr/>
          <p:nvPr/>
        </p:nvSpPr>
        <p:spPr>
          <a:xfrm>
            <a:off x="1005625" y="4792987"/>
            <a:ext cx="114000" cy="110647"/>
          </a:xfrm>
          <a:prstGeom prst="ellipse">
            <a:avLst/>
          </a:prstGeom>
          <a:solidFill>
            <a:srgbClr val="16697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15" name="Content Placeholder 2">
            <a:extLst>
              <a:ext uri="{FF2B5EF4-FFF2-40B4-BE49-F238E27FC236}">
                <a16:creationId xmlns:a16="http://schemas.microsoft.com/office/drawing/2014/main" id="{E9974313-88B3-43D7-BC00-806E65C645FF}"/>
              </a:ext>
            </a:extLst>
          </p:cNvPr>
          <p:cNvSpPr txBox="1">
            <a:spLocks/>
          </p:cNvSpPr>
          <p:nvPr/>
        </p:nvSpPr>
        <p:spPr>
          <a:xfrm>
            <a:off x="1176600" y="4711437"/>
            <a:ext cx="4283167" cy="4042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solidFill>
                  <a:schemeClr val="tx1">
                    <a:lumMod val="75000"/>
                    <a:lumOff val="25000"/>
                  </a:schemeClr>
                </a:solidFill>
                <a:cs typeface="Aldhabi" panose="01000000000000000000" pitchFamily="2" charset="-78"/>
              </a:rPr>
              <a:t>About The Fellowship</a:t>
            </a:r>
          </a:p>
          <a:p>
            <a:pPr marL="0" indent="0">
              <a:buFont typeface="Arial" panose="020B0604020202020204" pitchFamily="34" charset="0"/>
              <a:buNone/>
            </a:pPr>
            <a:endParaRPr lang="en-US" sz="1800" b="1" dirty="0">
              <a:solidFill>
                <a:schemeClr val="tx1">
                  <a:lumMod val="75000"/>
                  <a:lumOff val="25000"/>
                </a:schemeClr>
              </a:solidFill>
              <a:cs typeface="Aldhabi" panose="01000000000000000000" pitchFamily="2" charset="-78"/>
            </a:endParaRPr>
          </a:p>
          <a:p>
            <a:pPr marL="0" indent="0">
              <a:buFont typeface="Arial" panose="020B0604020202020204" pitchFamily="34" charset="0"/>
              <a:buNone/>
            </a:pPr>
            <a:endParaRPr lang="en-US" sz="1800" b="1" dirty="0">
              <a:solidFill>
                <a:schemeClr val="tx1">
                  <a:lumMod val="75000"/>
                  <a:lumOff val="25000"/>
                </a:schemeClr>
              </a:solidFill>
              <a:cs typeface="Aldhabi" panose="01000000000000000000" pitchFamily="2" charset="-78"/>
            </a:endParaRPr>
          </a:p>
          <a:p>
            <a:pPr marL="0" indent="0">
              <a:buFont typeface="Arial" panose="020B0604020202020204" pitchFamily="34" charset="0"/>
              <a:buNone/>
            </a:pPr>
            <a:endParaRPr lang="en-US" sz="1800" b="1" dirty="0">
              <a:solidFill>
                <a:schemeClr val="tx1">
                  <a:lumMod val="75000"/>
                  <a:lumOff val="25000"/>
                </a:schemeClr>
              </a:solidFill>
              <a:cs typeface="Aldhabi" panose="01000000000000000000" pitchFamily="2" charset="-78"/>
            </a:endParaRPr>
          </a:p>
          <a:p>
            <a:pPr marL="0" indent="0">
              <a:buFont typeface="Arial" panose="020B0604020202020204" pitchFamily="34" charset="0"/>
              <a:buNone/>
            </a:pPr>
            <a:endParaRPr lang="en-US" sz="1800" b="1" dirty="0">
              <a:solidFill>
                <a:schemeClr val="tx1">
                  <a:lumMod val="75000"/>
                  <a:lumOff val="25000"/>
                </a:schemeClr>
              </a:solidFill>
              <a:cs typeface="Aldhabi" panose="01000000000000000000" pitchFamily="2" charset="-78"/>
            </a:endParaRPr>
          </a:p>
        </p:txBody>
      </p:sp>
      <p:sp>
        <p:nvSpPr>
          <p:cNvPr id="16" name="Content Placeholder 2">
            <a:extLst>
              <a:ext uri="{FF2B5EF4-FFF2-40B4-BE49-F238E27FC236}">
                <a16:creationId xmlns:a16="http://schemas.microsoft.com/office/drawing/2014/main" id="{EF9EA872-B603-43D9-B8CA-8D01096C5A60}"/>
              </a:ext>
            </a:extLst>
          </p:cNvPr>
          <p:cNvSpPr txBox="1">
            <a:spLocks/>
          </p:cNvSpPr>
          <p:nvPr/>
        </p:nvSpPr>
        <p:spPr>
          <a:xfrm>
            <a:off x="1471044" y="1908717"/>
            <a:ext cx="6261408" cy="916054"/>
          </a:xfrm>
          <a:prstGeom prst="rect">
            <a:avLst/>
          </a:prstGeom>
        </p:spPr>
        <p:txBody>
          <a:bodyPr vert="horz" lIns="91440" tIns="45720" rIns="91440" bIns="45720" rtlCol="0">
            <a:normAutofit lnSpcReduction="10000"/>
          </a:bodyPr>
          <a:lstStyle>
            <a:lvl1pPr indent="0">
              <a:lnSpc>
                <a:spcPct val="90000"/>
              </a:lnSpc>
              <a:spcBef>
                <a:spcPts val="1000"/>
              </a:spcBef>
              <a:buFont typeface="Arial" panose="020B0604020202020204" pitchFamily="34" charset="0"/>
              <a:buNone/>
              <a:defRPr>
                <a:solidFill>
                  <a:schemeClr val="tx1">
                    <a:lumMod val="75000"/>
                    <a:lumOff val="25000"/>
                  </a:schemeClr>
                </a:solidFill>
                <a:cs typeface="Aldhabi" panose="01000000000000000000" pitchFamily="2" charset="-78"/>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just"/>
            <a:r>
              <a:rPr lang="en-US" sz="1600" dirty="0"/>
              <a:t>Net zero in energy growth is an effort to make energy production a zero-sum enterprise.  The energy requirements of new users is off-set by the reduction in energy use from existing users and new supplemental sources.</a:t>
            </a:r>
          </a:p>
        </p:txBody>
      </p:sp>
      <p:sp>
        <p:nvSpPr>
          <p:cNvPr id="18" name="Content Placeholder 2">
            <a:extLst>
              <a:ext uri="{FF2B5EF4-FFF2-40B4-BE49-F238E27FC236}">
                <a16:creationId xmlns:a16="http://schemas.microsoft.com/office/drawing/2014/main" id="{607C316B-2C46-4B10-AAB6-817CE6153E95}"/>
              </a:ext>
            </a:extLst>
          </p:cNvPr>
          <p:cNvSpPr txBox="1">
            <a:spLocks/>
          </p:cNvSpPr>
          <p:nvPr/>
        </p:nvSpPr>
        <p:spPr>
          <a:xfrm>
            <a:off x="1471044" y="3425222"/>
            <a:ext cx="6332429" cy="916054"/>
          </a:xfrm>
          <a:prstGeom prst="rect">
            <a:avLst/>
          </a:prstGeom>
        </p:spPr>
        <p:txBody>
          <a:bodyPr vert="horz" lIns="91440" tIns="45720" rIns="91440" bIns="45720" rtlCol="0">
            <a:normAutofit lnSpcReduction="10000"/>
          </a:bodyPr>
          <a:lstStyle>
            <a:defPPr>
              <a:defRPr lang="en-US"/>
            </a:defPPr>
            <a:lvl1pPr indent="0">
              <a:lnSpc>
                <a:spcPct val="90000"/>
              </a:lnSpc>
              <a:spcBef>
                <a:spcPts val="1000"/>
              </a:spcBef>
              <a:buFont typeface="Arial" panose="020B0604020202020204" pitchFamily="34" charset="0"/>
              <a:buNone/>
              <a:defRPr sz="1600">
                <a:solidFill>
                  <a:schemeClr val="tx1">
                    <a:lumMod val="75000"/>
                    <a:lumOff val="25000"/>
                  </a:schemeClr>
                </a:solidFill>
                <a:cs typeface="Aldhabi" panose="01000000000000000000" pitchFamily="2" charset="-78"/>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just"/>
            <a:r>
              <a:rPr lang="en-US" dirty="0"/>
              <a:t>Net Zero is exactly that – whatever additional energy is required by new construction is off-set by reductions from current users or provided by supplemental sources (i.e., on-site solar panels) so that additional output by power generating sources is not required.</a:t>
            </a:r>
          </a:p>
        </p:txBody>
      </p:sp>
      <p:sp>
        <p:nvSpPr>
          <p:cNvPr id="19" name="Content Placeholder 2">
            <a:extLst>
              <a:ext uri="{FF2B5EF4-FFF2-40B4-BE49-F238E27FC236}">
                <a16:creationId xmlns:a16="http://schemas.microsoft.com/office/drawing/2014/main" id="{779FA9A5-97B7-4B1A-B05A-5CEA3D7A9691}"/>
              </a:ext>
            </a:extLst>
          </p:cNvPr>
          <p:cNvSpPr txBox="1">
            <a:spLocks/>
          </p:cNvSpPr>
          <p:nvPr/>
        </p:nvSpPr>
        <p:spPr>
          <a:xfrm>
            <a:off x="1471044" y="5147630"/>
            <a:ext cx="6261408" cy="916054"/>
          </a:xfrm>
          <a:prstGeom prst="rect">
            <a:avLst/>
          </a:prstGeom>
        </p:spPr>
        <p:txBody>
          <a:bodyPr vert="horz" lIns="91440" tIns="45720" rIns="91440" bIns="45720" rtlCol="0">
            <a:normAutofit lnSpcReduction="10000"/>
          </a:bodyPr>
          <a:lstStyle>
            <a:defPPr>
              <a:defRPr lang="en-US"/>
            </a:defPPr>
            <a:lvl1pPr indent="0">
              <a:lnSpc>
                <a:spcPct val="90000"/>
              </a:lnSpc>
              <a:spcBef>
                <a:spcPts val="1000"/>
              </a:spcBef>
              <a:buFont typeface="Arial" panose="020B0604020202020204" pitchFamily="34" charset="0"/>
              <a:buNone/>
              <a:defRPr sz="1600">
                <a:solidFill>
                  <a:schemeClr val="tx1">
                    <a:lumMod val="75000"/>
                    <a:lumOff val="25000"/>
                  </a:schemeClr>
                </a:solidFill>
                <a:cs typeface="Aldhabi" panose="01000000000000000000" pitchFamily="2" charset="-78"/>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just"/>
            <a:r>
              <a:rPr lang="en-US" dirty="0"/>
              <a:t>The Energy Trust of Oregon annually awards a Fellowship to an entity involved in some way with the production or use of energy to study how or what can be done to reduce the rate of expansion on the power generation systems, hopefully reaching zero at some point in time.</a:t>
            </a:r>
          </a:p>
        </p:txBody>
      </p:sp>
    </p:spTree>
    <p:extLst>
      <p:ext uri="{BB962C8B-B14F-4D97-AF65-F5344CB8AC3E}">
        <p14:creationId xmlns:p14="http://schemas.microsoft.com/office/powerpoint/2010/main" val="3019235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subTnLst>
                                    <p:animClr clrSpc="rgb" dir="cw">
                                      <p:cBhvr override="childStyle">
                                        <p:cTn dur="1" fill="hold" display="0" masterRel="nextClick" afterEffect="1"/>
                                        <p:tgtEl>
                                          <p:spTgt spid="6"/>
                                        </p:tgtEl>
                                        <p:attrNameLst>
                                          <p:attrName>ppt_c</p:attrName>
                                        </p:attrNameLst>
                                      </p:cBhvr>
                                      <p:to>
                                        <a:schemeClr val="bg2"/>
                                      </p:to>
                                    </p:animClr>
                                  </p:sub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subTnLst>
                                    <p:animClr clrSpc="rgb" dir="cw">
                                      <p:cBhvr override="childStyle">
                                        <p:cTn dur="1" fill="hold" display="0" masterRel="nextClick" afterEffect="1"/>
                                        <p:tgtEl>
                                          <p:spTgt spid="7"/>
                                        </p:tgtEl>
                                        <p:attrNameLst>
                                          <p:attrName>ppt_c</p:attrName>
                                        </p:attrNameLst>
                                      </p:cBhvr>
                                      <p:to>
                                        <a:schemeClr val="bg2"/>
                                      </p:to>
                                    </p:animClr>
                                  </p:subTnLst>
                                </p:cTn>
                              </p:par>
                              <p:par>
                                <p:cTn id="11" presetID="9"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dissolve">
                                      <p:cBhvr>
                                        <p:cTn id="13" dur="500"/>
                                        <p:tgtEl>
                                          <p:spTgt spid="8">
                                            <p:txEl>
                                              <p:pRg st="0" end="0"/>
                                            </p:txEl>
                                          </p:spTgt>
                                        </p:tgtEl>
                                      </p:cBhvr>
                                    </p:animEffect>
                                  </p:childTnLst>
                                  <p:subTnLst>
                                    <p:animClr clrSpc="rgb" dir="cw">
                                      <p:cBhvr override="childStyle">
                                        <p:cTn dur="1" fill="hold" display="0" masterRel="nextClick" afterEffect="1"/>
                                        <p:tgtEl>
                                          <p:spTgt spid="8">
                                            <p:txEl>
                                              <p:pRg st="0" end="0"/>
                                            </p:txEl>
                                          </p:spTgt>
                                        </p:tgtEl>
                                        <p:attrNameLst>
                                          <p:attrName>ppt_c</p:attrName>
                                        </p:attrNameLst>
                                      </p:cBhvr>
                                      <p:to>
                                        <a:schemeClr val="bg2"/>
                                      </p:to>
                                    </p:animClr>
                                  </p:subTnLst>
                                </p:cTn>
                              </p:par>
                              <p:par>
                                <p:cTn id="14" presetID="9"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dissolve">
                                      <p:cBhvr>
                                        <p:cTn id="16" dur="500"/>
                                        <p:tgtEl>
                                          <p:spTgt spid="16"/>
                                        </p:tgtEl>
                                      </p:cBhvr>
                                    </p:animEffect>
                                  </p:childTnLst>
                                  <p:subTnLst>
                                    <p:animClr clrSpc="rgb" dir="cw">
                                      <p:cBhvr override="childStyle">
                                        <p:cTn dur="1" fill="hold" display="0" masterRel="nextClick" afterEffect="1"/>
                                        <p:tgtEl>
                                          <p:spTgt spid="16"/>
                                        </p:tgtEl>
                                        <p:attrNameLst>
                                          <p:attrName>ppt_c</p:attrName>
                                        </p:attrNameLst>
                                      </p:cBhvr>
                                      <p:to>
                                        <a:schemeClr val="bg2"/>
                                      </p:to>
                                    </p:animClr>
                                  </p:sub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dissolve">
                                      <p:cBhvr>
                                        <p:cTn id="21" dur="500"/>
                                        <p:tgtEl>
                                          <p:spTgt spid="9"/>
                                        </p:tgtEl>
                                      </p:cBhvr>
                                    </p:animEffect>
                                  </p:childTnLst>
                                  <p:subTnLst>
                                    <p:animClr clrSpc="rgb" dir="cw">
                                      <p:cBhvr override="childStyle">
                                        <p:cTn dur="1" fill="hold" display="0" masterRel="nextClick" afterEffect="1"/>
                                        <p:tgtEl>
                                          <p:spTgt spid="9"/>
                                        </p:tgtEl>
                                        <p:attrNameLst>
                                          <p:attrName>ppt_c</p:attrName>
                                        </p:attrNameLst>
                                      </p:cBhvr>
                                      <p:to>
                                        <a:schemeClr val="bg2"/>
                                      </p:to>
                                    </p:animClr>
                                  </p:subTnLst>
                                </p:cTn>
                              </p:par>
                              <p:par>
                                <p:cTn id="22" presetID="9"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dissolve">
                                      <p:cBhvr>
                                        <p:cTn id="24" dur="500"/>
                                        <p:tgtEl>
                                          <p:spTgt spid="11"/>
                                        </p:tgtEl>
                                      </p:cBhvr>
                                    </p:animEffect>
                                  </p:childTnLst>
                                  <p:subTnLst>
                                    <p:animClr clrSpc="rgb" dir="cw">
                                      <p:cBhvr override="childStyle">
                                        <p:cTn dur="1" fill="hold" display="0" masterRel="nextClick" afterEffect="1"/>
                                        <p:tgtEl>
                                          <p:spTgt spid="11"/>
                                        </p:tgtEl>
                                        <p:attrNameLst>
                                          <p:attrName>ppt_c</p:attrName>
                                        </p:attrNameLst>
                                      </p:cBhvr>
                                      <p:to>
                                        <a:schemeClr val="bg2"/>
                                      </p:to>
                                    </p:animClr>
                                  </p:subTnLst>
                                </p:cTn>
                              </p:par>
                              <p:par>
                                <p:cTn id="25" presetID="9"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dissolve">
                                      <p:cBhvr>
                                        <p:cTn id="27" dur="500"/>
                                        <p:tgtEl>
                                          <p:spTgt spid="12"/>
                                        </p:tgtEl>
                                      </p:cBhvr>
                                    </p:animEffect>
                                  </p:childTnLst>
                                  <p:subTnLst>
                                    <p:animClr clrSpc="rgb" dir="cw">
                                      <p:cBhvr override="childStyle">
                                        <p:cTn dur="1" fill="hold" display="0" masterRel="nextClick" afterEffect="1"/>
                                        <p:tgtEl>
                                          <p:spTgt spid="12"/>
                                        </p:tgtEl>
                                        <p:attrNameLst>
                                          <p:attrName>ppt_c</p:attrName>
                                        </p:attrNameLst>
                                      </p:cBhvr>
                                      <p:to>
                                        <a:schemeClr val="bg2"/>
                                      </p:to>
                                    </p:animClr>
                                  </p:subTnLst>
                                </p:cTn>
                              </p:par>
                              <p:par>
                                <p:cTn id="28" presetID="9"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dissolve">
                                      <p:cBhvr>
                                        <p:cTn id="30" dur="500"/>
                                        <p:tgtEl>
                                          <p:spTgt spid="18"/>
                                        </p:tgtEl>
                                      </p:cBhvr>
                                    </p:animEffect>
                                  </p:childTnLst>
                                  <p:subTnLst>
                                    <p:animClr clrSpc="rgb" dir="cw">
                                      <p:cBhvr override="childStyle">
                                        <p:cTn dur="1" fill="hold" display="0" masterRel="nextClick" afterEffect="1"/>
                                        <p:tgtEl>
                                          <p:spTgt spid="18"/>
                                        </p:tgtEl>
                                        <p:attrNameLst>
                                          <p:attrName>ppt_c</p:attrName>
                                        </p:attrNameLst>
                                      </p:cBhvr>
                                      <p:to>
                                        <a:schemeClr val="bg2"/>
                                      </p:to>
                                    </p:animClr>
                                  </p:sub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dissolve">
                                      <p:cBhvr>
                                        <p:cTn id="35" dur="5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bg2"/>
                                      </p:to>
                                    </p:animClr>
                                  </p:subTnLst>
                                </p:cTn>
                              </p:par>
                              <p:par>
                                <p:cTn id="36" presetID="9"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dissolve">
                                      <p:cBhvr>
                                        <p:cTn id="38" dur="500"/>
                                        <p:tgtEl>
                                          <p:spTgt spid="14"/>
                                        </p:tgtEl>
                                      </p:cBhvr>
                                    </p:animEffect>
                                  </p:childTnLst>
                                  <p:subTnLst>
                                    <p:animClr clrSpc="rgb" dir="cw">
                                      <p:cBhvr override="childStyle">
                                        <p:cTn dur="1" fill="hold" display="0" masterRel="nextClick" afterEffect="1"/>
                                        <p:tgtEl>
                                          <p:spTgt spid="14"/>
                                        </p:tgtEl>
                                        <p:attrNameLst>
                                          <p:attrName>ppt_c</p:attrName>
                                        </p:attrNameLst>
                                      </p:cBhvr>
                                      <p:to>
                                        <a:schemeClr val="bg2"/>
                                      </p:to>
                                    </p:animClr>
                                  </p:subTnLst>
                                </p:cTn>
                              </p:par>
                              <p:par>
                                <p:cTn id="39" presetID="9"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dissolve">
                                      <p:cBhvr>
                                        <p:cTn id="41" dur="500"/>
                                        <p:tgtEl>
                                          <p:spTgt spid="15"/>
                                        </p:tgtEl>
                                      </p:cBhvr>
                                    </p:animEffect>
                                  </p:childTnLst>
                                  <p:subTnLst>
                                    <p:animClr clrSpc="rgb" dir="cw">
                                      <p:cBhvr override="childStyle">
                                        <p:cTn dur="1" fill="hold" display="0" masterRel="nextClick" afterEffect="1"/>
                                        <p:tgtEl>
                                          <p:spTgt spid="15"/>
                                        </p:tgtEl>
                                        <p:attrNameLst>
                                          <p:attrName>ppt_c</p:attrName>
                                        </p:attrNameLst>
                                      </p:cBhvr>
                                      <p:to>
                                        <a:schemeClr val="bg2"/>
                                      </p:to>
                                    </p:animClr>
                                  </p:subTnLst>
                                </p:cTn>
                              </p:par>
                              <p:par>
                                <p:cTn id="42" presetID="9" presetClass="entr" presetSubtype="0"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dissolve">
                                      <p:cBhvr>
                                        <p:cTn id="44" dur="500"/>
                                        <p:tgtEl>
                                          <p:spTgt spid="19"/>
                                        </p:tgtEl>
                                      </p:cBhvr>
                                    </p:animEffect>
                                  </p:childTnLst>
                                  <p:subTnLst>
                                    <p:animClr clrSpc="rgb" dir="cw">
                                      <p:cBhvr override="childStyle">
                                        <p:cTn dur="1" fill="hold" display="0" masterRel="nextClick" afterEffect="1"/>
                                        <p:tgtEl>
                                          <p:spTgt spid="19"/>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build="p"/>
      <p:bldP spid="9" grpId="0" animBg="1"/>
      <p:bldP spid="11" grpId="0" animBg="1"/>
      <p:bldP spid="12" grpId="0"/>
      <p:bldP spid="13" grpId="0" animBg="1"/>
      <p:bldP spid="14" grpId="0" animBg="1"/>
      <p:bldP spid="15" grpId="0"/>
      <p:bldP spid="16" grpId="0"/>
      <p:bldP spid="18"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7A1139C-9F46-4314-B86D-7E66BACA6291}"/>
              </a:ext>
            </a:extLst>
          </p:cNvPr>
          <p:cNvPicPr>
            <a:picLocks noGrp="1" noChangeAspect="1"/>
          </p:cNvPicPr>
          <p:nvPr>
            <p:ph type="pic" sz="quarter" idx="21"/>
          </p:nvPr>
        </p:nvPicPr>
        <p:blipFill rotWithShape="1">
          <a:blip r:embed="rId3">
            <a:extLst>
              <a:ext uri="{28A0092B-C50C-407E-A947-70E740481C1C}">
                <a14:useLocalDpi xmlns:a14="http://schemas.microsoft.com/office/drawing/2010/main" val="0"/>
              </a:ext>
            </a:extLst>
          </a:blip>
          <a:srcRect t="7017" b="26494"/>
          <a:stretch/>
        </p:blipFill>
        <p:spPr>
          <a:xfrm>
            <a:off x="1394548" y="2071721"/>
            <a:ext cx="2310676" cy="2304154"/>
          </a:xfrm>
        </p:spPr>
      </p:pic>
      <p:pic>
        <p:nvPicPr>
          <p:cNvPr id="16" name="Picture Placeholder 15">
            <a:extLst>
              <a:ext uri="{FF2B5EF4-FFF2-40B4-BE49-F238E27FC236}">
                <a16:creationId xmlns:a16="http://schemas.microsoft.com/office/drawing/2014/main" id="{44390570-6A88-4783-8F45-62FB793BAE74}"/>
              </a:ext>
            </a:extLst>
          </p:cNvPr>
          <p:cNvPicPr>
            <a:picLocks noGrp="1" noChangeAspect="1"/>
          </p:cNvPicPr>
          <p:nvPr>
            <p:ph type="pic" sz="quarter" idx="23"/>
          </p:nvPr>
        </p:nvPicPr>
        <p:blipFill>
          <a:blip r:embed="rId4">
            <a:extLst>
              <a:ext uri="{28A0092B-C50C-407E-A947-70E740481C1C}">
                <a14:useLocalDpi xmlns:a14="http://schemas.microsoft.com/office/drawing/2010/main" val="0"/>
              </a:ext>
            </a:extLst>
          </a:blip>
          <a:srcRect t="12466" b="12466"/>
          <a:stretch/>
        </p:blipFill>
        <p:spPr>
          <a:xfrm>
            <a:off x="8486775" y="2069783"/>
            <a:ext cx="2305050" cy="2305050"/>
          </a:xfrm>
        </p:spPr>
      </p:pic>
      <p:pic>
        <p:nvPicPr>
          <p:cNvPr id="14" name="Picture Placeholder 13">
            <a:extLst>
              <a:ext uri="{FF2B5EF4-FFF2-40B4-BE49-F238E27FC236}">
                <a16:creationId xmlns:a16="http://schemas.microsoft.com/office/drawing/2014/main" id="{5E7E62BB-8F57-482A-BB07-2EA0E32F7780}"/>
              </a:ext>
            </a:extLst>
          </p:cNvPr>
          <p:cNvPicPr>
            <a:picLocks noGrp="1" noChangeAspect="1"/>
          </p:cNvPicPr>
          <p:nvPr>
            <p:ph type="pic" sz="quarter" idx="22"/>
          </p:nvPr>
        </p:nvPicPr>
        <p:blipFill rotWithShape="1">
          <a:blip r:embed="rId5">
            <a:extLst>
              <a:ext uri="{28A0092B-C50C-407E-A947-70E740481C1C}">
                <a14:useLocalDpi xmlns:a14="http://schemas.microsoft.com/office/drawing/2010/main" val="0"/>
              </a:ext>
            </a:extLst>
          </a:blip>
          <a:srcRect t="12251" b="24028"/>
          <a:stretch/>
        </p:blipFill>
        <p:spPr>
          <a:xfrm>
            <a:off x="4525759" y="1329414"/>
            <a:ext cx="3140481" cy="3046696"/>
          </a:xfrm>
        </p:spPr>
      </p:pic>
      <p:sp>
        <p:nvSpPr>
          <p:cNvPr id="9" name="Slide Number Placeholder 8">
            <a:extLst>
              <a:ext uri="{FF2B5EF4-FFF2-40B4-BE49-F238E27FC236}">
                <a16:creationId xmlns:a16="http://schemas.microsoft.com/office/drawing/2014/main" id="{84BB648E-D6D5-4B32-BBCC-C4D126B321B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BB0851-680D-4F20-952F-CE68C8DC2298}" type="slidenum">
              <a:rPr kumimoji="0" lang="en-US" sz="1200" b="0" i="0" u="none" strike="noStrike" kern="1200" cap="none" spc="0" normalizeH="0" baseline="0" noProof="0" smtClean="0">
                <a:ln>
                  <a:noFill/>
                </a:ln>
                <a:solidFill>
                  <a:prstClr val="black">
                    <a:tint val="75000"/>
                  </a:prstClr>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tint val="75000"/>
                </a:prstClr>
              </a:solidFill>
              <a:effectLst/>
              <a:uLnTx/>
              <a:uFillTx/>
              <a:latin typeface="Calibri Light"/>
              <a:ea typeface="+mn-ea"/>
              <a:cs typeface="+mn-cs"/>
            </a:endParaRPr>
          </a:p>
        </p:txBody>
      </p:sp>
      <p:sp>
        <p:nvSpPr>
          <p:cNvPr id="62" name="Rectangle 61">
            <a:extLst>
              <a:ext uri="{FF2B5EF4-FFF2-40B4-BE49-F238E27FC236}">
                <a16:creationId xmlns:a16="http://schemas.microsoft.com/office/drawing/2014/main" id="{203D2516-C67F-490F-AB5A-1D5872D69D84}"/>
              </a:ext>
            </a:extLst>
          </p:cNvPr>
          <p:cNvSpPr/>
          <p:nvPr/>
        </p:nvSpPr>
        <p:spPr>
          <a:xfrm>
            <a:off x="1328964" y="4626477"/>
            <a:ext cx="2447472" cy="243656"/>
          </a:xfrm>
          <a:prstGeom prst="rect">
            <a:avLst/>
          </a:prstGeom>
        </p:spPr>
        <p:txBody>
          <a:bodyPr wrap="square" lIns="0" tIns="0" rIns="0" bIns="0" anchor="t">
            <a:spAutoFit/>
          </a:bodyPr>
          <a:lstStyle/>
          <a:p>
            <a:pPr algn="ctr">
              <a:lnSpc>
                <a:spcPts val="1900"/>
              </a:lnSpc>
            </a:pPr>
            <a:r>
              <a:rPr lang="en-US" sz="1600" b="1" dirty="0">
                <a:solidFill>
                  <a:schemeClr val="accent6">
                    <a:lumMod val="50000"/>
                  </a:schemeClr>
                </a:solidFill>
                <a:latin typeface="Century Gothic"/>
                <a:cs typeface="Segoe UI" panose="020B0502040204020203" pitchFamily="34" charset="0"/>
              </a:rPr>
              <a:t>DAVID SOMMER</a:t>
            </a:r>
          </a:p>
        </p:txBody>
      </p:sp>
      <p:sp>
        <p:nvSpPr>
          <p:cNvPr id="63" name="Rectangle 62">
            <a:extLst>
              <a:ext uri="{FF2B5EF4-FFF2-40B4-BE49-F238E27FC236}">
                <a16:creationId xmlns:a16="http://schemas.microsoft.com/office/drawing/2014/main" id="{BE8E3723-CA2F-4083-8ADD-2C702ED87A93}"/>
              </a:ext>
            </a:extLst>
          </p:cNvPr>
          <p:cNvSpPr/>
          <p:nvPr/>
        </p:nvSpPr>
        <p:spPr>
          <a:xfrm>
            <a:off x="8415566" y="4626477"/>
            <a:ext cx="2447472" cy="243656"/>
          </a:xfrm>
          <a:prstGeom prst="rect">
            <a:avLst/>
          </a:prstGeom>
        </p:spPr>
        <p:txBody>
          <a:bodyPr wrap="square" lIns="0" tIns="0" rIns="0" bIns="0" anchor="t">
            <a:spAutoFit/>
          </a:bodyPr>
          <a:lstStyle/>
          <a:p>
            <a:pPr algn="ctr">
              <a:lnSpc>
                <a:spcPts val="1900"/>
              </a:lnSpc>
            </a:pPr>
            <a:r>
              <a:rPr lang="en-US" sz="1600" b="1" dirty="0">
                <a:solidFill>
                  <a:schemeClr val="accent6">
                    <a:lumMod val="50000"/>
                  </a:schemeClr>
                </a:solidFill>
                <a:latin typeface="Century Gothic"/>
                <a:cs typeface="Segoe UI" panose="020B0502040204020203" pitchFamily="34" charset="0"/>
              </a:rPr>
              <a:t>NIRANJAN PATIL</a:t>
            </a:r>
          </a:p>
        </p:txBody>
      </p:sp>
      <p:sp>
        <p:nvSpPr>
          <p:cNvPr id="64" name="Rectangle 63">
            <a:extLst>
              <a:ext uri="{FF2B5EF4-FFF2-40B4-BE49-F238E27FC236}">
                <a16:creationId xmlns:a16="http://schemas.microsoft.com/office/drawing/2014/main" id="{74C37F1B-48AC-4972-9945-38A9A669930C}"/>
              </a:ext>
            </a:extLst>
          </p:cNvPr>
          <p:cNvSpPr/>
          <p:nvPr/>
        </p:nvSpPr>
        <p:spPr>
          <a:xfrm>
            <a:off x="4525759" y="4626477"/>
            <a:ext cx="3268559" cy="243656"/>
          </a:xfrm>
          <a:prstGeom prst="rect">
            <a:avLst/>
          </a:prstGeom>
        </p:spPr>
        <p:txBody>
          <a:bodyPr wrap="square" lIns="0" tIns="0" rIns="0" bIns="0" anchor="t">
            <a:spAutoFit/>
          </a:bodyPr>
          <a:lstStyle/>
          <a:p>
            <a:pPr algn="ctr">
              <a:lnSpc>
                <a:spcPts val="1900"/>
              </a:lnSpc>
            </a:pPr>
            <a:r>
              <a:rPr lang="en-US" sz="1600" b="1" dirty="0">
                <a:solidFill>
                  <a:schemeClr val="accent6">
                    <a:lumMod val="50000"/>
                  </a:schemeClr>
                </a:solidFill>
                <a:latin typeface="Century Gothic"/>
                <a:cs typeface="Segoe UI" panose="020B0502040204020203" pitchFamily="34" charset="0"/>
              </a:rPr>
              <a:t>MARK MCKECHNIE, AIA, NCARB</a:t>
            </a:r>
          </a:p>
        </p:txBody>
      </p:sp>
      <p:sp>
        <p:nvSpPr>
          <p:cNvPr id="65" name="Rectangle 64">
            <a:extLst>
              <a:ext uri="{FF2B5EF4-FFF2-40B4-BE49-F238E27FC236}">
                <a16:creationId xmlns:a16="http://schemas.microsoft.com/office/drawing/2014/main" id="{FD039450-A1D5-4A31-8D2B-0AA42AE596F6}"/>
              </a:ext>
            </a:extLst>
          </p:cNvPr>
          <p:cNvSpPr/>
          <p:nvPr/>
        </p:nvSpPr>
        <p:spPr>
          <a:xfrm>
            <a:off x="1328964" y="4937167"/>
            <a:ext cx="2447472" cy="215444"/>
          </a:xfrm>
          <a:prstGeom prst="rect">
            <a:avLst/>
          </a:prstGeom>
        </p:spPr>
        <p:txBody>
          <a:bodyPr wrap="square" lIns="0" tIns="0" rIns="0" bIns="0" anchor="t">
            <a:spAutoFit/>
          </a:bodyPr>
          <a:lstStyle/>
          <a:p>
            <a:pPr algn="ctr"/>
            <a:r>
              <a:rPr lang="en-US" sz="1400" b="1" dirty="0">
                <a:solidFill>
                  <a:schemeClr val="tx1">
                    <a:lumMod val="75000"/>
                    <a:lumOff val="25000"/>
                  </a:schemeClr>
                </a:solidFill>
                <a:cs typeface="Aldhabi" panose="01000000000000000000" pitchFamily="2" charset="-78"/>
              </a:rPr>
              <a:t>Senior Project Manager at OAI</a:t>
            </a:r>
          </a:p>
        </p:txBody>
      </p:sp>
      <p:sp>
        <p:nvSpPr>
          <p:cNvPr id="66" name="Rectangle 65">
            <a:extLst>
              <a:ext uri="{FF2B5EF4-FFF2-40B4-BE49-F238E27FC236}">
                <a16:creationId xmlns:a16="http://schemas.microsoft.com/office/drawing/2014/main" id="{B10E369A-5234-43AA-B495-F9C217D97237}"/>
              </a:ext>
            </a:extLst>
          </p:cNvPr>
          <p:cNvSpPr/>
          <p:nvPr/>
        </p:nvSpPr>
        <p:spPr>
          <a:xfrm>
            <a:off x="5185366" y="4937167"/>
            <a:ext cx="1821266" cy="215444"/>
          </a:xfrm>
          <a:prstGeom prst="rect">
            <a:avLst/>
          </a:prstGeom>
        </p:spPr>
        <p:txBody>
          <a:bodyPr wrap="square" lIns="0" tIns="0" rIns="0" bIns="0" anchor="t">
            <a:spAutoFit/>
          </a:bodyPr>
          <a:lstStyle/>
          <a:p>
            <a:pPr marL="0" indent="0">
              <a:buFont typeface="Arial" panose="020B0604020202020204" pitchFamily="34" charset="0"/>
              <a:buNone/>
            </a:pPr>
            <a:r>
              <a:rPr lang="en-US" sz="1400" b="1" dirty="0">
                <a:solidFill>
                  <a:schemeClr val="tx1">
                    <a:lumMod val="75000"/>
                    <a:lumOff val="25000"/>
                  </a:schemeClr>
                </a:solidFill>
                <a:cs typeface="Aldhabi" panose="01000000000000000000" pitchFamily="2" charset="-78"/>
              </a:rPr>
              <a:t>Architect, Principal at OAI</a:t>
            </a:r>
            <a:endParaRPr lang="en-US" sz="1400" dirty="0">
              <a:solidFill>
                <a:schemeClr val="tx1">
                  <a:lumMod val="75000"/>
                  <a:lumOff val="25000"/>
                </a:schemeClr>
              </a:solidFill>
              <a:cs typeface="Aldhabi" panose="01000000000000000000" pitchFamily="2" charset="-78"/>
            </a:endParaRPr>
          </a:p>
        </p:txBody>
      </p:sp>
      <p:sp>
        <p:nvSpPr>
          <p:cNvPr id="67" name="Rectangle 66">
            <a:extLst>
              <a:ext uri="{FF2B5EF4-FFF2-40B4-BE49-F238E27FC236}">
                <a16:creationId xmlns:a16="http://schemas.microsoft.com/office/drawing/2014/main" id="{E52633C4-D5F0-44FC-B07B-344761833404}"/>
              </a:ext>
            </a:extLst>
          </p:cNvPr>
          <p:cNvSpPr/>
          <p:nvPr/>
        </p:nvSpPr>
        <p:spPr>
          <a:xfrm>
            <a:off x="8005019" y="4824552"/>
            <a:ext cx="3268559" cy="430887"/>
          </a:xfrm>
          <a:prstGeom prst="rect">
            <a:avLst/>
          </a:prstGeom>
        </p:spPr>
        <p:txBody>
          <a:bodyPr wrap="square" lIns="0" tIns="0" rIns="0" bIns="0" anchor="t">
            <a:spAutoFit/>
          </a:bodyPr>
          <a:lstStyle/>
          <a:p>
            <a:pPr algn="ctr"/>
            <a:r>
              <a:rPr lang="en-US" sz="1400" b="1" dirty="0">
                <a:solidFill>
                  <a:schemeClr val="tx1">
                    <a:lumMod val="75000"/>
                    <a:lumOff val="25000"/>
                  </a:schemeClr>
                </a:solidFill>
                <a:cs typeface="Aldhabi" panose="01000000000000000000" pitchFamily="2" charset="-78"/>
              </a:rPr>
              <a:t>Design Project Manager, </a:t>
            </a:r>
          </a:p>
          <a:p>
            <a:pPr algn="ctr"/>
            <a:r>
              <a:rPr lang="en-US" sz="1400" b="1" dirty="0">
                <a:solidFill>
                  <a:schemeClr val="tx1">
                    <a:lumMod val="75000"/>
                    <a:lumOff val="25000"/>
                  </a:schemeClr>
                </a:solidFill>
                <a:cs typeface="Aldhabi" panose="01000000000000000000" pitchFamily="2" charset="-78"/>
              </a:rPr>
              <a:t>Assoc .AIA, LEED Green Assoc. at OAI</a:t>
            </a:r>
          </a:p>
        </p:txBody>
      </p:sp>
      <p:sp>
        <p:nvSpPr>
          <p:cNvPr id="68" name="Rectangle 67">
            <a:extLst>
              <a:ext uri="{FF2B5EF4-FFF2-40B4-BE49-F238E27FC236}">
                <a16:creationId xmlns:a16="http://schemas.microsoft.com/office/drawing/2014/main" id="{6BB396A8-7E28-4FB1-AD1F-628D75BF2B6B}"/>
              </a:ext>
            </a:extLst>
          </p:cNvPr>
          <p:cNvSpPr/>
          <p:nvPr/>
        </p:nvSpPr>
        <p:spPr>
          <a:xfrm>
            <a:off x="1756017" y="5264809"/>
            <a:ext cx="2603844" cy="969496"/>
          </a:xfrm>
          <a:prstGeom prst="rect">
            <a:avLst/>
          </a:prstGeom>
        </p:spPr>
        <p:txBody>
          <a:bodyPr wrap="square" lIns="0" tIns="0" rIns="0" bIns="0" anchor="t">
            <a:spAutoFit/>
          </a:bodyPr>
          <a:lstStyle/>
          <a:p>
            <a:pPr marL="171450" indent="-171450">
              <a:buFont typeface="Arial" panose="020B0604020202020204" pitchFamily="34" charset="0"/>
              <a:buChar char="•"/>
            </a:pPr>
            <a:r>
              <a:rPr lang="en-US" sz="1050" b="0" i="0" u="none" strike="noStrike" baseline="0" dirty="0">
                <a:solidFill>
                  <a:srgbClr val="211D1E"/>
                </a:solidFill>
                <a:latin typeface="ITC Avant Garde Pro Md"/>
              </a:rPr>
              <a:t>Universal Technical Institute, </a:t>
            </a:r>
            <a:br>
              <a:rPr lang="en-US" sz="1050" b="0" i="0" u="none" strike="noStrike" baseline="0" dirty="0">
                <a:solidFill>
                  <a:srgbClr val="211D1E"/>
                </a:solidFill>
                <a:latin typeface="ITC Avant Garde Pro Md"/>
              </a:rPr>
            </a:br>
            <a:r>
              <a:rPr lang="en-US" sz="1050" b="0" i="0" u="none" strike="noStrike" baseline="0" dirty="0">
                <a:solidFill>
                  <a:srgbClr val="211D1E"/>
                </a:solidFill>
                <a:latin typeface="ITC Avant Garde Pro Md"/>
              </a:rPr>
              <a:t>Phoenix, AZ</a:t>
            </a:r>
          </a:p>
          <a:p>
            <a:endParaRPr lang="en-US" sz="1050" b="0" i="0" u="none" strike="noStrike" baseline="0" dirty="0">
              <a:solidFill>
                <a:srgbClr val="211D1E"/>
              </a:solidFill>
              <a:latin typeface="ITC Avant Garde Pro Md"/>
            </a:endParaRPr>
          </a:p>
          <a:p>
            <a:pPr marL="171450" indent="-171450">
              <a:buFont typeface="Arial" panose="020B0604020202020204" pitchFamily="34" charset="0"/>
              <a:buChar char="•"/>
            </a:pPr>
            <a:r>
              <a:rPr lang="en-US" sz="1050" dirty="0">
                <a:solidFill>
                  <a:srgbClr val="211D1E"/>
                </a:solidFill>
                <a:latin typeface="ITC Avant Garde Pro Md"/>
              </a:rPr>
              <a:t>Former Director of Facility &amp; Grounds</a:t>
            </a:r>
            <a:br>
              <a:rPr lang="en-US" sz="1050" dirty="0">
                <a:solidFill>
                  <a:srgbClr val="211D1E"/>
                </a:solidFill>
                <a:latin typeface="ITC Avant Garde Pro Md"/>
              </a:rPr>
            </a:br>
            <a:r>
              <a:rPr lang="en-US" sz="1050" dirty="0">
                <a:solidFill>
                  <a:srgbClr val="211D1E"/>
                </a:solidFill>
                <a:latin typeface="ITC Avant Garde Pro Md"/>
              </a:rPr>
              <a:t>for Ashland Public Schools, OR.</a:t>
            </a:r>
            <a:br>
              <a:rPr lang="en-US" sz="1050" b="0" i="0" u="none" strike="noStrike" baseline="0" dirty="0">
                <a:solidFill>
                  <a:srgbClr val="211D1E"/>
                </a:solidFill>
                <a:latin typeface="ITC Avant Garde Pro Md"/>
              </a:rPr>
            </a:br>
            <a:endParaRPr lang="en-US" sz="1050" b="0" i="0" u="none" strike="noStrike" baseline="0" dirty="0">
              <a:solidFill>
                <a:srgbClr val="211D1E"/>
              </a:solidFill>
              <a:latin typeface="ITC Avant Garde Pro Md"/>
            </a:endParaRPr>
          </a:p>
        </p:txBody>
      </p:sp>
      <p:sp>
        <p:nvSpPr>
          <p:cNvPr id="69" name="Rectangle 68">
            <a:extLst>
              <a:ext uri="{FF2B5EF4-FFF2-40B4-BE49-F238E27FC236}">
                <a16:creationId xmlns:a16="http://schemas.microsoft.com/office/drawing/2014/main" id="{65553426-519B-4151-BAB2-BB3BCB8E882E}"/>
              </a:ext>
            </a:extLst>
          </p:cNvPr>
          <p:cNvSpPr/>
          <p:nvPr/>
        </p:nvSpPr>
        <p:spPr>
          <a:xfrm>
            <a:off x="4628449" y="5255439"/>
            <a:ext cx="2447472" cy="1436547"/>
          </a:xfrm>
          <a:prstGeom prst="rect">
            <a:avLst/>
          </a:prstGeom>
        </p:spPr>
        <p:txBody>
          <a:bodyPr wrap="square" lIns="0" tIns="0" rIns="0" bIns="0" anchor="t">
            <a:spAutoFit/>
          </a:bodyPr>
          <a:lstStyle/>
          <a:p>
            <a:pPr marL="171450" indent="-171450">
              <a:lnSpc>
                <a:spcPts val="1900"/>
              </a:lnSpc>
              <a:buFont typeface="Arial" panose="020B0604020202020204" pitchFamily="34" charset="0"/>
              <a:buChar char="•"/>
            </a:pPr>
            <a:r>
              <a:rPr lang="en-US" sz="1050" dirty="0">
                <a:solidFill>
                  <a:srgbClr val="211D1E"/>
                </a:solidFill>
                <a:latin typeface="ITC Avant Garde Pro Md"/>
              </a:rPr>
              <a:t>University of Oregon, Bachelor of Architecture, 1972</a:t>
            </a:r>
          </a:p>
          <a:p>
            <a:pPr marL="171450" indent="-171450">
              <a:lnSpc>
                <a:spcPts val="1900"/>
              </a:lnSpc>
              <a:buFont typeface="Arial" panose="020B0604020202020204" pitchFamily="34" charset="0"/>
              <a:buChar char="•"/>
            </a:pPr>
            <a:r>
              <a:rPr lang="en-US" sz="1050" dirty="0">
                <a:solidFill>
                  <a:srgbClr val="211D1E"/>
                </a:solidFill>
                <a:latin typeface="ITC Avant Garde Pro Md"/>
              </a:rPr>
              <a:t>University of Minnesota, Master of Architecture, 1978</a:t>
            </a:r>
          </a:p>
          <a:p>
            <a:pPr marL="171450" indent="-171450">
              <a:lnSpc>
                <a:spcPts val="1900"/>
              </a:lnSpc>
              <a:buFont typeface="Arial" panose="020B0604020202020204" pitchFamily="34" charset="0"/>
              <a:buChar char="•"/>
            </a:pPr>
            <a:r>
              <a:rPr lang="en-US" sz="1050" dirty="0">
                <a:solidFill>
                  <a:srgbClr val="211D1E"/>
                </a:solidFill>
                <a:latin typeface="ITC Avant Garde Pro Md"/>
              </a:rPr>
              <a:t>Founding Principal</a:t>
            </a:r>
            <a:br>
              <a:rPr lang="en-US" sz="1050" dirty="0">
                <a:solidFill>
                  <a:srgbClr val="211D1E"/>
                </a:solidFill>
                <a:latin typeface="ITC Avant Garde Pro Md"/>
              </a:rPr>
            </a:br>
            <a:r>
              <a:rPr lang="en-US" sz="1050" dirty="0">
                <a:solidFill>
                  <a:srgbClr val="211D1E"/>
                </a:solidFill>
                <a:latin typeface="ITC Avant Garde Pro Md"/>
              </a:rPr>
              <a:t>Oregon Architecture, Inc. 2008</a:t>
            </a:r>
          </a:p>
        </p:txBody>
      </p:sp>
      <p:sp>
        <p:nvSpPr>
          <p:cNvPr id="70" name="Rectangle 69">
            <a:extLst>
              <a:ext uri="{FF2B5EF4-FFF2-40B4-BE49-F238E27FC236}">
                <a16:creationId xmlns:a16="http://schemas.microsoft.com/office/drawing/2014/main" id="{DD2783DE-E49F-4457-A84B-006A5C84BF41}"/>
              </a:ext>
            </a:extLst>
          </p:cNvPr>
          <p:cNvSpPr/>
          <p:nvPr/>
        </p:nvSpPr>
        <p:spPr>
          <a:xfrm>
            <a:off x="8342926" y="5264809"/>
            <a:ext cx="3125407" cy="1192891"/>
          </a:xfrm>
          <a:prstGeom prst="rect">
            <a:avLst/>
          </a:prstGeom>
        </p:spPr>
        <p:txBody>
          <a:bodyPr wrap="square" lIns="0" tIns="0" rIns="0" bIns="0" anchor="t">
            <a:spAutoFit/>
          </a:bodyPr>
          <a:lstStyle/>
          <a:p>
            <a:pPr marL="171450" indent="-171450">
              <a:lnSpc>
                <a:spcPts val="1900"/>
              </a:lnSpc>
              <a:buFont typeface="Arial" panose="020B0604020202020204" pitchFamily="34" charset="0"/>
              <a:buChar char="•"/>
            </a:pPr>
            <a:r>
              <a:rPr lang="en-US" sz="1050" dirty="0">
                <a:solidFill>
                  <a:srgbClr val="211D1E"/>
                </a:solidFill>
                <a:latin typeface="ITC Avant Garde Pro Md"/>
              </a:rPr>
              <a:t>Bachelor of Architecture</a:t>
            </a:r>
            <a:br>
              <a:rPr lang="en-US" sz="1050" dirty="0">
                <a:solidFill>
                  <a:srgbClr val="211D1E"/>
                </a:solidFill>
                <a:latin typeface="ITC Avant Garde Pro Md"/>
              </a:rPr>
            </a:br>
            <a:r>
              <a:rPr lang="en-US" sz="1050" dirty="0">
                <a:solidFill>
                  <a:srgbClr val="211D1E"/>
                </a:solidFill>
                <a:latin typeface="ITC Avant Garde Pro Md"/>
              </a:rPr>
              <a:t>Chhatrapati Shivaji University, Kolhapur-IN.</a:t>
            </a:r>
          </a:p>
          <a:p>
            <a:pPr marL="171450" indent="-171450">
              <a:lnSpc>
                <a:spcPts val="1900"/>
              </a:lnSpc>
              <a:buFont typeface="Arial" panose="020B0604020202020204" pitchFamily="34" charset="0"/>
              <a:buChar char="•"/>
            </a:pPr>
            <a:r>
              <a:rPr lang="en-US" sz="1050" dirty="0">
                <a:solidFill>
                  <a:srgbClr val="211D1E"/>
                </a:solidFill>
                <a:latin typeface="ITC Avant Garde Pro Md"/>
              </a:rPr>
              <a:t>Master of Science in Sustainable Design and</a:t>
            </a:r>
          </a:p>
          <a:p>
            <a:pPr marL="171450" indent="-171450">
              <a:lnSpc>
                <a:spcPts val="1900"/>
              </a:lnSpc>
              <a:buFont typeface="Arial" panose="020B0604020202020204" pitchFamily="34" charset="0"/>
              <a:buChar char="•"/>
            </a:pPr>
            <a:r>
              <a:rPr lang="en-US" sz="1050" dirty="0">
                <a:solidFill>
                  <a:srgbClr val="211D1E"/>
                </a:solidFill>
                <a:latin typeface="ITC Avant Garde Pro Md"/>
              </a:rPr>
              <a:t>Master of Science in Construction Management Thomas Jefferson University, Philadelphia- PA.</a:t>
            </a:r>
          </a:p>
        </p:txBody>
      </p:sp>
      <p:sp>
        <p:nvSpPr>
          <p:cNvPr id="56" name="Rectangle 55">
            <a:extLst>
              <a:ext uri="{FF2B5EF4-FFF2-40B4-BE49-F238E27FC236}">
                <a16:creationId xmlns:a16="http://schemas.microsoft.com/office/drawing/2014/main" id="{1003DABC-3FA0-4953-AEA6-FC4588C473EB}"/>
              </a:ext>
            </a:extLst>
          </p:cNvPr>
          <p:cNvSpPr/>
          <p:nvPr/>
        </p:nvSpPr>
        <p:spPr>
          <a:xfrm flipH="1">
            <a:off x="0" y="787400"/>
            <a:ext cx="2689934" cy="450850"/>
          </a:xfrm>
          <a:prstGeom prst="rect">
            <a:avLst/>
          </a:prstGeom>
          <a:solidFill>
            <a:srgbClr val="417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itle 1">
            <a:extLst>
              <a:ext uri="{FF2B5EF4-FFF2-40B4-BE49-F238E27FC236}">
                <a16:creationId xmlns:a16="http://schemas.microsoft.com/office/drawing/2014/main" id="{E1B1AA9A-E3B8-48D5-B6A9-F02143E4312D}"/>
              </a:ext>
            </a:extLst>
          </p:cNvPr>
          <p:cNvSpPr txBox="1">
            <a:spLocks/>
          </p:cNvSpPr>
          <p:nvPr/>
        </p:nvSpPr>
        <p:spPr>
          <a:xfrm>
            <a:off x="838200" y="802450"/>
            <a:ext cx="10515600" cy="513198"/>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bg1"/>
                </a:solidFill>
                <a:latin typeface="Aharoni" panose="02010803020104030203" pitchFamily="2" charset="-79"/>
                <a:cs typeface="Aharoni" panose="02010803020104030203" pitchFamily="2" charset="-79"/>
              </a:rPr>
              <a:t>Research</a:t>
            </a:r>
            <a:r>
              <a:rPr lang="en-US" sz="3200" dirty="0">
                <a:solidFill>
                  <a:schemeClr val="tx1">
                    <a:lumMod val="85000"/>
                    <a:lumOff val="15000"/>
                  </a:schemeClr>
                </a:solidFill>
                <a:latin typeface="Aharoni" panose="02010803020104030203" pitchFamily="2" charset="-79"/>
                <a:cs typeface="Aharoni" panose="02010803020104030203" pitchFamily="2" charset="-79"/>
              </a:rPr>
              <a:t> Team  </a:t>
            </a:r>
          </a:p>
        </p:txBody>
      </p:sp>
      <p:cxnSp>
        <p:nvCxnSpPr>
          <p:cNvPr id="3" name="Straight Connector 2">
            <a:extLst>
              <a:ext uri="{FF2B5EF4-FFF2-40B4-BE49-F238E27FC236}">
                <a16:creationId xmlns:a16="http://schemas.microsoft.com/office/drawing/2014/main" id="{259C4602-F064-4D4D-B759-8E1E8C8E269B}"/>
              </a:ext>
            </a:extLst>
          </p:cNvPr>
          <p:cNvCxnSpPr>
            <a:cxnSpLocks/>
            <a:endCxn id="7" idx="2"/>
          </p:cNvCxnSpPr>
          <p:nvPr/>
        </p:nvCxnSpPr>
        <p:spPr>
          <a:xfrm flipH="1" flipV="1">
            <a:off x="3786290" y="3221103"/>
            <a:ext cx="785712" cy="1206"/>
          </a:xfrm>
          <a:prstGeom prst="line">
            <a:avLst/>
          </a:prstGeom>
          <a:ln>
            <a:solidFill>
              <a:srgbClr val="417C61"/>
            </a:solidFill>
          </a:ln>
        </p:spPr>
        <p:style>
          <a:lnRef idx="3">
            <a:schemeClr val="accent6"/>
          </a:lnRef>
          <a:fillRef idx="0">
            <a:schemeClr val="accent6"/>
          </a:fillRef>
          <a:effectRef idx="2">
            <a:schemeClr val="accent6"/>
          </a:effectRef>
          <a:fontRef idx="minor">
            <a:schemeClr val="tx1"/>
          </a:fontRef>
        </p:style>
      </p:cxnSp>
      <p:sp>
        <p:nvSpPr>
          <p:cNvPr id="7" name="Arc 6">
            <a:extLst>
              <a:ext uri="{FF2B5EF4-FFF2-40B4-BE49-F238E27FC236}">
                <a16:creationId xmlns:a16="http://schemas.microsoft.com/office/drawing/2014/main" id="{89ACC964-6028-40D3-8B35-A9D53391204C}"/>
              </a:ext>
            </a:extLst>
          </p:cNvPr>
          <p:cNvSpPr/>
          <p:nvPr/>
        </p:nvSpPr>
        <p:spPr>
          <a:xfrm>
            <a:off x="1306104" y="1983339"/>
            <a:ext cx="2480194" cy="2466742"/>
          </a:xfrm>
          <a:prstGeom prst="arc">
            <a:avLst>
              <a:gd name="adj1" fmla="val 6199563"/>
              <a:gd name="adj2" fmla="val 12177"/>
            </a:avLst>
          </a:prstGeom>
          <a:ln>
            <a:solidFill>
              <a:srgbClr val="417C61"/>
            </a:solidFill>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2C4D5CD0-647A-4101-97B7-00B3773BA63D}"/>
              </a:ext>
            </a:extLst>
          </p:cNvPr>
          <p:cNvCxnSpPr>
            <a:cxnSpLocks/>
          </p:cNvCxnSpPr>
          <p:nvPr/>
        </p:nvCxnSpPr>
        <p:spPr>
          <a:xfrm>
            <a:off x="7612380" y="3233112"/>
            <a:ext cx="787946" cy="0"/>
          </a:xfrm>
          <a:prstGeom prst="line">
            <a:avLst/>
          </a:prstGeom>
          <a:ln>
            <a:solidFill>
              <a:srgbClr val="417C61"/>
            </a:solidFill>
          </a:ln>
        </p:spPr>
        <p:style>
          <a:lnRef idx="3">
            <a:schemeClr val="accent6"/>
          </a:lnRef>
          <a:fillRef idx="0">
            <a:schemeClr val="accent6"/>
          </a:fillRef>
          <a:effectRef idx="2">
            <a:schemeClr val="accent6"/>
          </a:effectRef>
          <a:fontRef idx="minor">
            <a:schemeClr val="tx1"/>
          </a:fontRef>
        </p:style>
      </p:cxnSp>
      <p:sp>
        <p:nvSpPr>
          <p:cNvPr id="27" name="Arc 26">
            <a:extLst>
              <a:ext uri="{FF2B5EF4-FFF2-40B4-BE49-F238E27FC236}">
                <a16:creationId xmlns:a16="http://schemas.microsoft.com/office/drawing/2014/main" id="{58A38CA8-5284-40B4-B2EE-10C80495CA33}"/>
              </a:ext>
            </a:extLst>
          </p:cNvPr>
          <p:cNvSpPr/>
          <p:nvPr/>
        </p:nvSpPr>
        <p:spPr>
          <a:xfrm>
            <a:off x="8400326" y="1987728"/>
            <a:ext cx="2480194" cy="2466742"/>
          </a:xfrm>
          <a:prstGeom prst="arc">
            <a:avLst>
              <a:gd name="adj1" fmla="val 10767240"/>
              <a:gd name="adj2" fmla="val 4331961"/>
            </a:avLst>
          </a:prstGeom>
          <a:ln>
            <a:solidFill>
              <a:srgbClr val="417C61"/>
            </a:solidFill>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46514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fade">
                                      <p:cBhvr>
                                        <p:cTn id="13" dur="500"/>
                                        <p:tgtEl>
                                          <p:spTgt spid="64"/>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fade">
                                      <p:cBhvr>
                                        <p:cTn id="17" dur="500"/>
                                        <p:tgtEl>
                                          <p:spTgt spid="66"/>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69"/>
                                        </p:tgtEl>
                                        <p:attrNameLst>
                                          <p:attrName>style.visibility</p:attrName>
                                        </p:attrNameLst>
                                      </p:cBhvr>
                                      <p:to>
                                        <p:strVal val="visible"/>
                                      </p:to>
                                    </p:set>
                                    <p:animEffect transition="in" filter="fade">
                                      <p:cBhvr>
                                        <p:cTn id="21" dur="500"/>
                                        <p:tgtEl>
                                          <p:spTgt spid="6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right)">
                                      <p:cBhvr>
                                        <p:cTn id="26" dur="500"/>
                                        <p:tgtEl>
                                          <p:spTgt spid="3"/>
                                        </p:tgtEl>
                                      </p:cBhvr>
                                    </p:animEffect>
                                  </p:childTnLst>
                                </p:cTn>
                              </p:par>
                            </p:childTnLst>
                          </p:cTn>
                        </p:par>
                        <p:par>
                          <p:cTn id="27" fill="hold">
                            <p:stCondLst>
                              <p:cond delay="500"/>
                            </p:stCondLst>
                            <p:childTnLst>
                              <p:par>
                                <p:cTn id="28" presetID="22" presetClass="entr" presetSubtype="2"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right)">
                                      <p:cBhvr>
                                        <p:cTn id="30" dur="500"/>
                                        <p:tgtEl>
                                          <p:spTgt spid="7"/>
                                        </p:tgtEl>
                                      </p:cBhvr>
                                    </p:animEffect>
                                  </p:childTnLst>
                                </p:cTn>
                              </p:par>
                            </p:childTnLst>
                          </p:cTn>
                        </p:par>
                        <p:par>
                          <p:cTn id="31" fill="hold">
                            <p:stCondLst>
                              <p:cond delay="1000"/>
                            </p:stCondLst>
                            <p:childTnLst>
                              <p:par>
                                <p:cTn id="32" presetID="53" presetClass="entr" presetSubtype="16"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childTnLst>
                          </p:cTn>
                        </p:par>
                        <p:par>
                          <p:cTn id="37" fill="hold">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62"/>
                                        </p:tgtEl>
                                        <p:attrNameLst>
                                          <p:attrName>style.visibility</p:attrName>
                                        </p:attrNameLst>
                                      </p:cBhvr>
                                      <p:to>
                                        <p:strVal val="visible"/>
                                      </p:to>
                                    </p:set>
                                    <p:animEffect transition="in" filter="fade">
                                      <p:cBhvr>
                                        <p:cTn id="40" dur="500"/>
                                        <p:tgtEl>
                                          <p:spTgt spid="62"/>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65"/>
                                        </p:tgtEl>
                                        <p:attrNameLst>
                                          <p:attrName>style.visibility</p:attrName>
                                        </p:attrNameLst>
                                      </p:cBhvr>
                                      <p:to>
                                        <p:strVal val="visible"/>
                                      </p:to>
                                    </p:set>
                                    <p:animEffect transition="in" filter="fade">
                                      <p:cBhvr>
                                        <p:cTn id="44" dur="500"/>
                                        <p:tgtEl>
                                          <p:spTgt spid="65"/>
                                        </p:tgtEl>
                                      </p:cBhvr>
                                    </p:animEffect>
                                  </p:childTnLst>
                                </p:cTn>
                              </p:par>
                            </p:childTnLst>
                          </p:cTn>
                        </p:par>
                        <p:par>
                          <p:cTn id="45" fill="hold">
                            <p:stCondLst>
                              <p:cond delay="2500"/>
                            </p:stCondLst>
                            <p:childTnLst>
                              <p:par>
                                <p:cTn id="46" presetID="10" presetClass="entr" presetSubtype="0" fill="hold" grpId="0" nodeType="afterEffect">
                                  <p:stCondLst>
                                    <p:cond delay="0"/>
                                  </p:stCondLst>
                                  <p:childTnLst>
                                    <p:set>
                                      <p:cBhvr>
                                        <p:cTn id="47" dur="1" fill="hold">
                                          <p:stCondLst>
                                            <p:cond delay="0"/>
                                          </p:stCondLst>
                                        </p:cTn>
                                        <p:tgtEl>
                                          <p:spTgt spid="68"/>
                                        </p:tgtEl>
                                        <p:attrNameLst>
                                          <p:attrName>style.visibility</p:attrName>
                                        </p:attrNameLst>
                                      </p:cBhvr>
                                      <p:to>
                                        <p:strVal val="visible"/>
                                      </p:to>
                                    </p:set>
                                    <p:animEffect transition="in" filter="fade">
                                      <p:cBhvr>
                                        <p:cTn id="48" dur="500"/>
                                        <p:tgtEl>
                                          <p:spTgt spid="6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wipe(left)">
                                      <p:cBhvr>
                                        <p:cTn id="53" dur="500"/>
                                        <p:tgtEl>
                                          <p:spTgt spid="26"/>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wipe(left)">
                                      <p:cBhvr>
                                        <p:cTn id="57" dur="500"/>
                                        <p:tgtEl>
                                          <p:spTgt spid="27"/>
                                        </p:tgtEl>
                                      </p:cBhvr>
                                    </p:animEffect>
                                  </p:childTnLst>
                                </p:cTn>
                              </p:par>
                            </p:childTnLst>
                          </p:cTn>
                        </p:par>
                        <p:par>
                          <p:cTn id="58" fill="hold">
                            <p:stCondLst>
                              <p:cond delay="1000"/>
                            </p:stCondLst>
                            <p:childTnLst>
                              <p:par>
                                <p:cTn id="59" presetID="53" presetClass="entr" presetSubtype="16" fill="hold" nodeType="after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p:cTn id="61" dur="500" fill="hold"/>
                                        <p:tgtEl>
                                          <p:spTgt spid="16"/>
                                        </p:tgtEl>
                                        <p:attrNameLst>
                                          <p:attrName>ppt_w</p:attrName>
                                        </p:attrNameLst>
                                      </p:cBhvr>
                                      <p:tavLst>
                                        <p:tav tm="0">
                                          <p:val>
                                            <p:fltVal val="0"/>
                                          </p:val>
                                        </p:tav>
                                        <p:tav tm="100000">
                                          <p:val>
                                            <p:strVal val="#ppt_w"/>
                                          </p:val>
                                        </p:tav>
                                      </p:tavLst>
                                    </p:anim>
                                    <p:anim calcmode="lin" valueType="num">
                                      <p:cBhvr>
                                        <p:cTn id="62" dur="500" fill="hold"/>
                                        <p:tgtEl>
                                          <p:spTgt spid="16"/>
                                        </p:tgtEl>
                                        <p:attrNameLst>
                                          <p:attrName>ppt_h</p:attrName>
                                        </p:attrNameLst>
                                      </p:cBhvr>
                                      <p:tavLst>
                                        <p:tav tm="0">
                                          <p:val>
                                            <p:fltVal val="0"/>
                                          </p:val>
                                        </p:tav>
                                        <p:tav tm="100000">
                                          <p:val>
                                            <p:strVal val="#ppt_h"/>
                                          </p:val>
                                        </p:tav>
                                      </p:tavLst>
                                    </p:anim>
                                    <p:animEffect transition="in" filter="fade">
                                      <p:cBhvr>
                                        <p:cTn id="63" dur="500"/>
                                        <p:tgtEl>
                                          <p:spTgt spid="16"/>
                                        </p:tgtEl>
                                      </p:cBhvr>
                                    </p:animEffect>
                                  </p:childTnLst>
                                </p:cTn>
                              </p:par>
                            </p:childTnLst>
                          </p:cTn>
                        </p:par>
                        <p:par>
                          <p:cTn id="64" fill="hold">
                            <p:stCondLst>
                              <p:cond delay="1500"/>
                            </p:stCondLst>
                            <p:childTnLst>
                              <p:par>
                                <p:cTn id="65" presetID="10" presetClass="entr" presetSubtype="0" fill="hold" grpId="0" nodeType="afterEffect">
                                  <p:stCondLst>
                                    <p:cond delay="0"/>
                                  </p:stCondLst>
                                  <p:childTnLst>
                                    <p:set>
                                      <p:cBhvr>
                                        <p:cTn id="66" dur="1" fill="hold">
                                          <p:stCondLst>
                                            <p:cond delay="0"/>
                                          </p:stCondLst>
                                        </p:cTn>
                                        <p:tgtEl>
                                          <p:spTgt spid="63"/>
                                        </p:tgtEl>
                                        <p:attrNameLst>
                                          <p:attrName>style.visibility</p:attrName>
                                        </p:attrNameLst>
                                      </p:cBhvr>
                                      <p:to>
                                        <p:strVal val="visible"/>
                                      </p:to>
                                    </p:set>
                                    <p:animEffect transition="in" filter="fade">
                                      <p:cBhvr>
                                        <p:cTn id="67" dur="500"/>
                                        <p:tgtEl>
                                          <p:spTgt spid="63"/>
                                        </p:tgtEl>
                                      </p:cBhvr>
                                    </p:animEffect>
                                  </p:childTnLst>
                                </p:cTn>
                              </p:par>
                            </p:childTnLst>
                          </p:cTn>
                        </p:par>
                        <p:par>
                          <p:cTn id="68" fill="hold">
                            <p:stCondLst>
                              <p:cond delay="2000"/>
                            </p:stCondLst>
                            <p:childTnLst>
                              <p:par>
                                <p:cTn id="69" presetID="10" presetClass="entr" presetSubtype="0" fill="hold" grpId="0" nodeType="afterEffect">
                                  <p:stCondLst>
                                    <p:cond delay="0"/>
                                  </p:stCondLst>
                                  <p:childTnLst>
                                    <p:set>
                                      <p:cBhvr>
                                        <p:cTn id="70" dur="1" fill="hold">
                                          <p:stCondLst>
                                            <p:cond delay="0"/>
                                          </p:stCondLst>
                                        </p:cTn>
                                        <p:tgtEl>
                                          <p:spTgt spid="67"/>
                                        </p:tgtEl>
                                        <p:attrNameLst>
                                          <p:attrName>style.visibility</p:attrName>
                                        </p:attrNameLst>
                                      </p:cBhvr>
                                      <p:to>
                                        <p:strVal val="visible"/>
                                      </p:to>
                                    </p:set>
                                    <p:animEffect transition="in" filter="fade">
                                      <p:cBhvr>
                                        <p:cTn id="71" dur="500"/>
                                        <p:tgtEl>
                                          <p:spTgt spid="67"/>
                                        </p:tgtEl>
                                      </p:cBhvr>
                                    </p:animEffect>
                                  </p:childTnLst>
                                </p:cTn>
                              </p:par>
                            </p:childTnLst>
                          </p:cTn>
                        </p:par>
                        <p:par>
                          <p:cTn id="72" fill="hold">
                            <p:stCondLst>
                              <p:cond delay="2500"/>
                            </p:stCondLst>
                            <p:childTnLst>
                              <p:par>
                                <p:cTn id="73" presetID="10" presetClass="entr" presetSubtype="0" fill="hold" grpId="0" nodeType="afterEffect">
                                  <p:stCondLst>
                                    <p:cond delay="0"/>
                                  </p:stCondLst>
                                  <p:childTnLst>
                                    <p:set>
                                      <p:cBhvr>
                                        <p:cTn id="74" dur="1" fill="hold">
                                          <p:stCondLst>
                                            <p:cond delay="0"/>
                                          </p:stCondLst>
                                        </p:cTn>
                                        <p:tgtEl>
                                          <p:spTgt spid="70"/>
                                        </p:tgtEl>
                                        <p:attrNameLst>
                                          <p:attrName>style.visibility</p:attrName>
                                        </p:attrNameLst>
                                      </p:cBhvr>
                                      <p:to>
                                        <p:strVal val="visible"/>
                                      </p:to>
                                    </p:set>
                                    <p:animEffect transition="in" filter="fade">
                                      <p:cBhvr>
                                        <p:cTn id="75"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3" grpId="0"/>
      <p:bldP spid="64" grpId="0"/>
      <p:bldP spid="65" grpId="0"/>
      <p:bldP spid="66" grpId="0"/>
      <p:bldP spid="67" grpId="0"/>
      <p:bldP spid="68" grpId="0"/>
      <p:bldP spid="69" grpId="0"/>
      <p:bldP spid="70" grpId="0"/>
      <p:bldP spid="7" grpId="0" animBg="1"/>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A34D8FB-A968-4C0B-8BA9-F96E95E269E9}"/>
              </a:ext>
            </a:extLst>
          </p:cNvPr>
          <p:cNvSpPr/>
          <p:nvPr/>
        </p:nvSpPr>
        <p:spPr>
          <a:xfrm flipH="1">
            <a:off x="0" y="787400"/>
            <a:ext cx="2294200" cy="450850"/>
          </a:xfrm>
          <a:prstGeom prst="rect">
            <a:avLst/>
          </a:prstGeom>
          <a:solidFill>
            <a:srgbClr val="417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3763B11-0800-4274-AB38-33E77D8DFA5F}"/>
              </a:ext>
            </a:extLst>
          </p:cNvPr>
          <p:cNvSpPr>
            <a:spLocks noGrp="1"/>
          </p:cNvSpPr>
          <p:nvPr>
            <p:ph type="title"/>
          </p:nvPr>
        </p:nvSpPr>
        <p:spPr/>
        <p:txBody>
          <a:bodyPr>
            <a:normAutofit/>
          </a:bodyPr>
          <a:lstStyle/>
          <a:p>
            <a:r>
              <a:rPr lang="en-US" sz="3200" dirty="0">
                <a:solidFill>
                  <a:schemeClr val="bg1">
                    <a:lumMod val="95000"/>
                  </a:schemeClr>
                </a:solidFill>
                <a:latin typeface="Aharoni" panose="02010803020104030203" pitchFamily="2" charset="-79"/>
                <a:cs typeface="Aharoni" panose="02010803020104030203" pitchFamily="2" charset="-79"/>
              </a:rPr>
              <a:t>Project </a:t>
            </a:r>
            <a:r>
              <a:rPr lang="en-US" sz="3200" dirty="0">
                <a:solidFill>
                  <a:schemeClr val="bg2">
                    <a:lumMod val="25000"/>
                  </a:schemeClr>
                </a:solidFill>
                <a:latin typeface="Aharoni" panose="02010803020104030203" pitchFamily="2" charset="-79"/>
                <a:cs typeface="Aharoni" panose="02010803020104030203" pitchFamily="2" charset="-79"/>
              </a:rPr>
              <a:t>Studies In Brief</a:t>
            </a:r>
          </a:p>
        </p:txBody>
      </p:sp>
      <p:sp>
        <p:nvSpPr>
          <p:cNvPr id="3" name="Content Placeholder 2">
            <a:extLst>
              <a:ext uri="{FF2B5EF4-FFF2-40B4-BE49-F238E27FC236}">
                <a16:creationId xmlns:a16="http://schemas.microsoft.com/office/drawing/2014/main" id="{E4D1A0B7-5DA6-4A82-B148-474763C0ABDC}"/>
              </a:ext>
            </a:extLst>
          </p:cNvPr>
          <p:cNvSpPr>
            <a:spLocks noGrp="1"/>
          </p:cNvSpPr>
          <p:nvPr>
            <p:ph idx="1"/>
          </p:nvPr>
        </p:nvSpPr>
        <p:spPr>
          <a:xfrm>
            <a:off x="1176600" y="1778106"/>
            <a:ext cx="7746099" cy="2152648"/>
          </a:xfrm>
        </p:spPr>
        <p:txBody>
          <a:bodyPr>
            <a:normAutofit fontScale="92500"/>
          </a:bodyPr>
          <a:lstStyle/>
          <a:p>
            <a:pPr marL="0" indent="0">
              <a:buNone/>
            </a:pPr>
            <a:r>
              <a:rPr lang="en-US" sz="1800" b="1" dirty="0">
                <a:solidFill>
                  <a:srgbClr val="211D1E"/>
                </a:solidFill>
                <a:latin typeface="ITC Avant Garde Pro Bk"/>
              </a:rPr>
              <a:t>Project:	</a:t>
            </a:r>
            <a:r>
              <a:rPr lang="en-US" sz="1800" b="1" dirty="0">
                <a:solidFill>
                  <a:schemeClr val="tx1">
                    <a:lumMod val="75000"/>
                    <a:lumOff val="25000"/>
                  </a:schemeClr>
                </a:solidFill>
                <a:cs typeface="Aldhabi" panose="01000000000000000000" pitchFamily="2" charset="-78"/>
              </a:rPr>
              <a:t>	</a:t>
            </a:r>
            <a:r>
              <a:rPr lang="en-US" sz="1800" dirty="0">
                <a:solidFill>
                  <a:srgbClr val="211D1E"/>
                </a:solidFill>
                <a:latin typeface="ITC Avant Garde Pro Bk"/>
              </a:rPr>
              <a:t>Victory Commons and Trail’s View multifamily housing projects</a:t>
            </a:r>
            <a:br>
              <a:rPr lang="en-US" sz="1800" dirty="0">
                <a:solidFill>
                  <a:srgbClr val="211D1E"/>
                </a:solidFill>
                <a:latin typeface="ITC Avant Garde Pro Bk"/>
              </a:rPr>
            </a:br>
            <a:r>
              <a:rPr lang="en-US" sz="1800" dirty="0">
                <a:solidFill>
                  <a:srgbClr val="211D1E"/>
                </a:solidFill>
                <a:latin typeface="ITC Avant Garde Pro Bk"/>
              </a:rPr>
              <a:t>                                   	for the Klamath Housing Authority.</a:t>
            </a:r>
          </a:p>
          <a:p>
            <a:pPr marL="0" indent="0">
              <a:buNone/>
            </a:pPr>
            <a:r>
              <a:rPr lang="en-US" sz="1800" dirty="0">
                <a:solidFill>
                  <a:srgbClr val="211D1E"/>
                </a:solidFill>
                <a:latin typeface="ITC Avant Garde Pro Bk"/>
              </a:rPr>
              <a:t> </a:t>
            </a:r>
            <a:br>
              <a:rPr lang="en-US" sz="1800" dirty="0">
                <a:solidFill>
                  <a:srgbClr val="211D1E"/>
                </a:solidFill>
                <a:latin typeface="ITC Avant Garde Pro Bk"/>
              </a:rPr>
            </a:br>
            <a:endParaRPr lang="en-US" sz="1800" b="0" i="0" u="none" strike="noStrike" baseline="0" dirty="0">
              <a:solidFill>
                <a:srgbClr val="211D1E"/>
              </a:solidFill>
              <a:latin typeface="ITC Avant Garde Pro Bk"/>
            </a:endParaRPr>
          </a:p>
          <a:p>
            <a:pPr marL="0" indent="0">
              <a:buNone/>
            </a:pPr>
            <a:endParaRPr lang="en-US" sz="1800" b="0" i="0" u="none" strike="noStrike" baseline="0" dirty="0">
              <a:solidFill>
                <a:srgbClr val="211D1E"/>
              </a:solidFill>
              <a:latin typeface="ITC Avant Garde Pro Bk"/>
            </a:endParaRPr>
          </a:p>
          <a:p>
            <a:pPr marL="0" indent="0">
              <a:buNone/>
            </a:pPr>
            <a:br>
              <a:rPr lang="en-US" sz="1800" dirty="0">
                <a:solidFill>
                  <a:srgbClr val="211D1E"/>
                </a:solidFill>
                <a:latin typeface="ITC Avant Garde Pro Bk"/>
              </a:rPr>
            </a:br>
            <a:endParaRPr lang="en-US" sz="1800" dirty="0">
              <a:solidFill>
                <a:schemeClr val="tx1">
                  <a:lumMod val="75000"/>
                  <a:lumOff val="25000"/>
                </a:schemeClr>
              </a:solidFill>
              <a:cs typeface="Aldhabi" panose="01000000000000000000" pitchFamily="2" charset="-78"/>
            </a:endParaRPr>
          </a:p>
          <a:p>
            <a:pPr marL="0" indent="0">
              <a:buNone/>
            </a:pPr>
            <a:endParaRPr lang="en-US" sz="1800" dirty="0">
              <a:solidFill>
                <a:schemeClr val="tx1">
                  <a:lumMod val="75000"/>
                  <a:lumOff val="25000"/>
                </a:schemeClr>
              </a:solidFill>
              <a:cs typeface="Aldhabi" panose="01000000000000000000" pitchFamily="2" charset="-78"/>
            </a:endParaRPr>
          </a:p>
        </p:txBody>
      </p:sp>
      <p:sp>
        <p:nvSpPr>
          <p:cNvPr id="4" name="Google Shape;210;p22">
            <a:extLst>
              <a:ext uri="{FF2B5EF4-FFF2-40B4-BE49-F238E27FC236}">
                <a16:creationId xmlns:a16="http://schemas.microsoft.com/office/drawing/2014/main" id="{E309D226-1E33-4ADC-BFB5-F549CEBA769E}"/>
              </a:ext>
            </a:extLst>
          </p:cNvPr>
          <p:cNvSpPr/>
          <p:nvPr/>
        </p:nvSpPr>
        <p:spPr>
          <a:xfrm>
            <a:off x="945300" y="1851298"/>
            <a:ext cx="234600" cy="234600"/>
          </a:xfrm>
          <a:prstGeom prst="ellipse">
            <a:avLst/>
          </a:prstGeom>
          <a:solidFill>
            <a:srgbClr val="1CBBB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5" name="Google Shape;211;p22">
            <a:extLst>
              <a:ext uri="{FF2B5EF4-FFF2-40B4-BE49-F238E27FC236}">
                <a16:creationId xmlns:a16="http://schemas.microsoft.com/office/drawing/2014/main" id="{4ABF4E3E-E67E-4BF3-BDA4-1BA0AD5787CA}"/>
              </a:ext>
            </a:extLst>
          </p:cNvPr>
          <p:cNvSpPr/>
          <p:nvPr/>
        </p:nvSpPr>
        <p:spPr>
          <a:xfrm>
            <a:off x="945300" y="2506212"/>
            <a:ext cx="234600" cy="234600"/>
          </a:xfrm>
          <a:prstGeom prst="ellipse">
            <a:avLst/>
          </a:prstGeom>
          <a:solidFill>
            <a:srgbClr val="1CBBB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7" name="Google Shape;213;p22">
            <a:extLst>
              <a:ext uri="{FF2B5EF4-FFF2-40B4-BE49-F238E27FC236}">
                <a16:creationId xmlns:a16="http://schemas.microsoft.com/office/drawing/2014/main" id="{6613A401-529E-44F1-A605-C1A70097F842}"/>
              </a:ext>
            </a:extLst>
          </p:cNvPr>
          <p:cNvSpPr/>
          <p:nvPr/>
        </p:nvSpPr>
        <p:spPr>
          <a:xfrm>
            <a:off x="945300" y="3134399"/>
            <a:ext cx="234600" cy="234600"/>
          </a:xfrm>
          <a:prstGeom prst="ellipse">
            <a:avLst/>
          </a:prstGeom>
          <a:solidFill>
            <a:srgbClr val="1CBBB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11" name="Google Shape;217;p22">
            <a:extLst>
              <a:ext uri="{FF2B5EF4-FFF2-40B4-BE49-F238E27FC236}">
                <a16:creationId xmlns:a16="http://schemas.microsoft.com/office/drawing/2014/main" id="{005B5F2F-E772-48E1-9FD5-375C7BA141A4}"/>
              </a:ext>
            </a:extLst>
          </p:cNvPr>
          <p:cNvSpPr/>
          <p:nvPr/>
        </p:nvSpPr>
        <p:spPr>
          <a:xfrm>
            <a:off x="1005625" y="1911623"/>
            <a:ext cx="114000" cy="114000"/>
          </a:xfrm>
          <a:prstGeom prst="ellipse">
            <a:avLst/>
          </a:prstGeom>
          <a:solidFill>
            <a:srgbClr val="16697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12" name="Google Shape;218;p22">
            <a:extLst>
              <a:ext uri="{FF2B5EF4-FFF2-40B4-BE49-F238E27FC236}">
                <a16:creationId xmlns:a16="http://schemas.microsoft.com/office/drawing/2014/main" id="{9C57F00E-EE9B-49EA-8214-781849B9DDCB}"/>
              </a:ext>
            </a:extLst>
          </p:cNvPr>
          <p:cNvSpPr/>
          <p:nvPr/>
        </p:nvSpPr>
        <p:spPr>
          <a:xfrm>
            <a:off x="1005625" y="2566512"/>
            <a:ext cx="114000" cy="114000"/>
          </a:xfrm>
          <a:prstGeom prst="ellipse">
            <a:avLst/>
          </a:prstGeom>
          <a:solidFill>
            <a:srgbClr val="16697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14" name="Google Shape;220;p22">
            <a:extLst>
              <a:ext uri="{FF2B5EF4-FFF2-40B4-BE49-F238E27FC236}">
                <a16:creationId xmlns:a16="http://schemas.microsoft.com/office/drawing/2014/main" id="{319B3E1B-F038-491C-9CB1-26316DADBDAC}"/>
              </a:ext>
            </a:extLst>
          </p:cNvPr>
          <p:cNvSpPr/>
          <p:nvPr/>
        </p:nvSpPr>
        <p:spPr>
          <a:xfrm>
            <a:off x="1005625" y="3194699"/>
            <a:ext cx="114000" cy="114000"/>
          </a:xfrm>
          <a:prstGeom prst="ellipse">
            <a:avLst/>
          </a:prstGeom>
          <a:solidFill>
            <a:srgbClr val="16697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15" name="Slide Number Placeholder 14">
            <a:extLst>
              <a:ext uri="{FF2B5EF4-FFF2-40B4-BE49-F238E27FC236}">
                <a16:creationId xmlns:a16="http://schemas.microsoft.com/office/drawing/2014/main" id="{247661C6-4AB4-4C76-8663-782612194033}"/>
              </a:ext>
            </a:extLst>
          </p:cNvPr>
          <p:cNvSpPr>
            <a:spLocks noGrp="1"/>
          </p:cNvSpPr>
          <p:nvPr>
            <p:ph type="sldNum" sz="quarter" idx="12"/>
          </p:nvPr>
        </p:nvSpPr>
        <p:spPr/>
        <p:txBody>
          <a:bodyPr/>
          <a:lstStyle/>
          <a:p>
            <a:fld id="{92BC0347-EB0D-4354-90DB-E3443D283F0D}" type="slidenum">
              <a:rPr lang="en-US" smtClean="0"/>
              <a:t>5</a:t>
            </a:fld>
            <a:endParaRPr lang="en-US" dirty="0"/>
          </a:p>
        </p:txBody>
      </p:sp>
      <p:sp>
        <p:nvSpPr>
          <p:cNvPr id="17" name="Content Placeholder 2">
            <a:extLst>
              <a:ext uri="{FF2B5EF4-FFF2-40B4-BE49-F238E27FC236}">
                <a16:creationId xmlns:a16="http://schemas.microsoft.com/office/drawing/2014/main" id="{99CC763B-F620-45D2-9144-A503479CCD06}"/>
              </a:ext>
            </a:extLst>
          </p:cNvPr>
          <p:cNvSpPr txBox="1">
            <a:spLocks/>
          </p:cNvSpPr>
          <p:nvPr/>
        </p:nvSpPr>
        <p:spPr>
          <a:xfrm>
            <a:off x="1176600" y="2476990"/>
            <a:ext cx="7746099" cy="215264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rgbClr val="211D1E"/>
                </a:solidFill>
                <a:latin typeface="ITC Avant Garde Pro Bk"/>
              </a:rPr>
              <a:t>Project Location:	</a:t>
            </a:r>
            <a:r>
              <a:rPr lang="en-US" sz="1800" dirty="0">
                <a:solidFill>
                  <a:srgbClr val="211D1E"/>
                </a:solidFill>
                <a:latin typeface="ITC Avant Garde Pro Bk"/>
              </a:rPr>
              <a:t>Klamath Falls, Oregon</a:t>
            </a:r>
          </a:p>
          <a:p>
            <a:pPr marL="0" indent="0">
              <a:buFont typeface="Arial" panose="020B0604020202020204" pitchFamily="34" charset="0"/>
              <a:buNone/>
            </a:pPr>
            <a:endParaRPr lang="en-US" sz="1800" dirty="0">
              <a:solidFill>
                <a:srgbClr val="211D1E"/>
              </a:solidFill>
              <a:latin typeface="ITC Avant Garde Pro Bk"/>
            </a:endParaRPr>
          </a:p>
          <a:p>
            <a:pPr marL="0" indent="0">
              <a:buFont typeface="Arial" panose="020B0604020202020204" pitchFamily="34" charset="0"/>
              <a:buNone/>
            </a:pPr>
            <a:r>
              <a:rPr lang="en-US" sz="1800" dirty="0">
                <a:solidFill>
                  <a:srgbClr val="211D1E"/>
                </a:solidFill>
                <a:latin typeface="ITC Avant Garde Pro Bk"/>
              </a:rPr>
              <a:t> </a:t>
            </a:r>
            <a:br>
              <a:rPr lang="en-US" sz="1800" dirty="0">
                <a:solidFill>
                  <a:srgbClr val="211D1E"/>
                </a:solidFill>
                <a:latin typeface="ITC Avant Garde Pro Bk"/>
              </a:rPr>
            </a:br>
            <a:endParaRPr lang="en-US" sz="1800" dirty="0">
              <a:solidFill>
                <a:srgbClr val="211D1E"/>
              </a:solidFill>
              <a:latin typeface="ITC Avant Garde Pro Bk"/>
            </a:endParaRPr>
          </a:p>
          <a:p>
            <a:pPr marL="0" indent="0">
              <a:buFont typeface="Arial" panose="020B0604020202020204" pitchFamily="34" charset="0"/>
              <a:buNone/>
            </a:pPr>
            <a:endParaRPr lang="en-US" sz="1800" dirty="0">
              <a:solidFill>
                <a:srgbClr val="211D1E"/>
              </a:solidFill>
              <a:latin typeface="ITC Avant Garde Pro Bk"/>
            </a:endParaRPr>
          </a:p>
          <a:p>
            <a:pPr marL="0" indent="0">
              <a:buFont typeface="Arial" panose="020B0604020202020204" pitchFamily="34" charset="0"/>
              <a:buNone/>
            </a:pPr>
            <a:br>
              <a:rPr lang="en-US" sz="1800" dirty="0">
                <a:solidFill>
                  <a:srgbClr val="211D1E"/>
                </a:solidFill>
                <a:latin typeface="ITC Avant Garde Pro Bk"/>
              </a:rPr>
            </a:br>
            <a:endParaRPr lang="en-US" sz="1800" dirty="0">
              <a:solidFill>
                <a:schemeClr val="tx1">
                  <a:lumMod val="75000"/>
                  <a:lumOff val="25000"/>
                </a:schemeClr>
              </a:solidFill>
              <a:cs typeface="Aldhabi" panose="01000000000000000000" pitchFamily="2" charset="-78"/>
            </a:endParaRPr>
          </a:p>
          <a:p>
            <a:pPr marL="0" indent="0">
              <a:buFont typeface="Arial" panose="020B0604020202020204" pitchFamily="34" charset="0"/>
              <a:buNone/>
            </a:pPr>
            <a:endParaRPr lang="en-US" sz="1800" dirty="0">
              <a:solidFill>
                <a:schemeClr val="tx1">
                  <a:lumMod val="75000"/>
                  <a:lumOff val="25000"/>
                </a:schemeClr>
              </a:solidFill>
              <a:cs typeface="Aldhabi" panose="01000000000000000000" pitchFamily="2" charset="-78"/>
            </a:endParaRPr>
          </a:p>
        </p:txBody>
      </p:sp>
      <p:sp>
        <p:nvSpPr>
          <p:cNvPr id="18" name="Content Placeholder 2">
            <a:extLst>
              <a:ext uri="{FF2B5EF4-FFF2-40B4-BE49-F238E27FC236}">
                <a16:creationId xmlns:a16="http://schemas.microsoft.com/office/drawing/2014/main" id="{1F27EAEF-F34A-4D21-A7ED-F826FB791629}"/>
              </a:ext>
            </a:extLst>
          </p:cNvPr>
          <p:cNvSpPr txBox="1">
            <a:spLocks/>
          </p:cNvSpPr>
          <p:nvPr/>
        </p:nvSpPr>
        <p:spPr>
          <a:xfrm>
            <a:off x="1176600" y="3160880"/>
            <a:ext cx="7746099" cy="21526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solidFill>
                  <a:srgbClr val="211D1E"/>
                </a:solidFill>
                <a:latin typeface="ITC Avant Garde Pro Bk"/>
              </a:rPr>
              <a:t>Project Size:	</a:t>
            </a:r>
            <a:r>
              <a:rPr lang="en-US" sz="1800" dirty="0">
                <a:solidFill>
                  <a:srgbClr val="211D1E"/>
                </a:solidFill>
                <a:latin typeface="ITC Avant Garde Pro Bk"/>
              </a:rPr>
              <a:t>Duplexes, 1 Bedroom Units, 630 SF ea.</a:t>
            </a:r>
            <a:br>
              <a:rPr lang="en-US" sz="1800" dirty="0">
                <a:solidFill>
                  <a:srgbClr val="211D1E"/>
                </a:solidFill>
                <a:latin typeface="ITC Avant Garde Pro Bk"/>
              </a:rPr>
            </a:br>
            <a:r>
              <a:rPr lang="en-US" sz="1800" dirty="0">
                <a:solidFill>
                  <a:srgbClr val="211D1E"/>
                </a:solidFill>
                <a:latin typeface="ITC Avant Garde Pro Bk"/>
              </a:rPr>
              <a:t>                                   Duplexes, 2 Bedroom Units, 810 SF ea.</a:t>
            </a:r>
          </a:p>
          <a:p>
            <a:pPr marL="0" indent="0">
              <a:buFont typeface="Arial" panose="020B0604020202020204" pitchFamily="34" charset="0"/>
              <a:buNone/>
            </a:pPr>
            <a:endParaRPr lang="en-US" sz="1800" dirty="0">
              <a:solidFill>
                <a:srgbClr val="211D1E"/>
              </a:solidFill>
              <a:latin typeface="ITC Avant Garde Pro Bk"/>
            </a:endParaRPr>
          </a:p>
          <a:p>
            <a:pPr marL="0" indent="0">
              <a:buFont typeface="Arial" panose="020B0604020202020204" pitchFamily="34" charset="0"/>
              <a:buNone/>
            </a:pPr>
            <a:r>
              <a:rPr lang="en-US" sz="1800" dirty="0">
                <a:solidFill>
                  <a:srgbClr val="211D1E"/>
                </a:solidFill>
                <a:latin typeface="ITC Avant Garde Pro Bk"/>
              </a:rPr>
              <a:t> </a:t>
            </a:r>
          </a:p>
          <a:p>
            <a:pPr marL="0" indent="0">
              <a:buFont typeface="Arial" panose="020B0604020202020204" pitchFamily="34" charset="0"/>
              <a:buNone/>
            </a:pPr>
            <a:br>
              <a:rPr lang="en-US" sz="1800" dirty="0">
                <a:solidFill>
                  <a:srgbClr val="211D1E"/>
                </a:solidFill>
                <a:latin typeface="ITC Avant Garde Pro Bk"/>
              </a:rPr>
            </a:br>
            <a:endParaRPr lang="en-US" sz="1800" dirty="0">
              <a:solidFill>
                <a:srgbClr val="211D1E"/>
              </a:solidFill>
              <a:latin typeface="ITC Avant Garde Pro Bk"/>
            </a:endParaRPr>
          </a:p>
          <a:p>
            <a:pPr marL="0" indent="0">
              <a:buFont typeface="Arial" panose="020B0604020202020204" pitchFamily="34" charset="0"/>
              <a:buNone/>
            </a:pPr>
            <a:endParaRPr lang="en-US" sz="1800" dirty="0">
              <a:solidFill>
                <a:srgbClr val="211D1E"/>
              </a:solidFill>
              <a:latin typeface="ITC Avant Garde Pro Bk"/>
            </a:endParaRPr>
          </a:p>
          <a:p>
            <a:pPr marL="0" indent="0">
              <a:buFont typeface="Arial" panose="020B0604020202020204" pitchFamily="34" charset="0"/>
              <a:buNone/>
            </a:pPr>
            <a:br>
              <a:rPr lang="en-US" sz="1800" dirty="0">
                <a:solidFill>
                  <a:srgbClr val="211D1E"/>
                </a:solidFill>
                <a:latin typeface="ITC Avant Garde Pro Bk"/>
              </a:rPr>
            </a:br>
            <a:endParaRPr lang="en-US" sz="1800" dirty="0">
              <a:solidFill>
                <a:schemeClr val="tx1">
                  <a:lumMod val="75000"/>
                  <a:lumOff val="25000"/>
                </a:schemeClr>
              </a:solidFill>
              <a:cs typeface="Aldhabi" panose="01000000000000000000" pitchFamily="2" charset="-78"/>
            </a:endParaRPr>
          </a:p>
          <a:p>
            <a:pPr marL="0" indent="0">
              <a:buFont typeface="Arial" panose="020B0604020202020204" pitchFamily="34" charset="0"/>
              <a:buNone/>
            </a:pPr>
            <a:endParaRPr lang="en-US" sz="1800" dirty="0">
              <a:solidFill>
                <a:schemeClr val="tx1">
                  <a:lumMod val="75000"/>
                  <a:lumOff val="25000"/>
                </a:schemeClr>
              </a:solidFill>
              <a:cs typeface="Aldhabi" panose="01000000000000000000" pitchFamily="2" charset="-78"/>
            </a:endParaRPr>
          </a:p>
        </p:txBody>
      </p:sp>
      <p:pic>
        <p:nvPicPr>
          <p:cNvPr id="1026" name="Picture 2">
            <a:extLst>
              <a:ext uri="{FF2B5EF4-FFF2-40B4-BE49-F238E27FC236}">
                <a16:creationId xmlns:a16="http://schemas.microsoft.com/office/drawing/2014/main" id="{97D4C0E6-5633-4EC3-87A2-BE6D25D115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9909" b="30018"/>
          <a:stretch/>
        </p:blipFill>
        <p:spPr bwMode="auto">
          <a:xfrm>
            <a:off x="8918684" y="1815800"/>
            <a:ext cx="3273316" cy="457336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646ADCA2-D6E2-4AE0-8524-8C38E1128340}"/>
              </a:ext>
            </a:extLst>
          </p:cNvPr>
          <p:cNvSpPr/>
          <p:nvPr/>
        </p:nvSpPr>
        <p:spPr>
          <a:xfrm>
            <a:off x="6466533" y="4481081"/>
            <a:ext cx="3035588" cy="2368222"/>
          </a:xfrm>
          <a:prstGeom prst="round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Location Icons - Location Png - Free Transparent PNG Clipart Images Download">
            <a:extLst>
              <a:ext uri="{FF2B5EF4-FFF2-40B4-BE49-F238E27FC236}">
                <a16:creationId xmlns:a16="http://schemas.microsoft.com/office/drawing/2014/main" id="{F43C81BE-50A0-4DC5-A237-2F4C86D42FC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7209" b="93346" l="10000" r="90000">
                        <a14:foregroundMark x1="43333" y1="30314" x2="43333" y2="30314"/>
                        <a14:foregroundMark x1="43810" y1="22551" x2="55357" y2="13309"/>
                        <a14:foregroundMark x1="58095" y1="23105" x2="59167" y2="35305"/>
                        <a14:foregroundMark x1="40119" y1="73567" x2="34048" y2="75786"/>
                        <a14:foregroundMark x1="35952" y1="77079" x2="35952" y2="79113"/>
                        <a14:foregroundMark x1="36071" y1="82255" x2="36310" y2="84288"/>
                        <a14:foregroundMark x1="37024" y1="86322" x2="53571" y2="88909"/>
                        <a14:foregroundMark x1="59167" y1="87431" x2="63333" y2="83549"/>
                        <a14:foregroundMark x1="64286" y1="79852" x2="62381" y2="73937"/>
                        <a14:foregroundMark x1="51905" y1="57301" x2="57619" y2="38447"/>
                        <a14:foregroundMark x1="47857" y1="52865" x2="39405" y2="21072"/>
                        <a14:foregroundMark x1="42024" y1="17190" x2="49048" y2="12939"/>
                      </a14:backgroundRemoval>
                    </a14:imgEffect>
                  </a14:imgLayer>
                </a14:imgProps>
              </a:ext>
              <a:ext uri="{28A0092B-C50C-407E-A947-70E740481C1C}">
                <a14:useLocalDpi xmlns:a14="http://schemas.microsoft.com/office/drawing/2010/main" val="0"/>
              </a:ext>
            </a:extLst>
          </a:blip>
          <a:srcRect/>
          <a:stretch>
            <a:fillRect/>
          </a:stretch>
        </p:blipFill>
        <p:spPr bwMode="auto">
          <a:xfrm>
            <a:off x="9731946" y="3295354"/>
            <a:ext cx="340894" cy="21955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6" name="Picture 8" descr="Location Icons - Location Png - Free Transparent PNG Clipart Images Download">
            <a:extLst>
              <a:ext uri="{FF2B5EF4-FFF2-40B4-BE49-F238E27FC236}">
                <a16:creationId xmlns:a16="http://schemas.microsoft.com/office/drawing/2014/main" id="{935391A4-7DFD-41C8-A160-EA845FC3C37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7209" b="93346" l="10000" r="90000">
                        <a14:foregroundMark x1="43333" y1="30314" x2="43333" y2="30314"/>
                        <a14:foregroundMark x1="43810" y1="22551" x2="55357" y2="13309"/>
                        <a14:foregroundMark x1="58095" y1="23105" x2="59167" y2="35305"/>
                        <a14:foregroundMark x1="40119" y1="73567" x2="34048" y2="75786"/>
                        <a14:foregroundMark x1="35952" y1="77079" x2="35952" y2="79113"/>
                        <a14:foregroundMark x1="36071" y1="82255" x2="36310" y2="84288"/>
                        <a14:foregroundMark x1="37024" y1="86322" x2="53571" y2="88909"/>
                        <a14:foregroundMark x1="59167" y1="87431" x2="63333" y2="83549"/>
                        <a14:foregroundMark x1="64286" y1="79852" x2="62381" y2="73937"/>
                        <a14:foregroundMark x1="51905" y1="57301" x2="57619" y2="38447"/>
                        <a14:foregroundMark x1="47857" y1="52865" x2="39405" y2="21072"/>
                        <a14:foregroundMark x1="42024" y1="17190" x2="49048" y2="12939"/>
                      </a14:backgroundRemoval>
                    </a14:imgEffect>
                  </a14:imgLayer>
                </a14:imgProps>
              </a:ext>
              <a:ext uri="{28A0092B-C50C-407E-A947-70E740481C1C}">
                <a14:useLocalDpi xmlns:a14="http://schemas.microsoft.com/office/drawing/2010/main" val="0"/>
              </a:ext>
            </a:extLst>
          </a:blip>
          <a:srcRect/>
          <a:stretch>
            <a:fillRect/>
          </a:stretch>
        </p:blipFill>
        <p:spPr bwMode="auto">
          <a:xfrm>
            <a:off x="7565191" y="5232401"/>
            <a:ext cx="830211" cy="53469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370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500"/>
                                        <p:tgtEl>
                                          <p:spTgt spid="1026"/>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032"/>
                                        </p:tgtEl>
                                        <p:attrNameLst>
                                          <p:attrName>style.visibility</p:attrName>
                                        </p:attrNameLst>
                                      </p:cBhvr>
                                      <p:to>
                                        <p:strVal val="visible"/>
                                      </p:to>
                                    </p:set>
                                    <p:animEffect transition="in" filter="fade">
                                      <p:cBhvr>
                                        <p:cTn id="31" dur="500"/>
                                        <p:tgtEl>
                                          <p:spTgt spid="103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500"/>
                                        <p:tgtEl>
                                          <p:spTgt spid="9"/>
                                        </p:tgtEl>
                                      </p:cBhvr>
                                    </p:animEffect>
                                  </p:childTnLst>
                                </p:cTn>
                              </p:par>
                              <p:par>
                                <p:cTn id="57" presetID="10" presetClass="entr" presetSubtype="0" fill="hold"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animBg="1"/>
      <p:bldP spid="7" grpId="0" animBg="1"/>
      <p:bldP spid="11" grpId="0" animBg="1"/>
      <p:bldP spid="12" grpId="0" animBg="1"/>
      <p:bldP spid="14" grpId="0" animBg="1"/>
      <p:bldP spid="17" grpId="0"/>
      <p:bldP spid="18" grpId="0"/>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289E8AF1-AA0E-41DB-B9D5-34DF8052CEF8}"/>
              </a:ext>
            </a:extLst>
          </p:cNvPr>
          <p:cNvSpPr/>
          <p:nvPr/>
        </p:nvSpPr>
        <p:spPr>
          <a:xfrm flipH="1">
            <a:off x="-6" y="787400"/>
            <a:ext cx="2727965" cy="450850"/>
          </a:xfrm>
          <a:prstGeom prst="rect">
            <a:avLst/>
          </a:prstGeom>
          <a:solidFill>
            <a:srgbClr val="417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3763B11-0800-4274-AB38-33E77D8DFA5F}"/>
              </a:ext>
            </a:extLst>
          </p:cNvPr>
          <p:cNvSpPr>
            <a:spLocks noGrp="1"/>
          </p:cNvSpPr>
          <p:nvPr>
            <p:ph type="title"/>
          </p:nvPr>
        </p:nvSpPr>
        <p:spPr/>
        <p:txBody>
          <a:bodyPr>
            <a:normAutofit/>
          </a:bodyPr>
          <a:lstStyle/>
          <a:p>
            <a:r>
              <a:rPr lang="en-US" sz="3200" dirty="0">
                <a:solidFill>
                  <a:schemeClr val="bg1">
                    <a:lumMod val="95000"/>
                  </a:schemeClr>
                </a:solidFill>
                <a:latin typeface="Aharoni" panose="02010803020104030203" pitchFamily="2" charset="-79"/>
                <a:cs typeface="Aharoni" panose="02010803020104030203" pitchFamily="2" charset="-79"/>
              </a:rPr>
              <a:t>Research </a:t>
            </a:r>
            <a:r>
              <a:rPr lang="en-US" sz="3200" dirty="0">
                <a:solidFill>
                  <a:schemeClr val="bg2">
                    <a:lumMod val="25000"/>
                  </a:schemeClr>
                </a:solidFill>
                <a:latin typeface="Aharoni" panose="02010803020104030203" pitchFamily="2" charset="-79"/>
                <a:cs typeface="Aharoni" panose="02010803020104030203" pitchFamily="2" charset="-79"/>
              </a:rPr>
              <a:t>Tools</a:t>
            </a:r>
            <a:endParaRPr lang="en-US" sz="3200" dirty="0">
              <a:solidFill>
                <a:schemeClr val="tx1">
                  <a:lumMod val="85000"/>
                  <a:lumOff val="15000"/>
                </a:schemeClr>
              </a:solidFill>
              <a:latin typeface="Aharoni" panose="02010803020104030203" pitchFamily="2" charset="-79"/>
              <a:cs typeface="Aharoni" panose="02010803020104030203" pitchFamily="2" charset="-79"/>
            </a:endParaRPr>
          </a:p>
        </p:txBody>
      </p:sp>
      <p:sp>
        <p:nvSpPr>
          <p:cNvPr id="3" name="Slide Number Placeholder 2">
            <a:extLst>
              <a:ext uri="{FF2B5EF4-FFF2-40B4-BE49-F238E27FC236}">
                <a16:creationId xmlns:a16="http://schemas.microsoft.com/office/drawing/2014/main" id="{A5476D78-028B-401E-B123-17426945E8FE}"/>
              </a:ext>
            </a:extLst>
          </p:cNvPr>
          <p:cNvSpPr>
            <a:spLocks noGrp="1"/>
          </p:cNvSpPr>
          <p:nvPr>
            <p:ph type="sldNum" sz="quarter" idx="12"/>
          </p:nvPr>
        </p:nvSpPr>
        <p:spPr/>
        <p:txBody>
          <a:bodyPr/>
          <a:lstStyle/>
          <a:p>
            <a:fld id="{92BC0347-EB0D-4354-90DB-E3443D283F0D}" type="slidenum">
              <a:rPr lang="en-US" smtClean="0"/>
              <a:t>6</a:t>
            </a:fld>
            <a:endParaRPr lang="en-US" dirty="0"/>
          </a:p>
        </p:txBody>
      </p:sp>
      <p:sp>
        <p:nvSpPr>
          <p:cNvPr id="8" name="Content Placeholder 2">
            <a:extLst>
              <a:ext uri="{FF2B5EF4-FFF2-40B4-BE49-F238E27FC236}">
                <a16:creationId xmlns:a16="http://schemas.microsoft.com/office/drawing/2014/main" id="{7EE30D5C-9A48-4B6E-A14A-CE7840842A90}"/>
              </a:ext>
            </a:extLst>
          </p:cNvPr>
          <p:cNvSpPr txBox="1">
            <a:spLocks/>
          </p:cNvSpPr>
          <p:nvPr/>
        </p:nvSpPr>
        <p:spPr>
          <a:xfrm>
            <a:off x="673844" y="1502944"/>
            <a:ext cx="9840962" cy="34214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solidFill>
                  <a:srgbClr val="211D1E"/>
                </a:solidFill>
                <a:latin typeface="ITC Avant Garde Pro Bk"/>
              </a:rPr>
              <a:t>BEM is computer-based simulation practice software used to perform detailed analysis of energy usage within a building and its systems</a:t>
            </a:r>
          </a:p>
          <a:p>
            <a:r>
              <a:rPr lang="en-US" sz="1800" b="1" dirty="0">
                <a:solidFill>
                  <a:srgbClr val="211D1E"/>
                </a:solidFill>
                <a:latin typeface="ITC Avant Garde Pro Bk"/>
              </a:rPr>
              <a:t>Energy modeling evaluates the efficiency &amp; performance of the building</a:t>
            </a:r>
          </a:p>
          <a:p>
            <a:r>
              <a:rPr lang="en-US" sz="1800" b="1" dirty="0">
                <a:solidFill>
                  <a:srgbClr val="211D1E"/>
                </a:solidFill>
                <a:latin typeface="ITC Avant Garde Pro Bk"/>
              </a:rPr>
              <a:t>Software/ tools : Sketchup &amp; Sefaira by Trimble</a:t>
            </a:r>
            <a:br>
              <a:rPr lang="en-US" sz="1800" b="1" dirty="0">
                <a:solidFill>
                  <a:srgbClr val="211D1E"/>
                </a:solidFill>
                <a:latin typeface="ITC Avant Garde Pro Bk"/>
              </a:rPr>
            </a:br>
            <a:r>
              <a:rPr lang="en-US" sz="1800" b="1" dirty="0">
                <a:solidFill>
                  <a:srgbClr val="211D1E"/>
                </a:solidFill>
                <a:latin typeface="ITC Avant Garde Pro Bk"/>
              </a:rPr>
              <a:t>                               Revit, AutoCAD &amp; Insight 360 by Autodesk</a:t>
            </a:r>
            <a:br>
              <a:rPr lang="en-US" sz="1800" b="1" dirty="0">
                <a:solidFill>
                  <a:srgbClr val="211D1E"/>
                </a:solidFill>
                <a:latin typeface="ITC Avant Garde Pro Bk"/>
              </a:rPr>
            </a:br>
            <a:r>
              <a:rPr lang="en-US" sz="1800" b="1" dirty="0">
                <a:solidFill>
                  <a:srgbClr val="211D1E"/>
                </a:solidFill>
                <a:latin typeface="ITC Avant Garde Pro Bk"/>
              </a:rPr>
              <a:t> </a:t>
            </a:r>
          </a:p>
          <a:p>
            <a:pPr marL="0" indent="0">
              <a:buNone/>
            </a:pPr>
            <a:br>
              <a:rPr lang="en-US" sz="1800" b="1" dirty="0">
                <a:solidFill>
                  <a:srgbClr val="211D1E"/>
                </a:solidFill>
                <a:latin typeface="ITC Avant Garde Pro Bk"/>
              </a:rPr>
            </a:br>
            <a:endParaRPr lang="en-US" sz="1800" b="1" dirty="0">
              <a:solidFill>
                <a:srgbClr val="211D1E"/>
              </a:solidFill>
              <a:latin typeface="ITC Avant Garde Pro Bk"/>
            </a:endParaRPr>
          </a:p>
          <a:p>
            <a:endParaRPr lang="en-US" b="1" dirty="0"/>
          </a:p>
        </p:txBody>
      </p:sp>
      <p:pic>
        <p:nvPicPr>
          <p:cNvPr id="5122" name="Picture 2" descr="Sefaira Limited | The European Business Awards">
            <a:extLst>
              <a:ext uri="{FF2B5EF4-FFF2-40B4-BE49-F238E27FC236}">
                <a16:creationId xmlns:a16="http://schemas.microsoft.com/office/drawing/2014/main" id="{58B8DE21-E320-4FE7-94B5-0FF5806AB1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068" r="19801"/>
          <a:stretch/>
        </p:blipFill>
        <p:spPr bwMode="auto">
          <a:xfrm>
            <a:off x="220473" y="5642366"/>
            <a:ext cx="1775535" cy="100012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ketchup Sefaira - Software Original">
            <a:extLst>
              <a:ext uri="{FF2B5EF4-FFF2-40B4-BE49-F238E27FC236}">
                <a16:creationId xmlns:a16="http://schemas.microsoft.com/office/drawing/2014/main" id="{85DBDC58-1022-4B13-BA80-A25EE495A2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7921" y="5624163"/>
            <a:ext cx="1000125" cy="100012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What&amp;#39;s New in Autodesk Revit 2020 - Top 6 Features - Microdesk">
            <a:extLst>
              <a:ext uri="{FF2B5EF4-FFF2-40B4-BE49-F238E27FC236}">
                <a16:creationId xmlns:a16="http://schemas.microsoft.com/office/drawing/2014/main" id="{E14B41AF-FB5D-43F8-9201-3848A0740DE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678" r="14951"/>
          <a:stretch/>
        </p:blipFill>
        <p:spPr bwMode="auto">
          <a:xfrm>
            <a:off x="4171786" y="5720192"/>
            <a:ext cx="2019153" cy="859323"/>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Autodesk Insight Training with Pinnacle Series | When Efficiency Matters">
            <a:extLst>
              <a:ext uri="{FF2B5EF4-FFF2-40B4-BE49-F238E27FC236}">
                <a16:creationId xmlns:a16="http://schemas.microsoft.com/office/drawing/2014/main" id="{4A2002FA-41C9-4936-8846-0F940A0A6F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61591" y="5849515"/>
            <a:ext cx="2467253" cy="653822"/>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Drafting the Future: Success of CAD - Your Tech Story">
            <a:extLst>
              <a:ext uri="{FF2B5EF4-FFF2-40B4-BE49-F238E27FC236}">
                <a16:creationId xmlns:a16="http://schemas.microsoft.com/office/drawing/2014/main" id="{68E2A4C5-998D-42EB-87B1-37C990DDBF8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367" t="34454" r="11219" b="33825"/>
          <a:stretch/>
        </p:blipFill>
        <p:spPr bwMode="auto">
          <a:xfrm>
            <a:off x="9054484" y="5890311"/>
            <a:ext cx="1903114" cy="519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212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subTnLst>
                                    <p:animClr clrSpc="rgb" dir="cw">
                                      <p:cBhvr override="childStyle">
                                        <p:cTn dur="1" fill="hold" display="0" masterRel="nextClick" afterEffect="1"/>
                                        <p:tgtEl>
                                          <p:spTgt spid="8">
                                            <p:txEl>
                                              <p:pRg st="0" end="0"/>
                                            </p:txEl>
                                          </p:spTgt>
                                        </p:tgtEl>
                                        <p:attrNameLst>
                                          <p:attrName>ppt_c</p:attrName>
                                        </p:attrNameLst>
                                      </p:cBhvr>
                                      <p:to>
                                        <a:schemeClr val="bg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subTnLst>
                                    <p:animClr clrSpc="rgb" dir="cw">
                                      <p:cBhvr override="childStyle">
                                        <p:cTn dur="1" fill="hold" display="0" masterRel="nextClick" afterEffect="1"/>
                                        <p:tgtEl>
                                          <p:spTgt spid="8">
                                            <p:txEl>
                                              <p:pRg st="1" end="1"/>
                                            </p:txEl>
                                          </p:spTgt>
                                        </p:tgtEl>
                                        <p:attrNameLst>
                                          <p:attrName>ppt_c</p:attrName>
                                        </p:attrNameLst>
                                      </p:cBhvr>
                                      <p:to>
                                        <a:schemeClr val="bg2"/>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subTnLst>
                                    <p:animClr clrSpc="rgb" dir="cw">
                                      <p:cBhvr override="childStyle">
                                        <p:cTn dur="1" fill="hold" display="0" masterRel="nextClick" afterEffect="1"/>
                                        <p:tgtEl>
                                          <p:spTgt spid="8">
                                            <p:txEl>
                                              <p:pRg st="2" end="2"/>
                                            </p:txEl>
                                          </p:spTgt>
                                        </p:tgtEl>
                                        <p:attrNameLst>
                                          <p:attrName>ppt_c</p:attrName>
                                        </p:attrNameLst>
                                      </p:cBhvr>
                                      <p:to>
                                        <a:schemeClr val="bg2"/>
                                      </p:to>
                                    </p:animClr>
                                  </p:subTnLst>
                                </p:cTn>
                              </p:par>
                              <p:par>
                                <p:cTn id="18" presetID="22" presetClass="entr" presetSubtype="4" fill="hold" nodeType="withEffect">
                                  <p:stCondLst>
                                    <p:cond delay="0"/>
                                  </p:stCondLst>
                                  <p:childTnLst>
                                    <p:set>
                                      <p:cBhvr>
                                        <p:cTn id="19" dur="1" fill="hold">
                                          <p:stCondLst>
                                            <p:cond delay="0"/>
                                          </p:stCondLst>
                                        </p:cTn>
                                        <p:tgtEl>
                                          <p:spTgt spid="5122"/>
                                        </p:tgtEl>
                                        <p:attrNameLst>
                                          <p:attrName>style.visibility</p:attrName>
                                        </p:attrNameLst>
                                      </p:cBhvr>
                                      <p:to>
                                        <p:strVal val="visible"/>
                                      </p:to>
                                    </p:set>
                                    <p:animEffect transition="in" filter="wipe(down)">
                                      <p:cBhvr>
                                        <p:cTn id="20" dur="500"/>
                                        <p:tgtEl>
                                          <p:spTgt spid="5122"/>
                                        </p:tgtEl>
                                      </p:cBhvr>
                                    </p:animEffect>
                                  </p:childTnLst>
                                </p:cTn>
                              </p:par>
                              <p:par>
                                <p:cTn id="21" presetID="22" presetClass="entr" presetSubtype="4" fill="hold" nodeType="withEffect">
                                  <p:stCondLst>
                                    <p:cond delay="0"/>
                                  </p:stCondLst>
                                  <p:childTnLst>
                                    <p:set>
                                      <p:cBhvr>
                                        <p:cTn id="22" dur="1" fill="hold">
                                          <p:stCondLst>
                                            <p:cond delay="0"/>
                                          </p:stCondLst>
                                        </p:cTn>
                                        <p:tgtEl>
                                          <p:spTgt spid="5124"/>
                                        </p:tgtEl>
                                        <p:attrNameLst>
                                          <p:attrName>style.visibility</p:attrName>
                                        </p:attrNameLst>
                                      </p:cBhvr>
                                      <p:to>
                                        <p:strVal val="visible"/>
                                      </p:to>
                                    </p:set>
                                    <p:animEffect transition="in" filter="wipe(down)">
                                      <p:cBhvr>
                                        <p:cTn id="23" dur="500"/>
                                        <p:tgtEl>
                                          <p:spTgt spid="5124"/>
                                        </p:tgtEl>
                                      </p:cBhvr>
                                    </p:animEffect>
                                  </p:childTnLst>
                                </p:cTn>
                              </p:par>
                              <p:par>
                                <p:cTn id="24" presetID="22" presetClass="entr" presetSubtype="4" fill="hold" nodeType="withEffect">
                                  <p:stCondLst>
                                    <p:cond delay="0"/>
                                  </p:stCondLst>
                                  <p:childTnLst>
                                    <p:set>
                                      <p:cBhvr>
                                        <p:cTn id="25" dur="1" fill="hold">
                                          <p:stCondLst>
                                            <p:cond delay="0"/>
                                          </p:stCondLst>
                                        </p:cTn>
                                        <p:tgtEl>
                                          <p:spTgt spid="5126"/>
                                        </p:tgtEl>
                                        <p:attrNameLst>
                                          <p:attrName>style.visibility</p:attrName>
                                        </p:attrNameLst>
                                      </p:cBhvr>
                                      <p:to>
                                        <p:strVal val="visible"/>
                                      </p:to>
                                    </p:set>
                                    <p:animEffect transition="in" filter="wipe(down)">
                                      <p:cBhvr>
                                        <p:cTn id="26" dur="500"/>
                                        <p:tgtEl>
                                          <p:spTgt spid="5126"/>
                                        </p:tgtEl>
                                      </p:cBhvr>
                                    </p:animEffect>
                                  </p:childTnLst>
                                </p:cTn>
                              </p:par>
                              <p:par>
                                <p:cTn id="27" presetID="22" presetClass="entr" presetSubtype="4" fill="hold" nodeType="withEffect">
                                  <p:stCondLst>
                                    <p:cond delay="0"/>
                                  </p:stCondLst>
                                  <p:childTnLst>
                                    <p:set>
                                      <p:cBhvr>
                                        <p:cTn id="28" dur="1" fill="hold">
                                          <p:stCondLst>
                                            <p:cond delay="0"/>
                                          </p:stCondLst>
                                        </p:cTn>
                                        <p:tgtEl>
                                          <p:spTgt spid="5128"/>
                                        </p:tgtEl>
                                        <p:attrNameLst>
                                          <p:attrName>style.visibility</p:attrName>
                                        </p:attrNameLst>
                                      </p:cBhvr>
                                      <p:to>
                                        <p:strVal val="visible"/>
                                      </p:to>
                                    </p:set>
                                    <p:animEffect transition="in" filter="wipe(down)">
                                      <p:cBhvr>
                                        <p:cTn id="29" dur="500"/>
                                        <p:tgtEl>
                                          <p:spTgt spid="5128"/>
                                        </p:tgtEl>
                                      </p:cBhvr>
                                    </p:animEffect>
                                  </p:childTnLst>
                                </p:cTn>
                              </p:par>
                              <p:par>
                                <p:cTn id="30" presetID="22" presetClass="entr" presetSubtype="4" fill="hold" nodeType="withEffect">
                                  <p:stCondLst>
                                    <p:cond delay="0"/>
                                  </p:stCondLst>
                                  <p:childTnLst>
                                    <p:set>
                                      <p:cBhvr>
                                        <p:cTn id="31" dur="1" fill="hold">
                                          <p:stCondLst>
                                            <p:cond delay="0"/>
                                          </p:stCondLst>
                                        </p:cTn>
                                        <p:tgtEl>
                                          <p:spTgt spid="5132"/>
                                        </p:tgtEl>
                                        <p:attrNameLst>
                                          <p:attrName>style.visibility</p:attrName>
                                        </p:attrNameLst>
                                      </p:cBhvr>
                                      <p:to>
                                        <p:strVal val="visible"/>
                                      </p:to>
                                    </p:set>
                                    <p:animEffect transition="in" filter="wipe(down)">
                                      <p:cBhvr>
                                        <p:cTn id="32" dur="500"/>
                                        <p:tgtEl>
                                          <p:spTgt spid="5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A34D8FB-A968-4C0B-8BA9-F96E95E269E9}"/>
              </a:ext>
            </a:extLst>
          </p:cNvPr>
          <p:cNvSpPr/>
          <p:nvPr/>
        </p:nvSpPr>
        <p:spPr>
          <a:xfrm flipH="1">
            <a:off x="0" y="787400"/>
            <a:ext cx="2735580" cy="450850"/>
          </a:xfrm>
          <a:prstGeom prst="rect">
            <a:avLst/>
          </a:prstGeom>
          <a:solidFill>
            <a:srgbClr val="417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3763B11-0800-4274-AB38-33E77D8DFA5F}"/>
              </a:ext>
            </a:extLst>
          </p:cNvPr>
          <p:cNvSpPr>
            <a:spLocks noGrp="1"/>
          </p:cNvSpPr>
          <p:nvPr>
            <p:ph type="title"/>
          </p:nvPr>
        </p:nvSpPr>
        <p:spPr/>
        <p:txBody>
          <a:bodyPr>
            <a:normAutofit/>
          </a:bodyPr>
          <a:lstStyle/>
          <a:p>
            <a:r>
              <a:rPr lang="en-US" sz="3200" dirty="0">
                <a:solidFill>
                  <a:schemeClr val="bg1"/>
                </a:solidFill>
                <a:latin typeface="Aharoni" panose="02010803020104030203" pitchFamily="2" charset="-79"/>
                <a:cs typeface="Aharoni" panose="02010803020104030203" pitchFamily="2" charset="-79"/>
              </a:rPr>
              <a:t>Research</a:t>
            </a:r>
            <a:r>
              <a:rPr lang="en-US" sz="3200" dirty="0">
                <a:solidFill>
                  <a:schemeClr val="tx1">
                    <a:lumMod val="85000"/>
                    <a:lumOff val="15000"/>
                  </a:schemeClr>
                </a:solidFill>
                <a:latin typeface="Aharoni" panose="02010803020104030203" pitchFamily="2" charset="-79"/>
                <a:cs typeface="Aharoni" panose="02010803020104030203" pitchFamily="2" charset="-79"/>
              </a:rPr>
              <a:t> Goals</a:t>
            </a:r>
          </a:p>
        </p:txBody>
      </p:sp>
      <p:sp>
        <p:nvSpPr>
          <p:cNvPr id="3" name="Content Placeholder 2">
            <a:extLst>
              <a:ext uri="{FF2B5EF4-FFF2-40B4-BE49-F238E27FC236}">
                <a16:creationId xmlns:a16="http://schemas.microsoft.com/office/drawing/2014/main" id="{E4D1A0B7-5DA6-4A82-B148-474763C0ABDC}"/>
              </a:ext>
            </a:extLst>
          </p:cNvPr>
          <p:cNvSpPr>
            <a:spLocks noGrp="1"/>
          </p:cNvSpPr>
          <p:nvPr>
            <p:ph idx="1"/>
          </p:nvPr>
        </p:nvSpPr>
        <p:spPr>
          <a:xfrm>
            <a:off x="1264125" y="3357976"/>
            <a:ext cx="8527946" cy="1027116"/>
          </a:xfrm>
        </p:spPr>
        <p:txBody>
          <a:bodyPr>
            <a:normAutofit fontScale="92500" lnSpcReduction="20000"/>
          </a:bodyPr>
          <a:lstStyle/>
          <a:p>
            <a:pPr marL="0" indent="0">
              <a:buNone/>
            </a:pPr>
            <a:r>
              <a:rPr lang="en-US" sz="1800" b="0" i="0" u="none" strike="noStrike" baseline="0" dirty="0">
                <a:solidFill>
                  <a:srgbClr val="211D1E"/>
                </a:solidFill>
                <a:latin typeface="ITC Avant Garde Pro Bk"/>
              </a:rPr>
              <a:t>Research to provide the Oregon Housing and Community Services Office with</a:t>
            </a:r>
            <a:r>
              <a:rPr lang="en-US" sz="1800" b="0" i="0" u="none" strike="noStrike" dirty="0">
                <a:solidFill>
                  <a:srgbClr val="211D1E"/>
                </a:solidFill>
                <a:latin typeface="ITC Avant Garde Pro Bk"/>
              </a:rPr>
              <a:t> </a:t>
            </a:r>
            <a:r>
              <a:rPr lang="en-US" sz="1800" dirty="0">
                <a:solidFill>
                  <a:srgbClr val="211D1E"/>
                </a:solidFill>
                <a:latin typeface="ITC Avant Garde Pro Bk"/>
              </a:rPr>
              <a:t>options</a:t>
            </a:r>
            <a:r>
              <a:rPr lang="en-US" sz="1800" b="0" i="0" u="none" strike="noStrike" baseline="0" dirty="0">
                <a:solidFill>
                  <a:srgbClr val="211D1E"/>
                </a:solidFill>
                <a:latin typeface="ITC Avant Garde Pro Bk"/>
              </a:rPr>
              <a:t> to modify their standard rent/utility calculations to allow for more energy efficient construction. </a:t>
            </a:r>
          </a:p>
          <a:p>
            <a:pPr marL="0" indent="0">
              <a:buNone/>
            </a:pPr>
            <a:br>
              <a:rPr lang="en-US" sz="1800" dirty="0">
                <a:solidFill>
                  <a:srgbClr val="211D1E"/>
                </a:solidFill>
                <a:latin typeface="ITC Avant Garde Pro Bk"/>
              </a:rPr>
            </a:br>
            <a:endParaRPr lang="en-US" sz="1800" dirty="0">
              <a:solidFill>
                <a:schemeClr val="tx1">
                  <a:lumMod val="75000"/>
                  <a:lumOff val="25000"/>
                </a:schemeClr>
              </a:solidFill>
              <a:cs typeface="Aldhabi" panose="01000000000000000000" pitchFamily="2" charset="-78"/>
            </a:endParaRPr>
          </a:p>
          <a:p>
            <a:pPr marL="0" indent="0">
              <a:buNone/>
            </a:pPr>
            <a:endParaRPr lang="en-US" sz="1800" dirty="0">
              <a:solidFill>
                <a:schemeClr val="tx1">
                  <a:lumMod val="75000"/>
                  <a:lumOff val="25000"/>
                </a:schemeClr>
              </a:solidFill>
              <a:cs typeface="Aldhabi" panose="01000000000000000000" pitchFamily="2" charset="-78"/>
            </a:endParaRPr>
          </a:p>
          <a:p>
            <a:pPr marL="0" indent="0">
              <a:buNone/>
            </a:pPr>
            <a:endParaRPr lang="en-US" sz="1800" dirty="0">
              <a:solidFill>
                <a:schemeClr val="tx1">
                  <a:lumMod val="75000"/>
                  <a:lumOff val="25000"/>
                </a:schemeClr>
              </a:solidFill>
              <a:cs typeface="Aldhabi" panose="01000000000000000000" pitchFamily="2" charset="-78"/>
            </a:endParaRPr>
          </a:p>
        </p:txBody>
      </p:sp>
      <p:sp>
        <p:nvSpPr>
          <p:cNvPr id="4" name="Google Shape;210;p22">
            <a:extLst>
              <a:ext uri="{FF2B5EF4-FFF2-40B4-BE49-F238E27FC236}">
                <a16:creationId xmlns:a16="http://schemas.microsoft.com/office/drawing/2014/main" id="{E309D226-1E33-4ADC-BFB5-F549CEBA769E}"/>
              </a:ext>
            </a:extLst>
          </p:cNvPr>
          <p:cNvSpPr/>
          <p:nvPr/>
        </p:nvSpPr>
        <p:spPr>
          <a:xfrm>
            <a:off x="945300" y="1851298"/>
            <a:ext cx="234600" cy="234600"/>
          </a:xfrm>
          <a:prstGeom prst="ellipse">
            <a:avLst/>
          </a:prstGeom>
          <a:solidFill>
            <a:srgbClr val="1CBBB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5" name="Google Shape;211;p22">
            <a:extLst>
              <a:ext uri="{FF2B5EF4-FFF2-40B4-BE49-F238E27FC236}">
                <a16:creationId xmlns:a16="http://schemas.microsoft.com/office/drawing/2014/main" id="{4ABF4E3E-E67E-4BF3-BDA4-1BA0AD5787CA}"/>
              </a:ext>
            </a:extLst>
          </p:cNvPr>
          <p:cNvSpPr/>
          <p:nvPr/>
        </p:nvSpPr>
        <p:spPr>
          <a:xfrm>
            <a:off x="945300" y="2568355"/>
            <a:ext cx="234600" cy="234600"/>
          </a:xfrm>
          <a:prstGeom prst="ellipse">
            <a:avLst/>
          </a:prstGeom>
          <a:solidFill>
            <a:srgbClr val="1CBBB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6" name="Google Shape;212;p22">
            <a:extLst>
              <a:ext uri="{FF2B5EF4-FFF2-40B4-BE49-F238E27FC236}">
                <a16:creationId xmlns:a16="http://schemas.microsoft.com/office/drawing/2014/main" id="{B18A228E-143E-4789-B85D-1985EED41924}"/>
              </a:ext>
            </a:extLst>
          </p:cNvPr>
          <p:cNvSpPr/>
          <p:nvPr/>
        </p:nvSpPr>
        <p:spPr>
          <a:xfrm>
            <a:off x="945300" y="3369499"/>
            <a:ext cx="234600" cy="234600"/>
          </a:xfrm>
          <a:prstGeom prst="ellipse">
            <a:avLst/>
          </a:prstGeom>
          <a:solidFill>
            <a:srgbClr val="1CBBB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7" name="Google Shape;213;p22">
            <a:extLst>
              <a:ext uri="{FF2B5EF4-FFF2-40B4-BE49-F238E27FC236}">
                <a16:creationId xmlns:a16="http://schemas.microsoft.com/office/drawing/2014/main" id="{6613A401-529E-44F1-A605-C1A70097F842}"/>
              </a:ext>
            </a:extLst>
          </p:cNvPr>
          <p:cNvSpPr/>
          <p:nvPr/>
        </p:nvSpPr>
        <p:spPr>
          <a:xfrm>
            <a:off x="945300" y="4109454"/>
            <a:ext cx="234600" cy="234600"/>
          </a:xfrm>
          <a:prstGeom prst="ellipse">
            <a:avLst/>
          </a:prstGeom>
          <a:solidFill>
            <a:srgbClr val="1CBBB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11" name="Google Shape;217;p22">
            <a:extLst>
              <a:ext uri="{FF2B5EF4-FFF2-40B4-BE49-F238E27FC236}">
                <a16:creationId xmlns:a16="http://schemas.microsoft.com/office/drawing/2014/main" id="{005B5F2F-E772-48E1-9FD5-375C7BA141A4}"/>
              </a:ext>
            </a:extLst>
          </p:cNvPr>
          <p:cNvSpPr/>
          <p:nvPr/>
        </p:nvSpPr>
        <p:spPr>
          <a:xfrm>
            <a:off x="1005625" y="1911623"/>
            <a:ext cx="114000" cy="114000"/>
          </a:xfrm>
          <a:prstGeom prst="ellipse">
            <a:avLst/>
          </a:prstGeom>
          <a:solidFill>
            <a:srgbClr val="16697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12" name="Google Shape;218;p22">
            <a:extLst>
              <a:ext uri="{FF2B5EF4-FFF2-40B4-BE49-F238E27FC236}">
                <a16:creationId xmlns:a16="http://schemas.microsoft.com/office/drawing/2014/main" id="{9C57F00E-EE9B-49EA-8214-781849B9DDCB}"/>
              </a:ext>
            </a:extLst>
          </p:cNvPr>
          <p:cNvSpPr/>
          <p:nvPr/>
        </p:nvSpPr>
        <p:spPr>
          <a:xfrm>
            <a:off x="1005625" y="2628655"/>
            <a:ext cx="114000" cy="114000"/>
          </a:xfrm>
          <a:prstGeom prst="ellipse">
            <a:avLst/>
          </a:prstGeom>
          <a:solidFill>
            <a:srgbClr val="16697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13" name="Google Shape;219;p22">
            <a:extLst>
              <a:ext uri="{FF2B5EF4-FFF2-40B4-BE49-F238E27FC236}">
                <a16:creationId xmlns:a16="http://schemas.microsoft.com/office/drawing/2014/main" id="{1199AC0D-E7EF-442F-98BA-E0856F15AC2A}"/>
              </a:ext>
            </a:extLst>
          </p:cNvPr>
          <p:cNvSpPr/>
          <p:nvPr/>
        </p:nvSpPr>
        <p:spPr>
          <a:xfrm>
            <a:off x="1005625" y="3429849"/>
            <a:ext cx="114000" cy="114000"/>
          </a:xfrm>
          <a:prstGeom prst="ellipse">
            <a:avLst/>
          </a:prstGeom>
          <a:solidFill>
            <a:srgbClr val="16697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14" name="Google Shape;220;p22">
            <a:extLst>
              <a:ext uri="{FF2B5EF4-FFF2-40B4-BE49-F238E27FC236}">
                <a16:creationId xmlns:a16="http://schemas.microsoft.com/office/drawing/2014/main" id="{319B3E1B-F038-491C-9CB1-26316DADBDAC}"/>
              </a:ext>
            </a:extLst>
          </p:cNvPr>
          <p:cNvSpPr/>
          <p:nvPr/>
        </p:nvSpPr>
        <p:spPr>
          <a:xfrm>
            <a:off x="1005625" y="4169754"/>
            <a:ext cx="114000" cy="114000"/>
          </a:xfrm>
          <a:prstGeom prst="ellipse">
            <a:avLst/>
          </a:prstGeom>
          <a:solidFill>
            <a:srgbClr val="16697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15" name="Slide Number Placeholder 14">
            <a:extLst>
              <a:ext uri="{FF2B5EF4-FFF2-40B4-BE49-F238E27FC236}">
                <a16:creationId xmlns:a16="http://schemas.microsoft.com/office/drawing/2014/main" id="{A554E546-BEDF-4EFE-9A24-AA4C2701DA8B}"/>
              </a:ext>
            </a:extLst>
          </p:cNvPr>
          <p:cNvSpPr>
            <a:spLocks noGrp="1"/>
          </p:cNvSpPr>
          <p:nvPr>
            <p:ph type="sldNum" sz="quarter" idx="12"/>
          </p:nvPr>
        </p:nvSpPr>
        <p:spPr/>
        <p:txBody>
          <a:bodyPr/>
          <a:lstStyle/>
          <a:p>
            <a:fld id="{92BC0347-EB0D-4354-90DB-E3443D283F0D}" type="slidenum">
              <a:rPr lang="en-US" smtClean="0"/>
              <a:t>7</a:t>
            </a:fld>
            <a:endParaRPr lang="en-US" dirty="0"/>
          </a:p>
        </p:txBody>
      </p:sp>
      <p:sp>
        <p:nvSpPr>
          <p:cNvPr id="18" name="Content Placeholder 2">
            <a:extLst>
              <a:ext uri="{FF2B5EF4-FFF2-40B4-BE49-F238E27FC236}">
                <a16:creationId xmlns:a16="http://schemas.microsoft.com/office/drawing/2014/main" id="{C24CBD1B-F05A-4EF1-B775-592CD25C9CEB}"/>
              </a:ext>
            </a:extLst>
          </p:cNvPr>
          <p:cNvSpPr txBox="1">
            <a:spLocks/>
          </p:cNvSpPr>
          <p:nvPr/>
        </p:nvSpPr>
        <p:spPr>
          <a:xfrm>
            <a:off x="1236925" y="1581070"/>
            <a:ext cx="8262182" cy="8418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br>
              <a:rPr lang="en-US" sz="1800" dirty="0">
                <a:solidFill>
                  <a:srgbClr val="211D1E"/>
                </a:solidFill>
                <a:latin typeface="ITC Avant Garde Pro Bk"/>
              </a:rPr>
            </a:br>
            <a:r>
              <a:rPr lang="en-US" sz="1800" dirty="0">
                <a:solidFill>
                  <a:srgbClr val="211D1E"/>
                </a:solidFill>
                <a:latin typeface="ITC Avant Garde Pro Bk"/>
              </a:rPr>
              <a:t>Inform local Housing Authorities on a funding source to pay for additional energy efficient construction.</a:t>
            </a:r>
          </a:p>
          <a:p>
            <a:pPr marL="0" indent="0">
              <a:buFont typeface="Arial" panose="020B0604020202020204" pitchFamily="34" charset="0"/>
              <a:buNone/>
            </a:pPr>
            <a:endParaRPr lang="en-US" sz="1800" dirty="0">
              <a:solidFill>
                <a:schemeClr val="tx1">
                  <a:lumMod val="75000"/>
                  <a:lumOff val="25000"/>
                </a:schemeClr>
              </a:solidFill>
              <a:cs typeface="Aldhabi" panose="01000000000000000000" pitchFamily="2" charset="-78"/>
            </a:endParaRPr>
          </a:p>
        </p:txBody>
      </p:sp>
      <p:sp>
        <p:nvSpPr>
          <p:cNvPr id="19" name="Content Placeholder 2">
            <a:extLst>
              <a:ext uri="{FF2B5EF4-FFF2-40B4-BE49-F238E27FC236}">
                <a16:creationId xmlns:a16="http://schemas.microsoft.com/office/drawing/2014/main" id="{81FF7AD5-9069-41FB-BE8B-87A7BC062B02}"/>
              </a:ext>
            </a:extLst>
          </p:cNvPr>
          <p:cNvSpPr txBox="1">
            <a:spLocks/>
          </p:cNvSpPr>
          <p:nvPr/>
        </p:nvSpPr>
        <p:spPr>
          <a:xfrm>
            <a:off x="1203850" y="4076560"/>
            <a:ext cx="8588221" cy="7754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rgbClr val="211D1E"/>
                </a:solidFill>
                <a:latin typeface="ITC Avant Garde Pro Bk"/>
              </a:rPr>
              <a:t>Factor in strategies that recognize while utility costs increase with inflation, construction costs are fixed at the time of project construction.</a:t>
            </a:r>
          </a:p>
        </p:txBody>
      </p:sp>
      <p:sp>
        <p:nvSpPr>
          <p:cNvPr id="21" name="Content Placeholder 2">
            <a:extLst>
              <a:ext uri="{FF2B5EF4-FFF2-40B4-BE49-F238E27FC236}">
                <a16:creationId xmlns:a16="http://schemas.microsoft.com/office/drawing/2014/main" id="{2718F728-6D7C-45B4-8FA6-C2C8C7619D52}"/>
              </a:ext>
            </a:extLst>
          </p:cNvPr>
          <p:cNvSpPr txBox="1">
            <a:spLocks/>
          </p:cNvSpPr>
          <p:nvPr/>
        </p:nvSpPr>
        <p:spPr>
          <a:xfrm>
            <a:off x="1236925" y="2534752"/>
            <a:ext cx="8262181" cy="8418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rgbClr val="211D1E"/>
                </a:solidFill>
                <a:latin typeface="ITC Avant Garde Pro Bk"/>
              </a:rPr>
              <a:t>Provide information to builders in conventional markets that energy saving strategies can be financed in the conventional mortgage marketplace by utility savings.</a:t>
            </a:r>
          </a:p>
        </p:txBody>
      </p:sp>
      <p:sp>
        <p:nvSpPr>
          <p:cNvPr id="22" name="Google Shape;213;p22">
            <a:extLst>
              <a:ext uri="{FF2B5EF4-FFF2-40B4-BE49-F238E27FC236}">
                <a16:creationId xmlns:a16="http://schemas.microsoft.com/office/drawing/2014/main" id="{2A9E55DE-12A3-4734-8E11-B9299FFF16C9}"/>
              </a:ext>
            </a:extLst>
          </p:cNvPr>
          <p:cNvSpPr/>
          <p:nvPr/>
        </p:nvSpPr>
        <p:spPr>
          <a:xfrm>
            <a:off x="945300" y="4881679"/>
            <a:ext cx="234600" cy="234600"/>
          </a:xfrm>
          <a:prstGeom prst="ellipse">
            <a:avLst/>
          </a:prstGeom>
          <a:solidFill>
            <a:srgbClr val="1CBBB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23" name="Google Shape;220;p22">
            <a:extLst>
              <a:ext uri="{FF2B5EF4-FFF2-40B4-BE49-F238E27FC236}">
                <a16:creationId xmlns:a16="http://schemas.microsoft.com/office/drawing/2014/main" id="{80E314F3-7ADC-425B-8DD5-0DC955897FF3}"/>
              </a:ext>
            </a:extLst>
          </p:cNvPr>
          <p:cNvSpPr/>
          <p:nvPr/>
        </p:nvSpPr>
        <p:spPr>
          <a:xfrm>
            <a:off x="1005625" y="4941979"/>
            <a:ext cx="114000" cy="114000"/>
          </a:xfrm>
          <a:prstGeom prst="ellipse">
            <a:avLst/>
          </a:prstGeom>
          <a:solidFill>
            <a:srgbClr val="16697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24" name="Content Placeholder 2">
            <a:extLst>
              <a:ext uri="{FF2B5EF4-FFF2-40B4-BE49-F238E27FC236}">
                <a16:creationId xmlns:a16="http://schemas.microsoft.com/office/drawing/2014/main" id="{26E84F57-5E9E-435D-B709-71F47FE115DA}"/>
              </a:ext>
            </a:extLst>
          </p:cNvPr>
          <p:cNvSpPr txBox="1">
            <a:spLocks/>
          </p:cNvSpPr>
          <p:nvPr/>
        </p:nvSpPr>
        <p:spPr>
          <a:xfrm>
            <a:off x="1203850" y="4848785"/>
            <a:ext cx="8295256" cy="7754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rgbClr val="211D1E"/>
                </a:solidFill>
                <a:latin typeface="ITC Avant Garde Pro Bk"/>
              </a:rPr>
              <a:t>Over time utility savings can provide more available funds for mortgage servicing. </a:t>
            </a:r>
          </a:p>
        </p:txBody>
      </p:sp>
    </p:spTree>
    <p:extLst>
      <p:ext uri="{BB962C8B-B14F-4D97-AF65-F5344CB8AC3E}">
        <p14:creationId xmlns:p14="http://schemas.microsoft.com/office/powerpoint/2010/main" val="3286572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nimClr clrSpc="rgb" dir="cw">
                                      <p:cBhvr override="childStyle">
                                        <p:cTn dur="1" fill="hold" display="0" masterRel="nextClick" afterEffect="1"/>
                                        <p:tgtEl>
                                          <p:spTgt spid="4"/>
                                        </p:tgtEl>
                                        <p:attrNameLst>
                                          <p:attrName>ppt_c</p:attrName>
                                        </p:attrNameLst>
                                      </p:cBhvr>
                                      <p:to>
                                        <a:schemeClr val="bg2"/>
                                      </p:to>
                                    </p:animClr>
                                  </p:sub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subTnLst>
                                    <p:animClr clrSpc="rgb" dir="cw">
                                      <p:cBhvr override="childStyle">
                                        <p:cTn dur="1" fill="hold" display="0" masterRel="nextClick" afterEffect="1"/>
                                        <p:tgtEl>
                                          <p:spTgt spid="11"/>
                                        </p:tgtEl>
                                        <p:attrNameLst>
                                          <p:attrName>ppt_c</p:attrName>
                                        </p:attrNameLst>
                                      </p:cBhvr>
                                      <p:to>
                                        <a:schemeClr val="bg2"/>
                                      </p:to>
                                    </p:animClr>
                                  </p:sub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subTnLst>
                                    <p:animClr clrSpc="rgb" dir="cw">
                                      <p:cBhvr override="childStyle">
                                        <p:cTn dur="1" fill="hold" display="0" masterRel="nextClick" afterEffect="1"/>
                                        <p:tgtEl>
                                          <p:spTgt spid="18"/>
                                        </p:tgtEl>
                                        <p:attrNameLst>
                                          <p:attrName>ppt_c</p:attrName>
                                        </p:attrNameLst>
                                      </p:cBhvr>
                                      <p:to>
                                        <a:schemeClr val="bg2"/>
                                      </p:to>
                                    </p:animClr>
                                  </p:sub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nimClr clrSpc="rgb" dir="cw">
                                      <p:cBhvr override="childStyle">
                                        <p:cTn dur="1" fill="hold" display="0" masterRel="nextClick" afterEffect="1"/>
                                        <p:tgtEl>
                                          <p:spTgt spid="5"/>
                                        </p:tgtEl>
                                        <p:attrNameLst>
                                          <p:attrName>ppt_c</p:attrName>
                                        </p:attrNameLst>
                                      </p:cBhvr>
                                      <p:to>
                                        <a:schemeClr val="bg2"/>
                                      </p:to>
                                    </p:animClr>
                                  </p:sub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subTnLst>
                                    <p:animClr clrSpc="rgb" dir="cw">
                                      <p:cBhvr override="childStyle">
                                        <p:cTn dur="1" fill="hold" display="0" masterRel="nextClick" afterEffect="1"/>
                                        <p:tgtEl>
                                          <p:spTgt spid="12"/>
                                        </p:tgtEl>
                                        <p:attrNameLst>
                                          <p:attrName>ppt_c</p:attrName>
                                        </p:attrNameLst>
                                      </p:cBhvr>
                                      <p:to>
                                        <a:schemeClr val="bg2"/>
                                      </p:to>
                                    </p:animClr>
                                  </p:sub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subTnLst>
                                    <p:animClr clrSpc="rgb" dir="cw">
                                      <p:cBhvr override="childStyle">
                                        <p:cTn dur="1" fill="hold" display="0" masterRel="nextClick" afterEffect="1"/>
                                        <p:tgtEl>
                                          <p:spTgt spid="21"/>
                                        </p:tgtEl>
                                        <p:attrNameLst>
                                          <p:attrName>ppt_c</p:attrName>
                                        </p:attrNameLst>
                                      </p:cBhvr>
                                      <p:to>
                                        <a:schemeClr val="bg2"/>
                                      </p:to>
                                    </p:animClr>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subTnLst>
                                    <p:animClr clrSpc="rgb" dir="cw">
                                      <p:cBhvr override="childStyle">
                                        <p:cTn dur="1" fill="hold" display="0" masterRel="nextClick" afterEffect="1"/>
                                        <p:tgtEl>
                                          <p:spTgt spid="6"/>
                                        </p:tgtEl>
                                        <p:attrNameLst>
                                          <p:attrName>ppt_c</p:attrName>
                                        </p:attrNameLst>
                                      </p:cBhvr>
                                      <p:to>
                                        <a:schemeClr val="bg2"/>
                                      </p:to>
                                    </p:animClr>
                                  </p:subTnLst>
                                </p:cTn>
                              </p:par>
                              <p:par>
                                <p:cTn id="30" presetID="10"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bg2"/>
                                      </p:to>
                                    </p:animClr>
                                  </p:subTnLst>
                                </p:cTn>
                              </p:par>
                              <p:par>
                                <p:cTn id="33" presetID="10" presetClass="entr" presetSubtype="0" fill="hold" grpId="0" nodeType="with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bg2"/>
                                      </p:to>
                                    </p:animClr>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nimClr clrSpc="rgb" dir="cw">
                                      <p:cBhvr override="childStyle">
                                        <p:cTn dur="1" fill="hold" display="0" masterRel="nextClick" afterEffect="1"/>
                                        <p:tgtEl>
                                          <p:spTgt spid="7"/>
                                        </p:tgtEl>
                                        <p:attrNameLst>
                                          <p:attrName>ppt_c</p:attrName>
                                        </p:attrNameLst>
                                      </p:cBhvr>
                                      <p:to>
                                        <a:schemeClr val="bg2"/>
                                      </p:to>
                                    </p:animClr>
                                  </p:subTnLst>
                                </p:cTn>
                              </p:par>
                              <p:par>
                                <p:cTn id="41" presetID="10"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subTnLst>
                                    <p:animClr clrSpc="rgb" dir="cw">
                                      <p:cBhvr override="childStyle">
                                        <p:cTn dur="1" fill="hold" display="0" masterRel="nextClick" afterEffect="1"/>
                                        <p:tgtEl>
                                          <p:spTgt spid="14"/>
                                        </p:tgtEl>
                                        <p:attrNameLst>
                                          <p:attrName>ppt_c</p:attrName>
                                        </p:attrNameLst>
                                      </p:cBhvr>
                                      <p:to>
                                        <a:schemeClr val="bg2"/>
                                      </p:to>
                                    </p:animClr>
                                  </p:subTnLst>
                                </p:cTn>
                              </p:par>
                              <p:par>
                                <p:cTn id="44" presetID="10"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subTnLst>
                                    <p:animClr clrSpc="rgb" dir="cw">
                                      <p:cBhvr override="childStyle">
                                        <p:cTn dur="1" fill="hold" display="0" masterRel="nextClick" afterEffect="1"/>
                                        <p:tgtEl>
                                          <p:spTgt spid="19"/>
                                        </p:tgtEl>
                                        <p:attrNameLst>
                                          <p:attrName>ppt_c</p:attrName>
                                        </p:attrNameLst>
                                      </p:cBhvr>
                                      <p:to>
                                        <a:schemeClr val="bg2"/>
                                      </p:to>
                                    </p:animClr>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subTnLst>
                                    <p:animClr clrSpc="rgb" dir="cw">
                                      <p:cBhvr override="childStyle">
                                        <p:cTn dur="1" fill="hold" display="0" masterRel="nextClick" afterEffect="1"/>
                                        <p:tgtEl>
                                          <p:spTgt spid="22"/>
                                        </p:tgtEl>
                                        <p:attrNameLst>
                                          <p:attrName>ppt_c</p:attrName>
                                        </p:attrNameLst>
                                      </p:cBhvr>
                                      <p:to>
                                        <a:schemeClr val="bg2"/>
                                      </p:to>
                                    </p:animClr>
                                  </p:subTnLst>
                                </p:cTn>
                              </p:par>
                              <p:par>
                                <p:cTn id="52" presetID="10" presetClass="entr" presetSubtype="0"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subTnLst>
                                    <p:animClr clrSpc="rgb" dir="cw">
                                      <p:cBhvr override="childStyle">
                                        <p:cTn dur="1" fill="hold" display="0" masterRel="nextClick" afterEffect="1"/>
                                        <p:tgtEl>
                                          <p:spTgt spid="23"/>
                                        </p:tgtEl>
                                        <p:attrNameLst>
                                          <p:attrName>ppt_c</p:attrName>
                                        </p:attrNameLst>
                                      </p:cBhvr>
                                      <p:to>
                                        <a:schemeClr val="bg2"/>
                                      </p:to>
                                    </p:animClr>
                                  </p:subTnLst>
                                </p:cTn>
                              </p:par>
                              <p:par>
                                <p:cTn id="55" presetID="10" presetClass="entr" presetSubtype="0"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subTnLst>
                                    <p:animClr clrSpc="rgb" dir="cw">
                                      <p:cBhvr override="childStyle">
                                        <p:cTn dur="1" fill="hold" display="0" masterRel="nextClick" afterEffect="1"/>
                                        <p:tgtEl>
                                          <p:spTgt spid="24"/>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5" grpId="0" animBg="1"/>
      <p:bldP spid="6" grpId="0" animBg="1"/>
      <p:bldP spid="7" grpId="0" animBg="1"/>
      <p:bldP spid="11" grpId="0" animBg="1"/>
      <p:bldP spid="12" grpId="0" animBg="1"/>
      <p:bldP spid="13" grpId="0" animBg="1"/>
      <p:bldP spid="14" grpId="0" animBg="1"/>
      <p:bldP spid="18" grpId="0"/>
      <p:bldP spid="19" grpId="0"/>
      <p:bldP spid="21" grpId="0"/>
      <p:bldP spid="22" grpId="0" animBg="1"/>
      <p:bldP spid="23" grpId="0" animBg="1"/>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BEED86-18D5-4FF4-86AB-76B2B215D658}"/>
              </a:ext>
            </a:extLst>
          </p:cNvPr>
          <p:cNvSpPr/>
          <p:nvPr/>
        </p:nvSpPr>
        <p:spPr>
          <a:xfrm>
            <a:off x="4035578" y="5094882"/>
            <a:ext cx="1278385" cy="273460"/>
          </a:xfrm>
          <a:prstGeom prst="rect">
            <a:avLst/>
          </a:prstGeom>
          <a:solidFill>
            <a:schemeClr val="accent4">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CCF5401-D635-4320-8E58-68F1E151C98F}"/>
              </a:ext>
            </a:extLst>
          </p:cNvPr>
          <p:cNvSpPr/>
          <p:nvPr/>
        </p:nvSpPr>
        <p:spPr>
          <a:xfrm>
            <a:off x="359169" y="5303793"/>
            <a:ext cx="439695" cy="208237"/>
          </a:xfrm>
          <a:prstGeom prst="rect">
            <a:avLst/>
          </a:prstGeom>
          <a:solidFill>
            <a:schemeClr val="accent4">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A34D8FB-A968-4C0B-8BA9-F96E95E269E9}"/>
              </a:ext>
            </a:extLst>
          </p:cNvPr>
          <p:cNvSpPr/>
          <p:nvPr/>
        </p:nvSpPr>
        <p:spPr>
          <a:xfrm flipH="1">
            <a:off x="-4" y="787400"/>
            <a:ext cx="2762253" cy="450850"/>
          </a:xfrm>
          <a:prstGeom prst="rect">
            <a:avLst/>
          </a:prstGeom>
          <a:solidFill>
            <a:srgbClr val="417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3763B11-0800-4274-AB38-33E77D8DFA5F}"/>
              </a:ext>
            </a:extLst>
          </p:cNvPr>
          <p:cNvSpPr>
            <a:spLocks noGrp="1"/>
          </p:cNvSpPr>
          <p:nvPr>
            <p:ph type="title"/>
          </p:nvPr>
        </p:nvSpPr>
        <p:spPr/>
        <p:txBody>
          <a:bodyPr>
            <a:normAutofit/>
          </a:bodyPr>
          <a:lstStyle/>
          <a:p>
            <a:r>
              <a:rPr lang="en-US" sz="3200" dirty="0">
                <a:solidFill>
                  <a:schemeClr val="bg1"/>
                </a:solidFill>
                <a:latin typeface="Aharoni" panose="02010803020104030203" pitchFamily="2" charset="-79"/>
                <a:cs typeface="Aharoni" panose="02010803020104030203" pitchFamily="2" charset="-79"/>
              </a:rPr>
              <a:t>Research </a:t>
            </a:r>
            <a:r>
              <a:rPr lang="en-US" sz="3200" dirty="0">
                <a:solidFill>
                  <a:schemeClr val="bg2">
                    <a:lumMod val="25000"/>
                  </a:schemeClr>
                </a:solidFill>
                <a:latin typeface="Aharoni" panose="02010803020104030203" pitchFamily="2" charset="-79"/>
                <a:cs typeface="Aharoni" panose="02010803020104030203" pitchFamily="2" charset="-79"/>
              </a:rPr>
              <a:t>Strategies</a:t>
            </a:r>
          </a:p>
        </p:txBody>
      </p:sp>
      <p:sp>
        <p:nvSpPr>
          <p:cNvPr id="15" name="Slide Number Placeholder 14">
            <a:extLst>
              <a:ext uri="{FF2B5EF4-FFF2-40B4-BE49-F238E27FC236}">
                <a16:creationId xmlns:a16="http://schemas.microsoft.com/office/drawing/2014/main" id="{247661C6-4AB4-4C76-8663-782612194033}"/>
              </a:ext>
            </a:extLst>
          </p:cNvPr>
          <p:cNvSpPr>
            <a:spLocks noGrp="1"/>
          </p:cNvSpPr>
          <p:nvPr>
            <p:ph type="sldNum" sz="quarter" idx="12"/>
          </p:nvPr>
        </p:nvSpPr>
        <p:spPr/>
        <p:txBody>
          <a:bodyPr/>
          <a:lstStyle/>
          <a:p>
            <a:fld id="{92BC0347-EB0D-4354-90DB-E3443D283F0D}" type="slidenum">
              <a:rPr lang="en-US" smtClean="0"/>
              <a:t>8</a:t>
            </a:fld>
            <a:endParaRPr lang="en-US" dirty="0"/>
          </a:p>
        </p:txBody>
      </p:sp>
      <p:graphicFrame>
        <p:nvGraphicFramePr>
          <p:cNvPr id="25" name="Content Placeholder 24">
            <a:extLst>
              <a:ext uri="{FF2B5EF4-FFF2-40B4-BE49-F238E27FC236}">
                <a16:creationId xmlns:a16="http://schemas.microsoft.com/office/drawing/2014/main" id="{24073F9F-0272-49DE-94C0-02A6CCFCB541}"/>
              </a:ext>
            </a:extLst>
          </p:cNvPr>
          <p:cNvGraphicFramePr>
            <a:graphicFrameLocks noGrp="1"/>
          </p:cNvGraphicFramePr>
          <p:nvPr>
            <p:ph idx="1"/>
            <p:extLst>
              <p:ext uri="{D42A27DB-BD31-4B8C-83A1-F6EECF244321}">
                <p14:modId xmlns:p14="http://schemas.microsoft.com/office/powerpoint/2010/main" val="2594498397"/>
              </p:ext>
            </p:extLst>
          </p:nvPr>
        </p:nvGraphicFramePr>
        <p:xfrm>
          <a:off x="193674" y="1852613"/>
          <a:ext cx="4397374" cy="3148012"/>
        </p:xfrm>
        <a:graphic>
          <a:graphicData uri="http://schemas.openxmlformats.org/drawingml/2006/table">
            <a:tbl>
              <a:tblPr firstRow="1" firstCol="1" bandRow="1">
                <a:tableStyleId>{C083E6E3-FA7D-4D7B-A595-EF9225AFEA82}</a:tableStyleId>
              </a:tblPr>
              <a:tblGrid>
                <a:gridCol w="1170549">
                  <a:extLst>
                    <a:ext uri="{9D8B030D-6E8A-4147-A177-3AD203B41FA5}">
                      <a16:colId xmlns:a16="http://schemas.microsoft.com/office/drawing/2014/main" val="1523326397"/>
                    </a:ext>
                  </a:extLst>
                </a:gridCol>
                <a:gridCol w="1149190">
                  <a:extLst>
                    <a:ext uri="{9D8B030D-6E8A-4147-A177-3AD203B41FA5}">
                      <a16:colId xmlns:a16="http://schemas.microsoft.com/office/drawing/2014/main" val="2725062006"/>
                    </a:ext>
                  </a:extLst>
                </a:gridCol>
                <a:gridCol w="1178407">
                  <a:extLst>
                    <a:ext uri="{9D8B030D-6E8A-4147-A177-3AD203B41FA5}">
                      <a16:colId xmlns:a16="http://schemas.microsoft.com/office/drawing/2014/main" val="2555092211"/>
                    </a:ext>
                  </a:extLst>
                </a:gridCol>
                <a:gridCol w="899228">
                  <a:extLst>
                    <a:ext uri="{9D8B030D-6E8A-4147-A177-3AD203B41FA5}">
                      <a16:colId xmlns:a16="http://schemas.microsoft.com/office/drawing/2014/main" val="2421016734"/>
                    </a:ext>
                  </a:extLst>
                </a:gridCol>
              </a:tblGrid>
              <a:tr h="869578">
                <a:tc>
                  <a:txBody>
                    <a:bodyPr/>
                    <a:lstStyle/>
                    <a:p>
                      <a:pPr marL="0" marR="0" algn="r">
                        <a:lnSpc>
                          <a:spcPct val="115000"/>
                        </a:lnSpc>
                        <a:spcBef>
                          <a:spcPts val="0"/>
                        </a:spcBef>
                        <a:spcAft>
                          <a:spcPts val="1000"/>
                        </a:spcAft>
                      </a:pPr>
                      <a:r>
                        <a:rPr lang="en-US" sz="1100" dirty="0">
                          <a:effectLst/>
                        </a:rPr>
                        <a:t>Properties</a:t>
                      </a:r>
                    </a:p>
                    <a:p>
                      <a:pPr marL="0" marR="0" algn="l">
                        <a:lnSpc>
                          <a:spcPct val="115000"/>
                        </a:lnSpc>
                        <a:spcBef>
                          <a:spcPts val="0"/>
                        </a:spcBef>
                        <a:spcAft>
                          <a:spcPts val="1000"/>
                        </a:spcAft>
                      </a:pPr>
                      <a:r>
                        <a:rPr lang="en-US" sz="1100" dirty="0">
                          <a:effectLst/>
                        </a:rPr>
                        <a:t>Timespan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100" dirty="0">
                          <a:effectLst/>
                        </a:rPr>
                        <a:t>*Victory Commons</a:t>
                      </a:r>
                      <a:br>
                        <a:rPr lang="en-US" sz="1100" dirty="0">
                          <a:effectLst/>
                        </a:rPr>
                      </a:br>
                      <a:r>
                        <a:rPr lang="en-US" sz="1100" dirty="0">
                          <a:effectLst/>
                        </a:rPr>
                        <a:t>1 BR Unit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100" dirty="0">
                          <a:effectLst/>
                        </a:rPr>
                        <a:t>*Victory Commons</a:t>
                      </a:r>
                      <a:br>
                        <a:rPr lang="en-US" sz="1100" dirty="0">
                          <a:effectLst/>
                        </a:rPr>
                      </a:br>
                      <a:r>
                        <a:rPr lang="en-US" sz="1100" dirty="0">
                          <a:effectLst/>
                        </a:rPr>
                        <a:t>2 BR Unit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100" dirty="0">
                          <a:effectLst/>
                        </a:rPr>
                        <a:t>*Trail’s View</a:t>
                      </a:r>
                      <a:br>
                        <a:rPr lang="en-US" sz="1100" dirty="0">
                          <a:effectLst/>
                        </a:rPr>
                      </a:br>
                      <a:r>
                        <a:rPr lang="en-US" sz="1100" dirty="0">
                          <a:effectLst/>
                        </a:rPr>
                        <a:t>1 BR Unit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4218697442"/>
                  </a:ext>
                </a:extLst>
              </a:tr>
              <a:tr h="278304">
                <a:tc>
                  <a:txBody>
                    <a:bodyPr/>
                    <a:lstStyle/>
                    <a:p>
                      <a:pPr marL="0" marR="0" algn="ctr">
                        <a:lnSpc>
                          <a:spcPct val="115000"/>
                        </a:lnSpc>
                        <a:spcBef>
                          <a:spcPts val="0"/>
                        </a:spcBef>
                        <a:spcAft>
                          <a:spcPts val="1000"/>
                        </a:spcAft>
                      </a:pPr>
                      <a:r>
                        <a:rPr lang="en-US" sz="1100" dirty="0">
                          <a:effectLst/>
                        </a:rPr>
                        <a:t>Avg. Per Month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1000"/>
                        </a:spcAft>
                      </a:pPr>
                      <a:r>
                        <a:rPr lang="en-US" sz="1100" dirty="0">
                          <a:effectLst/>
                        </a:rPr>
                        <a:t>$52.65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1000"/>
                        </a:spcAft>
                      </a:pPr>
                      <a:r>
                        <a:rPr lang="en-US" sz="1100" dirty="0">
                          <a:effectLst/>
                        </a:rPr>
                        <a:t>$90.05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1000"/>
                        </a:spcAft>
                      </a:pPr>
                      <a:r>
                        <a:rPr lang="en-US" sz="1100" dirty="0">
                          <a:effectLst/>
                        </a:rPr>
                        <a:t>$78.91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67452265"/>
                  </a:ext>
                </a:extLst>
              </a:tr>
              <a:tr h="278304">
                <a:tc>
                  <a:txBody>
                    <a:bodyPr/>
                    <a:lstStyle/>
                    <a:p>
                      <a:pPr marL="0" marR="0" algn="ctr">
                        <a:lnSpc>
                          <a:spcPct val="115000"/>
                        </a:lnSpc>
                        <a:spcBef>
                          <a:spcPts val="0"/>
                        </a:spcBef>
                        <a:spcAft>
                          <a:spcPts val="1000"/>
                        </a:spcAft>
                      </a:pPr>
                      <a:r>
                        <a:rPr lang="en-US" sz="1100" dirty="0">
                          <a:effectLst/>
                        </a:rPr>
                        <a:t>Avg. Per year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1000"/>
                        </a:spcAft>
                      </a:pPr>
                      <a:r>
                        <a:rPr lang="en-US" sz="1100" dirty="0">
                          <a:effectLst/>
                        </a:rPr>
                        <a:t>$631.77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1000"/>
                        </a:spcAft>
                      </a:pPr>
                      <a:r>
                        <a:rPr lang="en-US" sz="1100" dirty="0">
                          <a:effectLst/>
                        </a:rPr>
                        <a:t>$1080.61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1000"/>
                        </a:spcAft>
                      </a:pPr>
                      <a:r>
                        <a:rPr lang="en-US" sz="1100" dirty="0">
                          <a:effectLst/>
                        </a:rPr>
                        <a:t>$946.90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14060471"/>
                  </a:ext>
                </a:extLst>
              </a:tr>
              <a:tr h="573942">
                <a:tc>
                  <a:txBody>
                    <a:bodyPr/>
                    <a:lstStyle/>
                    <a:p>
                      <a:pPr marL="0" marR="0" algn="ctr">
                        <a:lnSpc>
                          <a:spcPct val="115000"/>
                        </a:lnSpc>
                        <a:spcBef>
                          <a:spcPts val="0"/>
                        </a:spcBef>
                        <a:spcAft>
                          <a:spcPts val="1000"/>
                        </a:spcAft>
                      </a:pPr>
                      <a:r>
                        <a:rPr lang="en-US" sz="1100" dirty="0">
                          <a:effectLst/>
                        </a:rPr>
                        <a:t>**10 years projection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1000"/>
                        </a:spcAft>
                      </a:pPr>
                      <a:r>
                        <a:rPr lang="en-US" sz="1100" dirty="0">
                          <a:effectLst/>
                        </a:rPr>
                        <a:t>$6,917.71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1000"/>
                        </a:spcAft>
                      </a:pPr>
                      <a:r>
                        <a:rPr lang="en-US" sz="1100" dirty="0">
                          <a:effectLst/>
                        </a:rPr>
                        <a:t>$11,503.90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1000"/>
                        </a:spcAft>
                      </a:pPr>
                      <a:r>
                        <a:rPr lang="en-US" sz="1100" dirty="0">
                          <a:effectLst/>
                        </a:rPr>
                        <a:t>$10,368.30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65336308"/>
                  </a:ext>
                </a:extLst>
              </a:tr>
              <a:tr h="573942">
                <a:tc>
                  <a:txBody>
                    <a:bodyPr/>
                    <a:lstStyle/>
                    <a:p>
                      <a:pPr marL="0" marR="0" algn="ctr">
                        <a:lnSpc>
                          <a:spcPct val="115000"/>
                        </a:lnSpc>
                        <a:spcBef>
                          <a:spcPts val="0"/>
                        </a:spcBef>
                        <a:spcAft>
                          <a:spcPts val="1000"/>
                        </a:spcAft>
                      </a:pPr>
                      <a:r>
                        <a:rPr lang="en-US" sz="1100" dirty="0">
                          <a:effectLst/>
                        </a:rPr>
                        <a:t>**20 years projection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1000"/>
                        </a:spcAft>
                      </a:pPr>
                      <a:r>
                        <a:rPr lang="en-US" sz="1100" dirty="0">
                          <a:effectLst/>
                        </a:rPr>
                        <a:t>$15,350.35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1000"/>
                        </a:spcAft>
                      </a:pPr>
                      <a:r>
                        <a:rPr lang="en-US" sz="1100" dirty="0">
                          <a:effectLst/>
                        </a:rPr>
                        <a:t>$25,527.00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1000"/>
                        </a:spcAft>
                      </a:pPr>
                      <a:r>
                        <a:rPr lang="en-US" sz="1100" dirty="0">
                          <a:effectLst/>
                        </a:rPr>
                        <a:t>$23,007.18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36958115"/>
                  </a:ext>
                </a:extLst>
              </a:tr>
              <a:tr h="573942">
                <a:tc>
                  <a:txBody>
                    <a:bodyPr/>
                    <a:lstStyle/>
                    <a:p>
                      <a:pPr marL="0" marR="0" algn="ctr">
                        <a:lnSpc>
                          <a:spcPct val="115000"/>
                        </a:lnSpc>
                        <a:spcBef>
                          <a:spcPts val="0"/>
                        </a:spcBef>
                        <a:spcAft>
                          <a:spcPts val="1000"/>
                        </a:spcAft>
                      </a:pPr>
                      <a:r>
                        <a:rPr lang="en-US" sz="1100" dirty="0">
                          <a:effectLst/>
                        </a:rPr>
                        <a:t>**30 years projection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1000"/>
                        </a:spcAft>
                      </a:pPr>
                      <a:r>
                        <a:rPr lang="en-US" sz="1100" dirty="0">
                          <a:solidFill>
                            <a:srgbClr val="FF0000"/>
                          </a:solidFill>
                          <a:effectLst/>
                        </a:rPr>
                        <a:t>$26,774.00</a:t>
                      </a:r>
                      <a:endParaRPr lang="en-US"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1000"/>
                        </a:spcAft>
                      </a:pPr>
                      <a:r>
                        <a:rPr lang="en-US" sz="1100" dirty="0">
                          <a:solidFill>
                            <a:srgbClr val="FF0000"/>
                          </a:solidFill>
                          <a:effectLst/>
                        </a:rPr>
                        <a:t>$44,524.30</a:t>
                      </a:r>
                      <a:endParaRPr lang="en-US"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1000"/>
                        </a:spcAft>
                      </a:pPr>
                      <a:r>
                        <a:rPr lang="en-US" sz="1100" dirty="0">
                          <a:solidFill>
                            <a:srgbClr val="FF0000"/>
                          </a:solidFill>
                          <a:effectLst/>
                        </a:rPr>
                        <a:t>$40,129.00</a:t>
                      </a:r>
                      <a:endParaRPr lang="en-US"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5162940"/>
                  </a:ext>
                </a:extLst>
              </a:tr>
            </a:tbl>
          </a:graphicData>
        </a:graphic>
      </p:graphicFrame>
      <p:sp>
        <p:nvSpPr>
          <p:cNvPr id="7" name="Content Placeholder 2">
            <a:extLst>
              <a:ext uri="{FF2B5EF4-FFF2-40B4-BE49-F238E27FC236}">
                <a16:creationId xmlns:a16="http://schemas.microsoft.com/office/drawing/2014/main" id="{06F18AB9-160D-48A5-A512-046820EEFCA4}"/>
              </a:ext>
            </a:extLst>
          </p:cNvPr>
          <p:cNvSpPr txBox="1">
            <a:spLocks/>
          </p:cNvSpPr>
          <p:nvPr/>
        </p:nvSpPr>
        <p:spPr>
          <a:xfrm>
            <a:off x="316453" y="5094882"/>
            <a:ext cx="5302969" cy="17885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spcBef>
                <a:spcPts val="0"/>
              </a:spcBef>
              <a:spcAft>
                <a:spcPts val="0"/>
              </a:spcAft>
              <a:buNone/>
            </a:pPr>
            <a:r>
              <a:rPr lang="en-US" sz="1200" b="1" dirty="0">
                <a:solidFill>
                  <a:srgbClr val="000000"/>
                </a:solidFill>
                <a:latin typeface="Arial" panose="020B0604020202020204" pitchFamily="34" charset="0"/>
                <a:ea typeface="Calibri" panose="020F0502020204030204" pitchFamily="34" charset="0"/>
              </a:rPr>
              <a:t>**Note: </a:t>
            </a:r>
            <a:r>
              <a:rPr lang="en-US" sz="1200" dirty="0">
                <a:solidFill>
                  <a:srgbClr val="000000"/>
                </a:solidFill>
                <a:latin typeface="Arial" panose="020B0604020202020204" pitchFamily="34" charset="0"/>
                <a:ea typeface="Calibri" panose="020F0502020204030204" pitchFamily="34" charset="0"/>
              </a:rPr>
              <a:t>E</a:t>
            </a:r>
            <a:r>
              <a:rPr lang="en-US" sz="1200" dirty="0">
                <a:solidFill>
                  <a:srgbClr val="000000"/>
                </a:solidFill>
                <a:effectLst/>
                <a:latin typeface="Arial" panose="020B0604020202020204" pitchFamily="34" charset="0"/>
                <a:ea typeface="Calibri" panose="020F0502020204030204" pitchFamily="34" charset="0"/>
              </a:rPr>
              <a:t>scalation rate for future electricity costs is at a 2% increase per year, based on historical data.</a:t>
            </a:r>
          </a:p>
          <a:p>
            <a:pPr marL="0" marR="0" indent="0">
              <a:spcBef>
                <a:spcPts val="0"/>
              </a:spcBef>
              <a:spcAft>
                <a:spcPts val="0"/>
              </a:spcAft>
              <a:buNone/>
            </a:pPr>
            <a:endParaRPr lang="en-US" sz="1200" dirty="0">
              <a:solidFill>
                <a:srgbClr val="000000"/>
              </a:solidFill>
              <a:latin typeface="Arial" panose="020B0604020202020204" pitchFamily="34" charset="0"/>
              <a:ea typeface="Calibri" panose="020F0502020204030204" pitchFamily="34" charset="0"/>
            </a:endParaRPr>
          </a:p>
          <a:p>
            <a:pPr marL="0" indent="0">
              <a:spcBef>
                <a:spcPts val="0"/>
              </a:spcBef>
              <a:buNone/>
            </a:pPr>
            <a:r>
              <a:rPr lang="en-US" sz="1200" b="1" dirty="0">
                <a:solidFill>
                  <a:srgbClr val="000000"/>
                </a:solidFill>
                <a:latin typeface="Arial" panose="020B0604020202020204" pitchFamily="34" charset="0"/>
                <a:ea typeface="Calibri" panose="020F0502020204030204" pitchFamily="34" charset="0"/>
              </a:rPr>
              <a:t>*</a:t>
            </a:r>
            <a:r>
              <a:rPr lang="en-US" sz="1200" dirty="0">
                <a:solidFill>
                  <a:srgbClr val="000000"/>
                </a:solidFill>
                <a:latin typeface="Arial" panose="020B0604020202020204" pitchFamily="34" charset="0"/>
                <a:ea typeface="Calibri" panose="020F0502020204030204" pitchFamily="34" charset="0"/>
              </a:rPr>
              <a:t>Baseline units were originally constructed with some efficient energy strategies that went above the minimum Building Code energy requirements at the time of permitting.</a:t>
            </a:r>
          </a:p>
        </p:txBody>
      </p:sp>
      <p:sp>
        <p:nvSpPr>
          <p:cNvPr id="8" name="Title 1">
            <a:extLst>
              <a:ext uri="{FF2B5EF4-FFF2-40B4-BE49-F238E27FC236}">
                <a16:creationId xmlns:a16="http://schemas.microsoft.com/office/drawing/2014/main" id="{6423DCBC-469B-47ED-B3DA-874BEF6ABE94}"/>
              </a:ext>
            </a:extLst>
          </p:cNvPr>
          <p:cNvSpPr txBox="1">
            <a:spLocks/>
          </p:cNvSpPr>
          <p:nvPr/>
        </p:nvSpPr>
        <p:spPr>
          <a:xfrm>
            <a:off x="809622" y="1332507"/>
            <a:ext cx="3336924" cy="5778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chemeClr val="bg2">
                    <a:lumMod val="25000"/>
                  </a:schemeClr>
                </a:solidFill>
                <a:latin typeface="Aharoni" panose="02010803020104030203" pitchFamily="2" charset="-79"/>
                <a:cs typeface="Aharoni" panose="02010803020104030203" pitchFamily="2" charset="-79"/>
              </a:rPr>
              <a:t>Energy</a:t>
            </a:r>
            <a:r>
              <a:rPr lang="en-US" sz="2000" dirty="0">
                <a:solidFill>
                  <a:schemeClr val="bg1">
                    <a:lumMod val="95000"/>
                  </a:schemeClr>
                </a:solidFill>
                <a:latin typeface="Aharoni" panose="02010803020104030203" pitchFamily="2" charset="-79"/>
                <a:cs typeface="Aharoni" panose="02010803020104030203" pitchFamily="2" charset="-79"/>
              </a:rPr>
              <a:t> </a:t>
            </a:r>
            <a:r>
              <a:rPr lang="en-US" sz="2000" dirty="0">
                <a:solidFill>
                  <a:schemeClr val="bg2">
                    <a:lumMod val="25000"/>
                  </a:schemeClr>
                </a:solidFill>
                <a:latin typeface="Aharoni" panose="02010803020104030203" pitchFamily="2" charset="-79"/>
                <a:cs typeface="Aharoni" panose="02010803020104030203" pitchFamily="2" charset="-79"/>
              </a:rPr>
              <a:t>Usage Data</a:t>
            </a:r>
          </a:p>
        </p:txBody>
      </p:sp>
      <p:graphicFrame>
        <p:nvGraphicFramePr>
          <p:cNvPr id="9" name="Content Placeholder 4">
            <a:extLst>
              <a:ext uri="{FF2B5EF4-FFF2-40B4-BE49-F238E27FC236}">
                <a16:creationId xmlns:a16="http://schemas.microsoft.com/office/drawing/2014/main" id="{93D9AEA7-7F5A-432E-84E4-68A10A55448C}"/>
              </a:ext>
            </a:extLst>
          </p:cNvPr>
          <p:cNvGraphicFramePr>
            <a:graphicFrameLocks/>
          </p:cNvGraphicFramePr>
          <p:nvPr>
            <p:extLst>
              <p:ext uri="{D42A27DB-BD31-4B8C-83A1-F6EECF244321}">
                <p14:modId xmlns:p14="http://schemas.microsoft.com/office/powerpoint/2010/main" val="817466288"/>
              </p:ext>
            </p:extLst>
          </p:nvPr>
        </p:nvGraphicFramePr>
        <p:xfrm>
          <a:off x="5619422" y="1613648"/>
          <a:ext cx="6380181" cy="469557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69239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graphicEl>
                                              <a:chart seriesIdx="-3" categoryIdx="-3" bldStep="gridLegend"/>
                                            </p:graphicEl>
                                          </p:spTgt>
                                        </p:tgtEl>
                                        <p:attrNameLst>
                                          <p:attrName>style.visibility</p:attrName>
                                        </p:attrNameLst>
                                      </p:cBhvr>
                                      <p:to>
                                        <p:strVal val="visible"/>
                                      </p:to>
                                    </p:set>
                                    <p:animEffect transition="in" filter="wipe(left)">
                                      <p:cBhvr>
                                        <p:cTn id="28" dur="500"/>
                                        <p:tgtEl>
                                          <p:spTgt spid="9">
                                            <p:graphicEl>
                                              <a:chart seriesIdx="-3" categoryIdx="-3" bldStep="gridLegend"/>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
                                            <p:graphicEl>
                                              <a:chart seriesIdx="0" categoryIdx="-4" bldStep="series"/>
                                            </p:graphicEl>
                                          </p:spTgt>
                                        </p:tgtEl>
                                        <p:attrNameLst>
                                          <p:attrName>style.visibility</p:attrName>
                                        </p:attrNameLst>
                                      </p:cBhvr>
                                      <p:to>
                                        <p:strVal val="visible"/>
                                      </p:to>
                                    </p:set>
                                    <p:animEffect transition="in" filter="wipe(left)">
                                      <p:cBhvr>
                                        <p:cTn id="33" dur="500"/>
                                        <p:tgtEl>
                                          <p:spTgt spid="9">
                                            <p:graphicEl>
                                              <a:chart seriesIdx="0" categoryIdx="-4" bldStep="series"/>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9">
                                            <p:graphicEl>
                                              <a:chart seriesIdx="1" categoryIdx="-4" bldStep="series"/>
                                            </p:graphicEl>
                                          </p:spTgt>
                                        </p:tgtEl>
                                        <p:attrNameLst>
                                          <p:attrName>style.visibility</p:attrName>
                                        </p:attrNameLst>
                                      </p:cBhvr>
                                      <p:to>
                                        <p:strVal val="visible"/>
                                      </p:to>
                                    </p:set>
                                    <p:animEffect transition="in" filter="wipe(left)">
                                      <p:cBhvr>
                                        <p:cTn id="38" dur="500"/>
                                        <p:tgtEl>
                                          <p:spTgt spid="9">
                                            <p:graphicEl>
                                              <a:chart seriesIdx="1" categoryIdx="-4" bldStep="series"/>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9">
                                            <p:graphicEl>
                                              <a:chart seriesIdx="2" categoryIdx="-4" bldStep="series"/>
                                            </p:graphicEl>
                                          </p:spTgt>
                                        </p:tgtEl>
                                        <p:attrNameLst>
                                          <p:attrName>style.visibility</p:attrName>
                                        </p:attrNameLst>
                                      </p:cBhvr>
                                      <p:to>
                                        <p:strVal val="visible"/>
                                      </p:to>
                                    </p:set>
                                    <p:animEffect transition="in" filter="wipe(left)">
                                      <p:cBhvr>
                                        <p:cTn id="43" dur="500"/>
                                        <p:tgtEl>
                                          <p:spTgt spid="9">
                                            <p:graphicEl>
                                              <a:chart seriesIdx="2"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7" grpId="0"/>
      <p:bldP spid="8" grpId="0"/>
      <p:bldGraphic spid="9" grpId="0" uiExpand="1">
        <p:bldSub>
          <a:bldChart bld="series"/>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234F256-5676-4D40-B310-34611D9F235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4489" r="6146"/>
          <a:stretch/>
        </p:blipFill>
        <p:spPr>
          <a:xfrm>
            <a:off x="6364115" y="2682476"/>
            <a:ext cx="5827885" cy="4175524"/>
          </a:xfrm>
          <a:prstGeom prst="rect">
            <a:avLst/>
          </a:prstGeom>
          <a:ln>
            <a:noFill/>
          </a:ln>
          <a:effectLst>
            <a:outerShdw blurRad="190500" algn="tl" rotWithShape="0">
              <a:srgbClr val="000000">
                <a:alpha val="70000"/>
              </a:srgbClr>
            </a:outerShdw>
          </a:effectLst>
        </p:spPr>
      </p:pic>
      <p:sp>
        <p:nvSpPr>
          <p:cNvPr id="10" name="Freeform: Shape 9">
            <a:extLst>
              <a:ext uri="{FF2B5EF4-FFF2-40B4-BE49-F238E27FC236}">
                <a16:creationId xmlns:a16="http://schemas.microsoft.com/office/drawing/2014/main" id="{0A5A9295-3599-4FF1-B295-09308A382A16}"/>
              </a:ext>
            </a:extLst>
          </p:cNvPr>
          <p:cNvSpPr/>
          <p:nvPr/>
        </p:nvSpPr>
        <p:spPr>
          <a:xfrm>
            <a:off x="7055318" y="3907857"/>
            <a:ext cx="4032985" cy="2117558"/>
          </a:xfrm>
          <a:custGeom>
            <a:avLst/>
            <a:gdLst>
              <a:gd name="connsiteX0" fmla="*/ 0 w 4032985"/>
              <a:gd name="connsiteY0" fmla="*/ 2117558 h 2117558"/>
              <a:gd name="connsiteX1" fmla="*/ 1289785 w 4032985"/>
              <a:gd name="connsiteY1" fmla="*/ 548640 h 2117558"/>
              <a:gd name="connsiteX2" fmla="*/ 3022333 w 4032985"/>
              <a:gd name="connsiteY2" fmla="*/ 721895 h 2117558"/>
              <a:gd name="connsiteX3" fmla="*/ 4032985 w 4032985"/>
              <a:gd name="connsiteY3" fmla="*/ 0 h 2117558"/>
            </a:gdLst>
            <a:ahLst/>
            <a:cxnLst>
              <a:cxn ang="0">
                <a:pos x="connsiteX0" y="connsiteY0"/>
              </a:cxn>
              <a:cxn ang="0">
                <a:pos x="connsiteX1" y="connsiteY1"/>
              </a:cxn>
              <a:cxn ang="0">
                <a:pos x="connsiteX2" y="connsiteY2"/>
              </a:cxn>
              <a:cxn ang="0">
                <a:pos x="connsiteX3" y="connsiteY3"/>
              </a:cxn>
            </a:cxnLst>
            <a:rect l="l" t="t" r="r" b="b"/>
            <a:pathLst>
              <a:path w="4032985" h="2117558">
                <a:moveTo>
                  <a:pt x="0" y="2117558"/>
                </a:moveTo>
                <a:cubicBezTo>
                  <a:pt x="393031" y="1449404"/>
                  <a:pt x="786063" y="781250"/>
                  <a:pt x="1289785" y="548640"/>
                </a:cubicBezTo>
                <a:cubicBezTo>
                  <a:pt x="1793507" y="316030"/>
                  <a:pt x="2565133" y="813335"/>
                  <a:pt x="3022333" y="721895"/>
                </a:cubicBezTo>
                <a:cubicBezTo>
                  <a:pt x="3479533" y="630455"/>
                  <a:pt x="3756259" y="315227"/>
                  <a:pt x="4032985" y="0"/>
                </a:cubicBezTo>
              </a:path>
            </a:pathLst>
          </a:custGeom>
          <a:noFill/>
          <a:ln w="177800">
            <a:solidFill>
              <a:schemeClr val="accent1">
                <a:shade val="50000"/>
                <a:alpha val="48000"/>
              </a:schemeClr>
            </a:solidFill>
            <a:prstDash val="solid"/>
            <a:round/>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2A2339BA-7ADA-47BE-9BBC-644AD84AD619}"/>
              </a:ext>
            </a:extLst>
          </p:cNvPr>
          <p:cNvSpPr txBox="1"/>
          <p:nvPr/>
        </p:nvSpPr>
        <p:spPr>
          <a:xfrm>
            <a:off x="6280295" y="6025415"/>
            <a:ext cx="1309225" cy="261610"/>
          </a:xfrm>
          <a:prstGeom prst="rect">
            <a:avLst/>
          </a:prstGeom>
          <a:noFill/>
        </p:spPr>
        <p:txBody>
          <a:bodyPr wrap="square" rtlCol="0">
            <a:spAutoFit/>
          </a:bodyPr>
          <a:lstStyle/>
          <a:p>
            <a:r>
              <a:rPr lang="en-US" sz="1100" dirty="0">
                <a:latin typeface="Century Gothic" panose="020B0502020202020204" pitchFamily="34" charset="0"/>
              </a:rPr>
              <a:t>Attic ventilation </a:t>
            </a:r>
          </a:p>
        </p:txBody>
      </p:sp>
      <p:sp>
        <p:nvSpPr>
          <p:cNvPr id="8" name="TextBox 7">
            <a:extLst>
              <a:ext uri="{FF2B5EF4-FFF2-40B4-BE49-F238E27FC236}">
                <a16:creationId xmlns:a16="http://schemas.microsoft.com/office/drawing/2014/main" id="{B83066E1-4A27-47D7-8EB5-414FB37C79FA}"/>
              </a:ext>
            </a:extLst>
          </p:cNvPr>
          <p:cNvSpPr txBox="1"/>
          <p:nvPr/>
        </p:nvSpPr>
        <p:spPr>
          <a:xfrm>
            <a:off x="6299497" y="3084394"/>
            <a:ext cx="1309225" cy="261610"/>
          </a:xfrm>
          <a:prstGeom prst="rect">
            <a:avLst/>
          </a:prstGeom>
          <a:noFill/>
        </p:spPr>
        <p:txBody>
          <a:bodyPr wrap="square" rtlCol="0">
            <a:spAutoFit/>
          </a:bodyPr>
          <a:lstStyle/>
          <a:p>
            <a:r>
              <a:rPr lang="en-US" sz="1100" dirty="0">
                <a:latin typeface="Century Gothic" panose="020B0502020202020204" pitchFamily="34" charset="0"/>
              </a:rPr>
              <a:t>Roofing material </a:t>
            </a:r>
          </a:p>
        </p:txBody>
      </p:sp>
      <p:sp>
        <p:nvSpPr>
          <p:cNvPr id="11" name="TextBox 10">
            <a:extLst>
              <a:ext uri="{FF2B5EF4-FFF2-40B4-BE49-F238E27FC236}">
                <a16:creationId xmlns:a16="http://schemas.microsoft.com/office/drawing/2014/main" id="{9F10C053-5623-45CB-B1E8-FEAF801F587A}"/>
              </a:ext>
            </a:extLst>
          </p:cNvPr>
          <p:cNvSpPr txBox="1"/>
          <p:nvPr/>
        </p:nvSpPr>
        <p:spPr>
          <a:xfrm>
            <a:off x="11124893" y="3476970"/>
            <a:ext cx="1309225" cy="430887"/>
          </a:xfrm>
          <a:prstGeom prst="rect">
            <a:avLst/>
          </a:prstGeom>
          <a:noFill/>
        </p:spPr>
        <p:txBody>
          <a:bodyPr wrap="square" rtlCol="0">
            <a:spAutoFit/>
          </a:bodyPr>
          <a:lstStyle/>
          <a:p>
            <a:r>
              <a:rPr lang="en-US" sz="1100" dirty="0">
                <a:latin typeface="Century Gothic" panose="020B0502020202020204" pitchFamily="34" charset="0"/>
              </a:rPr>
              <a:t>Fiber glass insulation </a:t>
            </a:r>
          </a:p>
        </p:txBody>
      </p:sp>
      <p:sp>
        <p:nvSpPr>
          <p:cNvPr id="12" name="TextBox 11">
            <a:extLst>
              <a:ext uri="{FF2B5EF4-FFF2-40B4-BE49-F238E27FC236}">
                <a16:creationId xmlns:a16="http://schemas.microsoft.com/office/drawing/2014/main" id="{88F8C800-19FD-4280-971F-ED316A47A0AD}"/>
              </a:ext>
            </a:extLst>
          </p:cNvPr>
          <p:cNvSpPr txBox="1"/>
          <p:nvPr/>
        </p:nvSpPr>
        <p:spPr>
          <a:xfrm>
            <a:off x="6334582" y="3515283"/>
            <a:ext cx="1309225" cy="261610"/>
          </a:xfrm>
          <a:prstGeom prst="rect">
            <a:avLst/>
          </a:prstGeom>
          <a:noFill/>
        </p:spPr>
        <p:txBody>
          <a:bodyPr wrap="square" rtlCol="0">
            <a:spAutoFit/>
          </a:bodyPr>
          <a:lstStyle/>
          <a:p>
            <a:r>
              <a:rPr lang="en-US" sz="1100" dirty="0">
                <a:latin typeface="Century Gothic" panose="020B0502020202020204" pitchFamily="34" charset="0"/>
              </a:rPr>
              <a:t>Heel truss</a:t>
            </a:r>
          </a:p>
        </p:txBody>
      </p:sp>
      <p:cxnSp>
        <p:nvCxnSpPr>
          <p:cNvPr id="17" name="Straight Arrow Connector 16">
            <a:extLst>
              <a:ext uri="{FF2B5EF4-FFF2-40B4-BE49-F238E27FC236}">
                <a16:creationId xmlns:a16="http://schemas.microsoft.com/office/drawing/2014/main" id="{A2D7D9FA-1B93-4079-85FC-7FBED30E0EA3}"/>
              </a:ext>
            </a:extLst>
          </p:cNvPr>
          <p:cNvCxnSpPr>
            <a:cxnSpLocks/>
          </p:cNvCxnSpPr>
          <p:nvPr/>
        </p:nvCxnSpPr>
        <p:spPr>
          <a:xfrm>
            <a:off x="7673340" y="3642801"/>
            <a:ext cx="1100143" cy="13596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75F96BA9-76AC-43E9-B246-111821FB9E1E}"/>
              </a:ext>
            </a:extLst>
          </p:cNvPr>
          <p:cNvCxnSpPr>
            <a:cxnSpLocks/>
          </p:cNvCxnSpPr>
          <p:nvPr/>
        </p:nvCxnSpPr>
        <p:spPr>
          <a:xfrm>
            <a:off x="7188628" y="3642801"/>
            <a:ext cx="472935" cy="0"/>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B33AB404-1996-410B-9A20-BF04D72FA141}"/>
              </a:ext>
            </a:extLst>
          </p:cNvPr>
          <p:cNvCxnSpPr>
            <a:cxnSpLocks/>
            <a:stCxn id="8" idx="3"/>
          </p:cNvCxnSpPr>
          <p:nvPr/>
        </p:nvCxnSpPr>
        <p:spPr>
          <a:xfrm>
            <a:off x="7608722" y="3215199"/>
            <a:ext cx="451485" cy="0"/>
          </a:xfrm>
          <a:prstGeom prst="line">
            <a:avLst/>
          </a:prstGeom>
          <a:ln w="6350"/>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DE0EAC05-993B-41CB-94DA-9B6031985F2E}"/>
              </a:ext>
            </a:extLst>
          </p:cNvPr>
          <p:cNvCxnSpPr>
            <a:cxnSpLocks/>
          </p:cNvCxnSpPr>
          <p:nvPr/>
        </p:nvCxnSpPr>
        <p:spPr>
          <a:xfrm flipH="1">
            <a:off x="11172123" y="3919919"/>
            <a:ext cx="353127" cy="5568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id="{48CAE479-698B-4908-B7C4-9A649B65CCA7}"/>
              </a:ext>
            </a:extLst>
          </p:cNvPr>
          <p:cNvCxnSpPr>
            <a:cxnSpLocks/>
          </p:cNvCxnSpPr>
          <p:nvPr/>
        </p:nvCxnSpPr>
        <p:spPr>
          <a:xfrm>
            <a:off x="8060207" y="3215199"/>
            <a:ext cx="683743" cy="5618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650FFBA9-2873-46AA-80F4-32600C56F8A1}"/>
              </a:ext>
            </a:extLst>
          </p:cNvPr>
          <p:cNvCxnSpPr>
            <a:cxnSpLocks/>
          </p:cNvCxnSpPr>
          <p:nvPr/>
        </p:nvCxnSpPr>
        <p:spPr>
          <a:xfrm>
            <a:off x="8915400" y="4629150"/>
            <a:ext cx="184150"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cxnSp>
        <p:nvCxnSpPr>
          <p:cNvPr id="44" name="Straight Connector 43">
            <a:extLst>
              <a:ext uri="{FF2B5EF4-FFF2-40B4-BE49-F238E27FC236}">
                <a16:creationId xmlns:a16="http://schemas.microsoft.com/office/drawing/2014/main" id="{E7065BDC-6CDD-4AFA-B739-34AA53912B79}"/>
              </a:ext>
            </a:extLst>
          </p:cNvPr>
          <p:cNvCxnSpPr>
            <a:cxnSpLocks/>
          </p:cNvCxnSpPr>
          <p:nvPr/>
        </p:nvCxnSpPr>
        <p:spPr>
          <a:xfrm>
            <a:off x="8915400" y="5594350"/>
            <a:ext cx="196850"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cxnSp>
        <p:nvCxnSpPr>
          <p:cNvPr id="45" name="Straight Connector 44">
            <a:extLst>
              <a:ext uri="{FF2B5EF4-FFF2-40B4-BE49-F238E27FC236}">
                <a16:creationId xmlns:a16="http://schemas.microsoft.com/office/drawing/2014/main" id="{C52103F3-5892-4170-BDA9-6719838700A6}"/>
              </a:ext>
            </a:extLst>
          </p:cNvPr>
          <p:cNvCxnSpPr>
            <a:cxnSpLocks/>
          </p:cNvCxnSpPr>
          <p:nvPr/>
        </p:nvCxnSpPr>
        <p:spPr>
          <a:xfrm flipV="1">
            <a:off x="9055100" y="4559300"/>
            <a:ext cx="0" cy="109220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sp>
        <p:nvSpPr>
          <p:cNvPr id="49" name="TextBox 48">
            <a:extLst>
              <a:ext uri="{FF2B5EF4-FFF2-40B4-BE49-F238E27FC236}">
                <a16:creationId xmlns:a16="http://schemas.microsoft.com/office/drawing/2014/main" id="{73158D0D-EC98-4C34-A26D-02406B1CF7CC}"/>
              </a:ext>
            </a:extLst>
          </p:cNvPr>
          <p:cNvSpPr txBox="1"/>
          <p:nvPr/>
        </p:nvSpPr>
        <p:spPr>
          <a:xfrm>
            <a:off x="8978900" y="4914638"/>
            <a:ext cx="425449"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12”</a:t>
            </a:r>
          </a:p>
        </p:txBody>
      </p:sp>
      <p:sp>
        <p:nvSpPr>
          <p:cNvPr id="65" name="TextBox 64">
            <a:extLst>
              <a:ext uri="{FF2B5EF4-FFF2-40B4-BE49-F238E27FC236}">
                <a16:creationId xmlns:a16="http://schemas.microsoft.com/office/drawing/2014/main" id="{64E9B96A-C324-408B-A95B-307599A6C77E}"/>
              </a:ext>
            </a:extLst>
          </p:cNvPr>
          <p:cNvSpPr txBox="1"/>
          <p:nvPr/>
        </p:nvSpPr>
        <p:spPr>
          <a:xfrm>
            <a:off x="6327185" y="3987280"/>
            <a:ext cx="1309225" cy="430887"/>
          </a:xfrm>
          <a:prstGeom prst="rect">
            <a:avLst/>
          </a:prstGeom>
          <a:noFill/>
        </p:spPr>
        <p:txBody>
          <a:bodyPr wrap="square" rtlCol="0">
            <a:spAutoFit/>
          </a:bodyPr>
          <a:lstStyle/>
          <a:p>
            <a:r>
              <a:rPr lang="en-US" sz="1100" dirty="0">
                <a:latin typeface="Century Gothic" panose="020B0502020202020204" pitchFamily="34" charset="0"/>
              </a:rPr>
              <a:t>OSB </a:t>
            </a:r>
          </a:p>
          <a:p>
            <a:r>
              <a:rPr lang="en-US" sz="1100" dirty="0">
                <a:latin typeface="Century Gothic" panose="020B0502020202020204" pitchFamily="34" charset="0"/>
              </a:rPr>
              <a:t>Sheathing</a:t>
            </a:r>
          </a:p>
        </p:txBody>
      </p:sp>
      <p:cxnSp>
        <p:nvCxnSpPr>
          <p:cNvPr id="66" name="Straight Arrow Connector 65">
            <a:extLst>
              <a:ext uri="{FF2B5EF4-FFF2-40B4-BE49-F238E27FC236}">
                <a16:creationId xmlns:a16="http://schemas.microsoft.com/office/drawing/2014/main" id="{3CD1FE04-441F-4232-9B3D-8F54B71C5F42}"/>
              </a:ext>
            </a:extLst>
          </p:cNvPr>
          <p:cNvCxnSpPr>
            <a:cxnSpLocks/>
          </p:cNvCxnSpPr>
          <p:nvPr/>
        </p:nvCxnSpPr>
        <p:spPr>
          <a:xfrm>
            <a:off x="7657065" y="4114798"/>
            <a:ext cx="546366" cy="10614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7" name="Straight Connector 66">
            <a:extLst>
              <a:ext uri="{FF2B5EF4-FFF2-40B4-BE49-F238E27FC236}">
                <a16:creationId xmlns:a16="http://schemas.microsoft.com/office/drawing/2014/main" id="{5D6040C2-6748-41D5-925A-AAB26A1DB60C}"/>
              </a:ext>
            </a:extLst>
          </p:cNvPr>
          <p:cNvCxnSpPr>
            <a:cxnSpLocks/>
          </p:cNvCxnSpPr>
          <p:nvPr/>
        </p:nvCxnSpPr>
        <p:spPr>
          <a:xfrm>
            <a:off x="7181231" y="4114798"/>
            <a:ext cx="472935" cy="0"/>
          </a:xfrm>
          <a:prstGeom prst="line">
            <a:avLst/>
          </a:prstGeom>
        </p:spPr>
        <p:style>
          <a:lnRef idx="1">
            <a:schemeClr val="dk1"/>
          </a:lnRef>
          <a:fillRef idx="0">
            <a:schemeClr val="dk1"/>
          </a:fillRef>
          <a:effectRef idx="0">
            <a:schemeClr val="dk1"/>
          </a:effectRef>
          <a:fontRef idx="minor">
            <a:schemeClr val="tx1"/>
          </a:fontRef>
        </p:style>
      </p:cxnSp>
      <p:sp>
        <p:nvSpPr>
          <p:cNvPr id="70" name="Rectangle 69">
            <a:extLst>
              <a:ext uri="{FF2B5EF4-FFF2-40B4-BE49-F238E27FC236}">
                <a16:creationId xmlns:a16="http://schemas.microsoft.com/office/drawing/2014/main" id="{3D6F511D-7080-4AAD-ABAD-FDA735DF83CB}"/>
              </a:ext>
            </a:extLst>
          </p:cNvPr>
          <p:cNvSpPr/>
          <p:nvPr/>
        </p:nvSpPr>
        <p:spPr>
          <a:xfrm flipH="1">
            <a:off x="-5" y="787400"/>
            <a:ext cx="3289304" cy="450850"/>
          </a:xfrm>
          <a:prstGeom prst="rect">
            <a:avLst/>
          </a:prstGeom>
          <a:solidFill>
            <a:srgbClr val="417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Title 1">
            <a:extLst>
              <a:ext uri="{FF2B5EF4-FFF2-40B4-BE49-F238E27FC236}">
                <a16:creationId xmlns:a16="http://schemas.microsoft.com/office/drawing/2014/main" id="{ECBE5893-77DE-44ED-B84B-DDF8B9027BC3}"/>
              </a:ext>
            </a:extLst>
          </p:cNvPr>
          <p:cNvSpPr>
            <a:spLocks noGrp="1"/>
          </p:cNvSpPr>
          <p:nvPr>
            <p:ph type="title"/>
          </p:nvPr>
        </p:nvSpPr>
        <p:spPr>
          <a:xfrm>
            <a:off x="838200" y="365125"/>
            <a:ext cx="10515600" cy="1325563"/>
          </a:xfrm>
        </p:spPr>
        <p:txBody>
          <a:bodyPr>
            <a:normAutofit/>
          </a:bodyPr>
          <a:lstStyle/>
          <a:p>
            <a:r>
              <a:rPr lang="en-US" sz="3200" dirty="0">
                <a:solidFill>
                  <a:schemeClr val="bg1"/>
                </a:solidFill>
                <a:latin typeface="Aharoni" panose="02010803020104030203" pitchFamily="2" charset="-79"/>
                <a:cs typeface="Aharoni" panose="02010803020104030203" pitchFamily="2" charset="-79"/>
              </a:rPr>
              <a:t>Raised-Heel</a:t>
            </a:r>
            <a:r>
              <a:rPr lang="en-US" sz="3200" dirty="0">
                <a:solidFill>
                  <a:schemeClr val="bg2">
                    <a:lumMod val="25000"/>
                  </a:schemeClr>
                </a:solidFill>
                <a:latin typeface="Aharoni" panose="02010803020104030203" pitchFamily="2" charset="-79"/>
                <a:cs typeface="Aharoni" panose="02010803020104030203" pitchFamily="2" charset="-79"/>
              </a:rPr>
              <a:t> / Energy Heel Truss</a:t>
            </a:r>
          </a:p>
        </p:txBody>
      </p:sp>
      <p:sp>
        <p:nvSpPr>
          <p:cNvPr id="72" name="Content Placeholder 2">
            <a:extLst>
              <a:ext uri="{FF2B5EF4-FFF2-40B4-BE49-F238E27FC236}">
                <a16:creationId xmlns:a16="http://schemas.microsoft.com/office/drawing/2014/main" id="{975CF473-E03D-43B1-9506-F6E547B9A8BB}"/>
              </a:ext>
            </a:extLst>
          </p:cNvPr>
          <p:cNvSpPr txBox="1">
            <a:spLocks/>
          </p:cNvSpPr>
          <p:nvPr/>
        </p:nvSpPr>
        <p:spPr>
          <a:xfrm>
            <a:off x="150061" y="1733768"/>
            <a:ext cx="4872055" cy="35367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solidFill>
                  <a:srgbClr val="211D1E"/>
                </a:solidFill>
                <a:latin typeface="ITC Avant Garde Pro Bk"/>
              </a:rPr>
              <a:t>Efficient use of attic insulation, especially at the narrow part of the truss</a:t>
            </a:r>
          </a:p>
          <a:p>
            <a:r>
              <a:rPr lang="en-US" sz="1800" b="1" dirty="0">
                <a:solidFill>
                  <a:srgbClr val="211D1E"/>
                </a:solidFill>
                <a:latin typeface="ITC Avant Garde Pro Bk"/>
              </a:rPr>
              <a:t>Adequate attic ventilation, thus no mold issues, better control of air infiltration</a:t>
            </a:r>
          </a:p>
          <a:p>
            <a:r>
              <a:rPr lang="en-US" sz="1800" b="1" dirty="0">
                <a:solidFill>
                  <a:srgbClr val="211D1E"/>
                </a:solidFill>
                <a:latin typeface="ITC Avant Garde Pro Bk"/>
              </a:rPr>
              <a:t> More comfortable interior </a:t>
            </a:r>
          </a:p>
          <a:p>
            <a:r>
              <a:rPr lang="en-US" sz="1800" b="1" dirty="0">
                <a:solidFill>
                  <a:srgbClr val="211D1E"/>
                </a:solidFill>
                <a:latin typeface="ITC Avant Garde Pro Bk"/>
              </a:rPr>
              <a:t>Economical method of producing a more resilient building envelope</a:t>
            </a:r>
          </a:p>
          <a:p>
            <a:r>
              <a:rPr lang="en-US" sz="1800" b="1" dirty="0">
                <a:solidFill>
                  <a:srgbClr val="211D1E"/>
                </a:solidFill>
                <a:latin typeface="ITC Avant Garde Pro Bk"/>
              </a:rPr>
              <a:t>No special training required for installation</a:t>
            </a:r>
          </a:p>
          <a:p>
            <a:endParaRPr lang="en-US" sz="1800" b="1" dirty="0">
              <a:solidFill>
                <a:srgbClr val="211D1E"/>
              </a:solidFill>
              <a:latin typeface="ITC Avant Garde Pro Bk"/>
            </a:endParaRPr>
          </a:p>
          <a:p>
            <a:pPr marL="0" indent="0">
              <a:buNone/>
            </a:pPr>
            <a:endParaRPr lang="en-US" b="1" dirty="0"/>
          </a:p>
        </p:txBody>
      </p:sp>
    </p:spTree>
    <p:extLst>
      <p:ext uri="{BB962C8B-B14F-4D97-AF65-F5344CB8AC3E}">
        <p14:creationId xmlns:p14="http://schemas.microsoft.com/office/powerpoint/2010/main" val="2885697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par>
                                <p:cTn id="20" presetID="10" presetClass="entr" presetSubtype="0"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500"/>
                                        <p:tgtEl>
                                          <p:spTgt spid="4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10" presetClass="entr" presetSubtype="0"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par>
                                <p:cTn id="37" presetID="10" presetClass="entr" presetSubtype="0"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par>
                                <p:cTn id="44" presetID="10" presetClass="entr" presetSubtype="0"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par>
                                <p:cTn id="47" presetID="10"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par>
                          <p:cTn id="50" fill="hold">
                            <p:stCondLst>
                              <p:cond delay="1000"/>
                            </p:stCondLst>
                            <p:childTnLst>
                              <p:par>
                                <p:cTn id="51" presetID="10" presetClass="entr" presetSubtype="0" fill="hold" grpId="0" nodeType="afterEffect">
                                  <p:stCondLst>
                                    <p:cond delay="0"/>
                                  </p:stCondLst>
                                  <p:childTnLst>
                                    <p:set>
                                      <p:cBhvr>
                                        <p:cTn id="52" dur="1" fill="hold">
                                          <p:stCondLst>
                                            <p:cond delay="0"/>
                                          </p:stCondLst>
                                        </p:cTn>
                                        <p:tgtEl>
                                          <p:spTgt spid="65"/>
                                        </p:tgtEl>
                                        <p:attrNameLst>
                                          <p:attrName>style.visibility</p:attrName>
                                        </p:attrNameLst>
                                      </p:cBhvr>
                                      <p:to>
                                        <p:strVal val="visible"/>
                                      </p:to>
                                    </p:set>
                                    <p:animEffect transition="in" filter="fade">
                                      <p:cBhvr>
                                        <p:cTn id="53" dur="500"/>
                                        <p:tgtEl>
                                          <p:spTgt spid="65"/>
                                        </p:tgtEl>
                                      </p:cBhvr>
                                    </p:animEffect>
                                  </p:childTnLst>
                                </p:cTn>
                              </p:par>
                              <p:par>
                                <p:cTn id="54" presetID="10" presetClass="entr" presetSubtype="0" fill="hold" nodeType="withEffect">
                                  <p:stCondLst>
                                    <p:cond delay="0"/>
                                  </p:stCondLst>
                                  <p:childTnLst>
                                    <p:set>
                                      <p:cBhvr>
                                        <p:cTn id="55" dur="1" fill="hold">
                                          <p:stCondLst>
                                            <p:cond delay="0"/>
                                          </p:stCondLst>
                                        </p:cTn>
                                        <p:tgtEl>
                                          <p:spTgt spid="67"/>
                                        </p:tgtEl>
                                        <p:attrNameLst>
                                          <p:attrName>style.visibility</p:attrName>
                                        </p:attrNameLst>
                                      </p:cBhvr>
                                      <p:to>
                                        <p:strVal val="visible"/>
                                      </p:to>
                                    </p:set>
                                    <p:animEffect transition="in" filter="fade">
                                      <p:cBhvr>
                                        <p:cTn id="56" dur="500"/>
                                        <p:tgtEl>
                                          <p:spTgt spid="67"/>
                                        </p:tgtEl>
                                      </p:cBhvr>
                                    </p:animEffect>
                                  </p:childTnLst>
                                </p:cTn>
                              </p:par>
                              <p:par>
                                <p:cTn id="57" presetID="10" presetClass="entr" presetSubtype="0" fill="hold" nodeType="withEffect">
                                  <p:stCondLst>
                                    <p:cond delay="0"/>
                                  </p:stCondLst>
                                  <p:childTnLst>
                                    <p:set>
                                      <p:cBhvr>
                                        <p:cTn id="58" dur="1" fill="hold">
                                          <p:stCondLst>
                                            <p:cond delay="0"/>
                                          </p:stCondLst>
                                        </p:cTn>
                                        <p:tgtEl>
                                          <p:spTgt spid="66"/>
                                        </p:tgtEl>
                                        <p:attrNameLst>
                                          <p:attrName>style.visibility</p:attrName>
                                        </p:attrNameLst>
                                      </p:cBhvr>
                                      <p:to>
                                        <p:strVal val="visible"/>
                                      </p:to>
                                    </p:set>
                                    <p:animEffect transition="in" filter="fade">
                                      <p:cBhvr>
                                        <p:cTn id="59" dur="500"/>
                                        <p:tgtEl>
                                          <p:spTgt spid="66"/>
                                        </p:tgtEl>
                                      </p:cBhvr>
                                    </p:animEffect>
                                  </p:childTnLst>
                                </p:cTn>
                              </p:par>
                            </p:childTnLst>
                          </p:cTn>
                        </p:par>
                        <p:par>
                          <p:cTn id="60" fill="hold">
                            <p:stCondLst>
                              <p:cond delay="1500"/>
                            </p:stCondLst>
                            <p:childTnLst>
                              <p:par>
                                <p:cTn id="61" presetID="10" presetClass="entr" presetSubtype="0" fill="hold" grpId="0"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10" presetClass="entr" presetSubtype="0" fill="hold" nodeType="with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fade">
                                      <p:cBhvr>
                                        <p:cTn id="66" dur="500"/>
                                        <p:tgtEl>
                                          <p:spTgt spid="31"/>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72">
                                            <p:txEl>
                                              <p:pRg st="0" end="0"/>
                                            </p:txEl>
                                          </p:spTgt>
                                        </p:tgtEl>
                                        <p:attrNameLst>
                                          <p:attrName>style.visibility</p:attrName>
                                        </p:attrNameLst>
                                      </p:cBhvr>
                                      <p:to>
                                        <p:strVal val="visible"/>
                                      </p:to>
                                    </p:set>
                                    <p:animEffect transition="in" filter="fade">
                                      <p:cBhvr>
                                        <p:cTn id="71" dur="500"/>
                                        <p:tgtEl>
                                          <p:spTgt spid="72">
                                            <p:txEl>
                                              <p:pRg st="0" end="0"/>
                                            </p:txEl>
                                          </p:spTgt>
                                        </p:tgtEl>
                                      </p:cBhvr>
                                    </p:animEffect>
                                  </p:childTnLst>
                                  <p:subTnLst>
                                    <p:animClr clrSpc="rgb" dir="cw">
                                      <p:cBhvr override="childStyle">
                                        <p:cTn dur="1" fill="hold" display="0" masterRel="nextClick" afterEffect="1"/>
                                        <p:tgtEl>
                                          <p:spTgt spid="72">
                                            <p:txEl>
                                              <p:pRg st="0" end="0"/>
                                            </p:txEl>
                                          </p:spTgt>
                                        </p:tgtEl>
                                        <p:attrNameLst>
                                          <p:attrName>ppt_c</p:attrName>
                                        </p:attrNameLst>
                                      </p:cBhvr>
                                      <p:to>
                                        <a:schemeClr val="bg2"/>
                                      </p:to>
                                    </p:animClr>
                                  </p:sub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72">
                                            <p:txEl>
                                              <p:pRg st="1" end="1"/>
                                            </p:txEl>
                                          </p:spTgt>
                                        </p:tgtEl>
                                        <p:attrNameLst>
                                          <p:attrName>style.visibility</p:attrName>
                                        </p:attrNameLst>
                                      </p:cBhvr>
                                      <p:to>
                                        <p:strVal val="visible"/>
                                      </p:to>
                                    </p:set>
                                    <p:animEffect transition="in" filter="fade">
                                      <p:cBhvr>
                                        <p:cTn id="76" dur="500"/>
                                        <p:tgtEl>
                                          <p:spTgt spid="72">
                                            <p:txEl>
                                              <p:pRg st="1" end="1"/>
                                            </p:txEl>
                                          </p:spTgt>
                                        </p:tgtEl>
                                      </p:cBhvr>
                                    </p:animEffect>
                                  </p:childTnLst>
                                  <p:subTnLst>
                                    <p:animClr clrSpc="rgb" dir="cw">
                                      <p:cBhvr override="childStyle">
                                        <p:cTn dur="1" fill="hold" display="0" masterRel="nextClick" afterEffect="1"/>
                                        <p:tgtEl>
                                          <p:spTgt spid="72">
                                            <p:txEl>
                                              <p:pRg st="1" end="1"/>
                                            </p:txEl>
                                          </p:spTgt>
                                        </p:tgtEl>
                                        <p:attrNameLst>
                                          <p:attrName>ppt_c</p:attrName>
                                        </p:attrNameLst>
                                      </p:cBhvr>
                                      <p:to>
                                        <a:schemeClr val="bg2"/>
                                      </p:to>
                                    </p:animClr>
                                  </p:sub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72">
                                            <p:txEl>
                                              <p:pRg st="2" end="2"/>
                                            </p:txEl>
                                          </p:spTgt>
                                        </p:tgtEl>
                                        <p:attrNameLst>
                                          <p:attrName>style.visibility</p:attrName>
                                        </p:attrNameLst>
                                      </p:cBhvr>
                                      <p:to>
                                        <p:strVal val="visible"/>
                                      </p:to>
                                    </p:set>
                                    <p:animEffect transition="in" filter="fade">
                                      <p:cBhvr>
                                        <p:cTn id="81" dur="500"/>
                                        <p:tgtEl>
                                          <p:spTgt spid="72">
                                            <p:txEl>
                                              <p:pRg st="2" end="2"/>
                                            </p:txEl>
                                          </p:spTgt>
                                        </p:tgtEl>
                                      </p:cBhvr>
                                    </p:animEffect>
                                  </p:childTnLst>
                                  <p:subTnLst>
                                    <p:animClr clrSpc="rgb" dir="cw">
                                      <p:cBhvr override="childStyle">
                                        <p:cTn dur="1" fill="hold" display="0" masterRel="nextClick" afterEffect="1"/>
                                        <p:tgtEl>
                                          <p:spTgt spid="72">
                                            <p:txEl>
                                              <p:pRg st="2" end="2"/>
                                            </p:txEl>
                                          </p:spTgt>
                                        </p:tgtEl>
                                        <p:attrNameLst>
                                          <p:attrName>ppt_c</p:attrName>
                                        </p:attrNameLst>
                                      </p:cBhvr>
                                      <p:to>
                                        <a:schemeClr val="bg2"/>
                                      </p:to>
                                    </p:animClr>
                                  </p:sub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72">
                                            <p:txEl>
                                              <p:pRg st="3" end="3"/>
                                            </p:txEl>
                                          </p:spTgt>
                                        </p:tgtEl>
                                        <p:attrNameLst>
                                          <p:attrName>style.visibility</p:attrName>
                                        </p:attrNameLst>
                                      </p:cBhvr>
                                      <p:to>
                                        <p:strVal val="visible"/>
                                      </p:to>
                                    </p:set>
                                    <p:animEffect transition="in" filter="fade">
                                      <p:cBhvr>
                                        <p:cTn id="86" dur="500"/>
                                        <p:tgtEl>
                                          <p:spTgt spid="72">
                                            <p:txEl>
                                              <p:pRg st="3" end="3"/>
                                            </p:txEl>
                                          </p:spTgt>
                                        </p:tgtEl>
                                      </p:cBhvr>
                                    </p:animEffect>
                                  </p:childTnLst>
                                  <p:subTnLst>
                                    <p:animClr clrSpc="rgb" dir="cw">
                                      <p:cBhvr override="childStyle">
                                        <p:cTn dur="1" fill="hold" display="0" masterRel="nextClick" afterEffect="1"/>
                                        <p:tgtEl>
                                          <p:spTgt spid="72">
                                            <p:txEl>
                                              <p:pRg st="3" end="3"/>
                                            </p:txEl>
                                          </p:spTgt>
                                        </p:tgtEl>
                                        <p:attrNameLst>
                                          <p:attrName>ppt_c</p:attrName>
                                        </p:attrNameLst>
                                      </p:cBhvr>
                                      <p:to>
                                        <a:schemeClr val="bg2"/>
                                      </p:to>
                                    </p:animClr>
                                  </p:sub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72">
                                            <p:txEl>
                                              <p:pRg st="4" end="4"/>
                                            </p:txEl>
                                          </p:spTgt>
                                        </p:tgtEl>
                                        <p:attrNameLst>
                                          <p:attrName>style.visibility</p:attrName>
                                        </p:attrNameLst>
                                      </p:cBhvr>
                                      <p:to>
                                        <p:strVal val="visible"/>
                                      </p:to>
                                    </p:set>
                                    <p:animEffect transition="in" filter="fade">
                                      <p:cBhvr>
                                        <p:cTn id="91" dur="500"/>
                                        <p:tgtEl>
                                          <p:spTgt spid="72">
                                            <p:txEl>
                                              <p:pRg st="4" end="4"/>
                                            </p:txEl>
                                          </p:spTgt>
                                        </p:tgtEl>
                                      </p:cBhvr>
                                    </p:animEffect>
                                  </p:childTnLst>
                                  <p:subTnLst>
                                    <p:animClr clrSpc="rgb" dir="cw">
                                      <p:cBhvr override="childStyle">
                                        <p:cTn dur="1" fill="hold" display="0" masterRel="nextClick" afterEffect="1"/>
                                        <p:tgtEl>
                                          <p:spTgt spid="72">
                                            <p:txEl>
                                              <p:pRg st="4" end="4"/>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8" grpId="0"/>
      <p:bldP spid="11" grpId="0"/>
      <p:bldP spid="12" grpId="0"/>
      <p:bldP spid="49" grpId="0"/>
      <p:bldP spid="6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22">
      <a:dk1>
        <a:sysClr val="windowText" lastClr="000000"/>
      </a:dk1>
      <a:lt1>
        <a:sysClr val="window" lastClr="FFFFFF"/>
      </a:lt1>
      <a:dk2>
        <a:srgbClr val="000000"/>
      </a:dk2>
      <a:lt2>
        <a:srgbClr val="E7E6E6"/>
      </a:lt2>
      <a:accent1>
        <a:srgbClr val="FFFFFF"/>
      </a:accent1>
      <a:accent2>
        <a:srgbClr val="FFFFFF"/>
      </a:accent2>
      <a:accent3>
        <a:srgbClr val="64413C"/>
      </a:accent3>
      <a:accent4>
        <a:srgbClr val="BED72D"/>
      </a:accent4>
      <a:accent5>
        <a:srgbClr val="32BEAA"/>
      </a:accent5>
      <a:accent6>
        <a:srgbClr val="0AAF46"/>
      </a:accent6>
      <a:hlink>
        <a:srgbClr val="0563C1"/>
      </a:hlink>
      <a:folHlink>
        <a:srgbClr val="954F72"/>
      </a:folHlink>
    </a:clrScheme>
    <a:fontScheme name="Modern 04">
      <a:majorFont>
        <a:latin typeface="Century Gothic"/>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7EAD5D17E30FF478832F99C1422B57D" ma:contentTypeVersion="13" ma:contentTypeDescription="Create a new document." ma:contentTypeScope="" ma:versionID="3138e07dc4993380c16cac883ca30820">
  <xsd:schema xmlns:xsd="http://www.w3.org/2001/XMLSchema" xmlns:xs="http://www.w3.org/2001/XMLSchema" xmlns:p="http://schemas.microsoft.com/office/2006/metadata/properties" xmlns:ns2="9099274c-7670-4e57-8dbe-4d818ddabb7f" xmlns:ns3="a7e2a980-7e7e-4e91-b2b3-028faa8178e0" targetNamespace="http://schemas.microsoft.com/office/2006/metadata/properties" ma:root="true" ma:fieldsID="50fe7b80c876f56951c7d3804a0c62e2" ns2:_="" ns3:_="">
    <xsd:import namespace="9099274c-7670-4e57-8dbe-4d818ddabb7f"/>
    <xsd:import namespace="a7e2a980-7e7e-4e91-b2b3-028faa8178e0"/>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99274c-7670-4e57-8dbe-4d818ddabb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7e2a980-7e7e-4e91-b2b3-028faa8178e0"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A0163CA-B3EF-4528-BB30-193856384774}"/>
</file>

<file path=customXml/itemProps2.xml><?xml version="1.0" encoding="utf-8"?>
<ds:datastoreItem xmlns:ds="http://schemas.openxmlformats.org/officeDocument/2006/customXml" ds:itemID="{3480E19A-017A-4E34-BC48-51C2F200B025}"/>
</file>

<file path=customXml/itemProps3.xml><?xml version="1.0" encoding="utf-8"?>
<ds:datastoreItem xmlns:ds="http://schemas.openxmlformats.org/officeDocument/2006/customXml" ds:itemID="{7AE5AAB8-4B19-4854-BBFE-45A75D1FC319}"/>
</file>

<file path=docProps/app.xml><?xml version="1.0" encoding="utf-8"?>
<Properties xmlns="http://schemas.openxmlformats.org/officeDocument/2006/extended-properties" xmlns:vt="http://schemas.openxmlformats.org/officeDocument/2006/docPropsVTypes">
  <TotalTime>11120</TotalTime>
  <Words>2000</Words>
  <Application>Microsoft Office PowerPoint</Application>
  <PresentationFormat>Widescreen</PresentationFormat>
  <Paragraphs>383</Paragraphs>
  <Slides>26</Slides>
  <Notes>23</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26</vt:i4>
      </vt:variant>
    </vt:vector>
  </HeadingPairs>
  <TitlesOfParts>
    <vt:vector size="38" baseType="lpstr">
      <vt:lpstr>Aharoni</vt:lpstr>
      <vt:lpstr>Arial</vt:lpstr>
      <vt:lpstr>Arial Black</vt:lpstr>
      <vt:lpstr>Calibri</vt:lpstr>
      <vt:lpstr>Calibri Light</vt:lpstr>
      <vt:lpstr>Century Gothic</vt:lpstr>
      <vt:lpstr>ITC Avant Garde Pro Bk</vt:lpstr>
      <vt:lpstr>ITC Avant Garde Pro Md</vt:lpstr>
      <vt:lpstr>Kanit</vt:lpstr>
      <vt:lpstr>Roboto</vt:lpstr>
      <vt:lpstr>Office Theme</vt:lpstr>
      <vt:lpstr>1_Office Theme</vt:lpstr>
      <vt:lpstr>PowerPoint Presentation</vt:lpstr>
      <vt:lpstr>Agenda</vt:lpstr>
      <vt:lpstr>Introduction </vt:lpstr>
      <vt:lpstr>PowerPoint Presentation</vt:lpstr>
      <vt:lpstr>Project Studies In Brief</vt:lpstr>
      <vt:lpstr>Research Tools</vt:lpstr>
      <vt:lpstr>Research Goals</vt:lpstr>
      <vt:lpstr>Research Strategies</vt:lpstr>
      <vt:lpstr>Raised-Heel / Energy Heel Truss</vt:lpstr>
      <vt:lpstr>Mechanically  Vented Crawl Space</vt:lpstr>
      <vt:lpstr>Project Strategies </vt:lpstr>
      <vt:lpstr>Project Strategies </vt:lpstr>
      <vt:lpstr>Strategy 1: Building                     Orientation </vt:lpstr>
      <vt:lpstr>Strategy 2: Daylighting                     Analysis</vt:lpstr>
      <vt:lpstr>PowerPoint Presentation</vt:lpstr>
      <vt:lpstr>Strategy 4: Trombe                      Wall</vt:lpstr>
      <vt:lpstr>Strategy 5: Weather Seal</vt:lpstr>
      <vt:lpstr>Strategy 6: Efficient Door &amp; Windows</vt:lpstr>
      <vt:lpstr>Strategy 7: Efficient Appliances </vt:lpstr>
      <vt:lpstr>Building Analysis</vt:lpstr>
      <vt:lpstr>Research Result</vt:lpstr>
      <vt:lpstr>Solar Energy </vt:lpstr>
      <vt:lpstr>Cost Estimation  Tool </vt:lpstr>
      <vt:lpstr>Cost Estimation  Tool Sample </vt:lpstr>
      <vt:lpstr>Conclusions  &amp; Lessons Learned </vt:lpstr>
      <vt:lpstr>  That concludes the Presentation.    Thank you.  Are there 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Niru Patil</dc:creator>
  <cp:lastModifiedBy>Niru Patil</cp:lastModifiedBy>
  <cp:revision>262</cp:revision>
  <cp:lastPrinted>2021-08-02T21:36:01Z</cp:lastPrinted>
  <dcterms:created xsi:type="dcterms:W3CDTF">2021-03-12T16:45:59Z</dcterms:created>
  <dcterms:modified xsi:type="dcterms:W3CDTF">2021-09-20T19:19:27Z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0x01010097EAD5D17E30FF478832F99C1422B57D</vt:lpwstr>
  </property>
</Properties>
</file>